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9" r:id="rId4"/>
    <p:sldId id="258" r:id="rId5"/>
    <p:sldId id="263" r:id="rId6"/>
    <p:sldId id="265" r:id="rId7"/>
    <p:sldId id="266" r:id="rId8"/>
    <p:sldId id="267" r:id="rId9"/>
    <p:sldId id="270" r:id="rId10"/>
    <p:sldId id="268" r:id="rId11"/>
    <p:sldId id="264" r:id="rId12"/>
    <p:sldId id="260" r:id="rId13"/>
    <p:sldId id="26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1414"/>
    <a:srgbClr val="9C1D20"/>
    <a:srgbClr val="E7E5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62" d="100"/>
          <a:sy n="62" d="100"/>
        </p:scale>
        <p:origin x="7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51BCB0-77ED-4D92-82FA-8B35248E77AA}" type="datetimeFigureOut">
              <a:rPr lang="en-US" smtClean="0"/>
              <a:t>6/13/2023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1BF998-E63E-4F90-8B1A-4F3ED99750AB}" type="slidenum">
              <a:rPr lang="en-US" smtClean="0"/>
              <a:t>‹#›</a:t>
            </a:fld>
            <a:endParaRPr lang="en-US"/>
          </a:p>
        </p:txBody>
      </p:sp>
    </p:spTree>
    <p:extLst>
      <p:ext uri="{BB962C8B-B14F-4D97-AF65-F5344CB8AC3E}">
        <p14:creationId xmlns:p14="http://schemas.microsoft.com/office/powerpoint/2010/main" val="3752069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dirty="0">
                <a:solidFill>
                  <a:srgbClr val="1B3051"/>
                </a:solidFill>
                <a:effectLst/>
                <a:latin typeface="Europa"/>
              </a:rPr>
              <a:t>Two decades of regional trends in vaccination completion and coverage among children aged 12-23 months: an analysis of the Uganda Demographic Health Survey data from 1995 to 2016</a:t>
            </a:r>
          </a:p>
          <a:p>
            <a:pPr algn="l"/>
            <a:endParaRPr lang="en-US" b="1" i="0" dirty="0">
              <a:solidFill>
                <a:srgbClr val="1B3051"/>
              </a:solidFill>
              <a:effectLst/>
              <a:latin typeface="Europa"/>
            </a:endParaRPr>
          </a:p>
          <a:p>
            <a:pPr algn="l"/>
            <a:r>
              <a:rPr lang="en-US" b="1" i="0" dirty="0">
                <a:solidFill>
                  <a:srgbClr val="1B3051"/>
                </a:solidFill>
                <a:effectLst/>
                <a:latin typeface="Europa"/>
              </a:rPr>
              <a:t>IHME – Institute for Health Metrics and Evaluation</a:t>
            </a:r>
          </a:p>
          <a:p>
            <a:endParaRPr lang="en-US" dirty="0"/>
          </a:p>
        </p:txBody>
      </p:sp>
      <p:sp>
        <p:nvSpPr>
          <p:cNvPr id="4" name="Slide Number Placeholder 3"/>
          <p:cNvSpPr>
            <a:spLocks noGrp="1"/>
          </p:cNvSpPr>
          <p:nvPr>
            <p:ph type="sldNum" sz="quarter" idx="5"/>
          </p:nvPr>
        </p:nvSpPr>
        <p:spPr/>
        <p:txBody>
          <a:bodyPr/>
          <a:lstStyle/>
          <a:p>
            <a:fld id="{5F1BF998-E63E-4F90-8B1A-4F3ED99750AB}" type="slidenum">
              <a:rPr lang="en-US" smtClean="0"/>
              <a:t>10</a:t>
            </a:fld>
            <a:endParaRPr lang="en-US"/>
          </a:p>
        </p:txBody>
      </p:sp>
    </p:spTree>
    <p:extLst>
      <p:ext uri="{BB962C8B-B14F-4D97-AF65-F5344CB8AC3E}">
        <p14:creationId xmlns:p14="http://schemas.microsoft.com/office/powerpoint/2010/main" val="3707662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GUIDELINES FOR INTRODUCING A LOCALLY MANUFACTURED NEW PHARMACEUTICAL PRODUCT ON THE UGANDA MARKET - NDA</a:t>
            </a:r>
          </a:p>
        </p:txBody>
      </p:sp>
      <p:sp>
        <p:nvSpPr>
          <p:cNvPr id="4" name="Slide Number Placeholder 3"/>
          <p:cNvSpPr>
            <a:spLocks noGrp="1"/>
          </p:cNvSpPr>
          <p:nvPr>
            <p:ph type="sldNum" sz="quarter" idx="5"/>
          </p:nvPr>
        </p:nvSpPr>
        <p:spPr/>
        <p:txBody>
          <a:bodyPr/>
          <a:lstStyle/>
          <a:p>
            <a:fld id="{5F1BF998-E63E-4F90-8B1A-4F3ED99750AB}" type="slidenum">
              <a:rPr lang="en-US" smtClean="0"/>
              <a:t>11</a:t>
            </a:fld>
            <a:endParaRPr lang="en-US"/>
          </a:p>
        </p:txBody>
      </p:sp>
    </p:spTree>
    <p:extLst>
      <p:ext uri="{BB962C8B-B14F-4D97-AF65-F5344CB8AC3E}">
        <p14:creationId xmlns:p14="http://schemas.microsoft.com/office/powerpoint/2010/main" val="1785360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chemeClr val="accent1">
                <a:lumMod val="5000"/>
                <a:lumOff val="95000"/>
              </a:schemeClr>
            </a:gs>
            <a:gs pos="100000">
              <a:schemeClr val="bg1">
                <a:lumMod val="85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4C8FD-655C-4766-A399-A51061D78A0C}"/>
              </a:ext>
            </a:extLst>
          </p:cNvPr>
          <p:cNvSpPr>
            <a:spLocks noGrp="1"/>
          </p:cNvSpPr>
          <p:nvPr>
            <p:ph type="ctrTitle"/>
          </p:nvPr>
        </p:nvSpPr>
        <p:spPr>
          <a:xfrm>
            <a:off x="643813" y="158426"/>
            <a:ext cx="11019451" cy="598812"/>
          </a:xfrm>
        </p:spPr>
        <p:txBody>
          <a:bodyPr anchor="b">
            <a:normAutofit/>
          </a:bodyPr>
          <a:lstStyle>
            <a:lvl1pPr algn="ctr">
              <a:defRPr sz="3200"/>
            </a:lvl1pPr>
          </a:lstStyle>
          <a:p>
            <a:r>
              <a:rPr lang="en-US" dirty="0"/>
              <a:t>Click to edit Master title style</a:t>
            </a:r>
          </a:p>
        </p:txBody>
      </p:sp>
      <p:sp>
        <p:nvSpPr>
          <p:cNvPr id="3" name="Subtitle 2">
            <a:extLst>
              <a:ext uri="{FF2B5EF4-FFF2-40B4-BE49-F238E27FC236}">
                <a16:creationId xmlns:a16="http://schemas.microsoft.com/office/drawing/2014/main" id="{9AEBDA33-DC80-448B-8B0A-4A1A1C3F0763}"/>
              </a:ext>
            </a:extLst>
          </p:cNvPr>
          <p:cNvSpPr>
            <a:spLocks noGrp="1"/>
          </p:cNvSpPr>
          <p:nvPr>
            <p:ph type="subTitle" idx="1"/>
          </p:nvPr>
        </p:nvSpPr>
        <p:spPr>
          <a:xfrm>
            <a:off x="643813" y="1595535"/>
            <a:ext cx="11019452" cy="3662265"/>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85D8FB77-FBBE-431F-83B7-4DE6B43C88AE}"/>
              </a:ext>
            </a:extLst>
          </p:cNvPr>
          <p:cNvSpPr>
            <a:spLocks noGrp="1"/>
          </p:cNvSpPr>
          <p:nvPr>
            <p:ph type="dt" sz="half" idx="10"/>
          </p:nvPr>
        </p:nvSpPr>
        <p:spPr>
          <a:xfrm>
            <a:off x="643813" y="5735637"/>
            <a:ext cx="2937587" cy="365125"/>
          </a:xfrm>
        </p:spPr>
        <p:txBody>
          <a:bodyPr/>
          <a:lstStyle/>
          <a:p>
            <a:fld id="{7D92B5E3-6418-45ED-BF11-E802FEA149A1}" type="datetimeFigureOut">
              <a:rPr lang="en-US" smtClean="0"/>
              <a:t>6/13/2023</a:t>
            </a:fld>
            <a:endParaRPr lang="en-US" dirty="0"/>
          </a:p>
        </p:txBody>
      </p:sp>
      <p:sp>
        <p:nvSpPr>
          <p:cNvPr id="5" name="Footer Placeholder 4">
            <a:extLst>
              <a:ext uri="{FF2B5EF4-FFF2-40B4-BE49-F238E27FC236}">
                <a16:creationId xmlns:a16="http://schemas.microsoft.com/office/drawing/2014/main" id="{1BABB878-1912-4F19-93B3-760E9E923B51}"/>
              </a:ext>
            </a:extLst>
          </p:cNvPr>
          <p:cNvSpPr>
            <a:spLocks noGrp="1"/>
          </p:cNvSpPr>
          <p:nvPr>
            <p:ph type="ftr" sz="quarter" idx="11"/>
          </p:nvPr>
        </p:nvSpPr>
        <p:spPr>
          <a:xfrm>
            <a:off x="4038600" y="5735637"/>
            <a:ext cx="4114800" cy="365125"/>
          </a:xfrm>
        </p:spPr>
        <p:txBody>
          <a:bodyPr/>
          <a:lstStyle/>
          <a:p>
            <a:endParaRPr lang="en-US"/>
          </a:p>
        </p:txBody>
      </p:sp>
      <p:sp>
        <p:nvSpPr>
          <p:cNvPr id="6" name="Slide Number Placeholder 5">
            <a:extLst>
              <a:ext uri="{FF2B5EF4-FFF2-40B4-BE49-F238E27FC236}">
                <a16:creationId xmlns:a16="http://schemas.microsoft.com/office/drawing/2014/main" id="{C06AC887-D8BB-417E-8142-D3C00AE5BE90}"/>
              </a:ext>
            </a:extLst>
          </p:cNvPr>
          <p:cNvSpPr>
            <a:spLocks noGrp="1"/>
          </p:cNvSpPr>
          <p:nvPr>
            <p:ph type="sldNum" sz="quarter" idx="12"/>
          </p:nvPr>
        </p:nvSpPr>
        <p:spPr>
          <a:xfrm>
            <a:off x="8610599" y="5732947"/>
            <a:ext cx="3052665" cy="365125"/>
          </a:xfrm>
        </p:spPr>
        <p:txBody>
          <a:bodyPr/>
          <a:lstStyle/>
          <a:p>
            <a:fld id="{12D73DB0-A7D2-40C1-BF53-72F711D03A88}" type="slidenum">
              <a:rPr lang="en-US" smtClean="0"/>
              <a:t>‹#›</a:t>
            </a:fld>
            <a:endParaRPr lang="en-US"/>
          </a:p>
        </p:txBody>
      </p:sp>
    </p:spTree>
    <p:extLst>
      <p:ext uri="{BB962C8B-B14F-4D97-AF65-F5344CB8AC3E}">
        <p14:creationId xmlns:p14="http://schemas.microsoft.com/office/powerpoint/2010/main" val="1875155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D1594-E80E-4CE7-A7D8-1237E3D84361}"/>
              </a:ext>
            </a:extLst>
          </p:cNvPr>
          <p:cNvSpPr>
            <a:spLocks noGrp="1"/>
          </p:cNvSpPr>
          <p:nvPr>
            <p:ph type="title"/>
          </p:nvPr>
        </p:nvSpPr>
        <p:spPr>
          <a:xfrm>
            <a:off x="606490" y="272551"/>
            <a:ext cx="11066636" cy="473898"/>
          </a:xfrm>
        </p:spPr>
        <p:txBody>
          <a:bodyPr>
            <a:normAutofit/>
          </a:bodyPr>
          <a:lstStyle>
            <a:lvl1pPr>
              <a:defRPr sz="3200"/>
            </a:lvl1pPr>
          </a:lstStyle>
          <a:p>
            <a:r>
              <a:rPr lang="en-US" dirty="0"/>
              <a:t>Click to edit Master title style</a:t>
            </a:r>
          </a:p>
        </p:txBody>
      </p:sp>
      <p:sp>
        <p:nvSpPr>
          <p:cNvPr id="3" name="Vertical Text Placeholder 2">
            <a:extLst>
              <a:ext uri="{FF2B5EF4-FFF2-40B4-BE49-F238E27FC236}">
                <a16:creationId xmlns:a16="http://schemas.microsoft.com/office/drawing/2014/main" id="{CC0DBF15-0D1B-4D83-A20E-D1BC629B3E23}"/>
              </a:ext>
            </a:extLst>
          </p:cNvPr>
          <p:cNvSpPr>
            <a:spLocks noGrp="1"/>
          </p:cNvSpPr>
          <p:nvPr>
            <p:ph type="body" orient="vert" idx="1"/>
          </p:nvPr>
        </p:nvSpPr>
        <p:spPr>
          <a:xfrm>
            <a:off x="606490" y="1203650"/>
            <a:ext cx="11066636" cy="443670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9741593-956E-4635-8F5A-D00ACFAAABE2}"/>
              </a:ext>
            </a:extLst>
          </p:cNvPr>
          <p:cNvSpPr>
            <a:spLocks noGrp="1"/>
          </p:cNvSpPr>
          <p:nvPr>
            <p:ph type="dt" sz="half" idx="10"/>
          </p:nvPr>
        </p:nvSpPr>
        <p:spPr/>
        <p:txBody>
          <a:bodyPr/>
          <a:lstStyle/>
          <a:p>
            <a:fld id="{7D92B5E3-6418-45ED-BF11-E802FEA149A1}" type="datetimeFigureOut">
              <a:rPr lang="en-US" smtClean="0"/>
              <a:t>6/13/2023</a:t>
            </a:fld>
            <a:endParaRPr lang="en-US"/>
          </a:p>
        </p:txBody>
      </p:sp>
      <p:sp>
        <p:nvSpPr>
          <p:cNvPr id="5" name="Footer Placeholder 4">
            <a:extLst>
              <a:ext uri="{FF2B5EF4-FFF2-40B4-BE49-F238E27FC236}">
                <a16:creationId xmlns:a16="http://schemas.microsoft.com/office/drawing/2014/main" id="{31736035-974C-4E1F-B824-E929059D4C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B3467D-2097-4D56-A492-3AB42B56A082}"/>
              </a:ext>
            </a:extLst>
          </p:cNvPr>
          <p:cNvSpPr>
            <a:spLocks noGrp="1"/>
          </p:cNvSpPr>
          <p:nvPr>
            <p:ph type="sldNum" sz="quarter" idx="12"/>
          </p:nvPr>
        </p:nvSpPr>
        <p:spPr/>
        <p:txBody>
          <a:bodyPr/>
          <a:lstStyle/>
          <a:p>
            <a:fld id="{12D73DB0-A7D2-40C1-BF53-72F711D03A88}" type="slidenum">
              <a:rPr lang="en-US" smtClean="0"/>
              <a:t>‹#›</a:t>
            </a:fld>
            <a:endParaRPr lang="en-US"/>
          </a:p>
        </p:txBody>
      </p:sp>
    </p:spTree>
    <p:extLst>
      <p:ext uri="{BB962C8B-B14F-4D97-AF65-F5344CB8AC3E}">
        <p14:creationId xmlns:p14="http://schemas.microsoft.com/office/powerpoint/2010/main" val="1022205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E245E7-00CF-43DF-9B5F-37A258DB6C1D}"/>
              </a:ext>
            </a:extLst>
          </p:cNvPr>
          <p:cNvSpPr>
            <a:spLocks noGrp="1"/>
          </p:cNvSpPr>
          <p:nvPr>
            <p:ph type="title" orient="vert"/>
          </p:nvPr>
        </p:nvSpPr>
        <p:spPr>
          <a:xfrm>
            <a:off x="10245011" y="559837"/>
            <a:ext cx="1258078" cy="4898571"/>
          </a:xfrm>
        </p:spPr>
        <p:txBody>
          <a:bodyPr vert="eaVert">
            <a:normAutofit/>
          </a:bodyPr>
          <a:lstStyle>
            <a:lvl1pPr>
              <a:defRPr sz="3200"/>
            </a:lvl1pPr>
          </a:lstStyle>
          <a:p>
            <a:r>
              <a:rPr lang="en-US" dirty="0"/>
              <a:t>Click to edit Master title style</a:t>
            </a:r>
          </a:p>
        </p:txBody>
      </p:sp>
      <p:sp>
        <p:nvSpPr>
          <p:cNvPr id="3" name="Vertical Text Placeholder 2">
            <a:extLst>
              <a:ext uri="{FF2B5EF4-FFF2-40B4-BE49-F238E27FC236}">
                <a16:creationId xmlns:a16="http://schemas.microsoft.com/office/drawing/2014/main" id="{5607B5EB-6FCB-459F-A263-BDAA15111A7C}"/>
              </a:ext>
            </a:extLst>
          </p:cNvPr>
          <p:cNvSpPr>
            <a:spLocks noGrp="1"/>
          </p:cNvSpPr>
          <p:nvPr>
            <p:ph type="body" orient="vert" idx="1"/>
          </p:nvPr>
        </p:nvSpPr>
        <p:spPr>
          <a:xfrm>
            <a:off x="838199" y="559837"/>
            <a:ext cx="9108233" cy="489857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031E24B-5739-4EEE-8069-FF3D3AE98A04}"/>
              </a:ext>
            </a:extLst>
          </p:cNvPr>
          <p:cNvSpPr>
            <a:spLocks noGrp="1"/>
          </p:cNvSpPr>
          <p:nvPr>
            <p:ph type="dt" sz="half" idx="10"/>
          </p:nvPr>
        </p:nvSpPr>
        <p:spPr>
          <a:xfrm>
            <a:off x="838200" y="5742704"/>
            <a:ext cx="2743200" cy="365125"/>
          </a:xfrm>
        </p:spPr>
        <p:txBody>
          <a:bodyPr/>
          <a:lstStyle/>
          <a:p>
            <a:fld id="{7D92B5E3-6418-45ED-BF11-E802FEA149A1}" type="datetimeFigureOut">
              <a:rPr lang="en-US" smtClean="0"/>
              <a:t>6/13/2023</a:t>
            </a:fld>
            <a:endParaRPr lang="en-US"/>
          </a:p>
        </p:txBody>
      </p:sp>
      <p:sp>
        <p:nvSpPr>
          <p:cNvPr id="5" name="Footer Placeholder 4">
            <a:extLst>
              <a:ext uri="{FF2B5EF4-FFF2-40B4-BE49-F238E27FC236}">
                <a16:creationId xmlns:a16="http://schemas.microsoft.com/office/drawing/2014/main" id="{BD64BC16-AB6F-4067-A14A-D3C44AF026EC}"/>
              </a:ext>
            </a:extLst>
          </p:cNvPr>
          <p:cNvSpPr>
            <a:spLocks noGrp="1"/>
          </p:cNvSpPr>
          <p:nvPr>
            <p:ph type="ftr" sz="quarter" idx="11"/>
          </p:nvPr>
        </p:nvSpPr>
        <p:spPr>
          <a:xfrm>
            <a:off x="4038600" y="5742704"/>
            <a:ext cx="4114800" cy="365125"/>
          </a:xfrm>
        </p:spPr>
        <p:txBody>
          <a:bodyPr/>
          <a:lstStyle/>
          <a:p>
            <a:endParaRPr lang="en-US"/>
          </a:p>
        </p:txBody>
      </p:sp>
      <p:sp>
        <p:nvSpPr>
          <p:cNvPr id="6" name="Slide Number Placeholder 5">
            <a:extLst>
              <a:ext uri="{FF2B5EF4-FFF2-40B4-BE49-F238E27FC236}">
                <a16:creationId xmlns:a16="http://schemas.microsoft.com/office/drawing/2014/main" id="{70F0B8BD-D53D-496C-9A75-FC092C54FDF3}"/>
              </a:ext>
            </a:extLst>
          </p:cNvPr>
          <p:cNvSpPr>
            <a:spLocks noGrp="1"/>
          </p:cNvSpPr>
          <p:nvPr>
            <p:ph type="sldNum" sz="quarter" idx="12"/>
          </p:nvPr>
        </p:nvSpPr>
        <p:spPr/>
        <p:txBody>
          <a:bodyPr/>
          <a:lstStyle/>
          <a:p>
            <a:fld id="{12D73DB0-A7D2-40C1-BF53-72F711D03A88}" type="slidenum">
              <a:rPr lang="en-US" smtClean="0"/>
              <a:t>‹#›</a:t>
            </a:fld>
            <a:endParaRPr lang="en-US"/>
          </a:p>
        </p:txBody>
      </p:sp>
    </p:spTree>
    <p:extLst>
      <p:ext uri="{BB962C8B-B14F-4D97-AF65-F5344CB8AC3E}">
        <p14:creationId xmlns:p14="http://schemas.microsoft.com/office/powerpoint/2010/main" val="1742277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96C7E-627C-4323-A63A-B88C11994417}"/>
              </a:ext>
            </a:extLst>
          </p:cNvPr>
          <p:cNvSpPr>
            <a:spLocks noGrp="1"/>
          </p:cNvSpPr>
          <p:nvPr>
            <p:ph type="title"/>
          </p:nvPr>
        </p:nvSpPr>
        <p:spPr>
          <a:xfrm>
            <a:off x="838200" y="158657"/>
            <a:ext cx="10515600" cy="679173"/>
          </a:xfrm>
        </p:spPr>
        <p:txBody>
          <a:bodyPr>
            <a:normAutofit/>
          </a:bodyPr>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3CB479C1-2760-4D76-8A87-25A43441C174}"/>
              </a:ext>
            </a:extLst>
          </p:cNvPr>
          <p:cNvSpPr>
            <a:spLocks noGrp="1"/>
          </p:cNvSpPr>
          <p:nvPr>
            <p:ph idx="1"/>
          </p:nvPr>
        </p:nvSpPr>
        <p:spPr>
          <a:xfrm>
            <a:off x="838200" y="1586204"/>
            <a:ext cx="10515600" cy="3956180"/>
          </a:xfrm>
        </p:spPr>
        <p:txBody>
          <a:bodyPr/>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7430310-41E5-4CC2-B21A-2505DC96CC28}"/>
              </a:ext>
            </a:extLst>
          </p:cNvPr>
          <p:cNvSpPr>
            <a:spLocks noGrp="1"/>
          </p:cNvSpPr>
          <p:nvPr>
            <p:ph type="dt" sz="half" idx="10"/>
          </p:nvPr>
        </p:nvSpPr>
        <p:spPr>
          <a:xfrm>
            <a:off x="838200" y="5730919"/>
            <a:ext cx="2743200" cy="365125"/>
          </a:xfrm>
        </p:spPr>
        <p:txBody>
          <a:bodyPr/>
          <a:lstStyle/>
          <a:p>
            <a:fld id="{7D92B5E3-6418-45ED-BF11-E802FEA149A1}" type="datetimeFigureOut">
              <a:rPr lang="en-US" smtClean="0"/>
              <a:t>6/13/2023</a:t>
            </a:fld>
            <a:endParaRPr lang="en-US"/>
          </a:p>
        </p:txBody>
      </p:sp>
      <p:sp>
        <p:nvSpPr>
          <p:cNvPr id="5" name="Footer Placeholder 4">
            <a:extLst>
              <a:ext uri="{FF2B5EF4-FFF2-40B4-BE49-F238E27FC236}">
                <a16:creationId xmlns:a16="http://schemas.microsoft.com/office/drawing/2014/main" id="{AA6241E1-7BFE-4B37-83AB-084AFD1EAA24}"/>
              </a:ext>
            </a:extLst>
          </p:cNvPr>
          <p:cNvSpPr>
            <a:spLocks noGrp="1"/>
          </p:cNvSpPr>
          <p:nvPr>
            <p:ph type="ftr" sz="quarter" idx="11"/>
          </p:nvPr>
        </p:nvSpPr>
        <p:spPr>
          <a:xfrm>
            <a:off x="4038600" y="5730919"/>
            <a:ext cx="4114800" cy="365125"/>
          </a:xfrm>
        </p:spPr>
        <p:txBody>
          <a:bodyPr/>
          <a:lstStyle/>
          <a:p>
            <a:endParaRPr lang="en-US"/>
          </a:p>
        </p:txBody>
      </p:sp>
      <p:sp>
        <p:nvSpPr>
          <p:cNvPr id="6" name="Slide Number Placeholder 5">
            <a:extLst>
              <a:ext uri="{FF2B5EF4-FFF2-40B4-BE49-F238E27FC236}">
                <a16:creationId xmlns:a16="http://schemas.microsoft.com/office/drawing/2014/main" id="{855673FE-626D-47DA-A116-1C569824038A}"/>
              </a:ext>
            </a:extLst>
          </p:cNvPr>
          <p:cNvSpPr>
            <a:spLocks noGrp="1"/>
          </p:cNvSpPr>
          <p:nvPr>
            <p:ph type="sldNum" sz="quarter" idx="12"/>
          </p:nvPr>
        </p:nvSpPr>
        <p:spPr>
          <a:xfrm>
            <a:off x="8610600" y="5730919"/>
            <a:ext cx="2743200" cy="365125"/>
          </a:xfrm>
        </p:spPr>
        <p:txBody>
          <a:bodyPr/>
          <a:lstStyle/>
          <a:p>
            <a:fld id="{12D73DB0-A7D2-40C1-BF53-72F711D03A88}" type="slidenum">
              <a:rPr lang="en-US" smtClean="0"/>
              <a:t>‹#›</a:t>
            </a:fld>
            <a:endParaRPr lang="en-US"/>
          </a:p>
        </p:txBody>
      </p:sp>
    </p:spTree>
    <p:extLst>
      <p:ext uri="{BB962C8B-B14F-4D97-AF65-F5344CB8AC3E}">
        <p14:creationId xmlns:p14="http://schemas.microsoft.com/office/powerpoint/2010/main" val="519880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05D56-AB92-426C-8F3C-4AF8FD8F842B}"/>
              </a:ext>
            </a:extLst>
          </p:cNvPr>
          <p:cNvSpPr>
            <a:spLocks noGrp="1"/>
          </p:cNvSpPr>
          <p:nvPr>
            <p:ph type="title"/>
          </p:nvPr>
        </p:nvSpPr>
        <p:spPr>
          <a:xfrm>
            <a:off x="838200" y="299082"/>
            <a:ext cx="10515600" cy="558799"/>
          </a:xfrm>
        </p:spPr>
        <p:txBody>
          <a:bodyPr anchor="b">
            <a:normAutofit/>
          </a:bodyPr>
          <a:lstStyle>
            <a:lvl1pPr>
              <a:defRPr sz="3200"/>
            </a:lvl1pPr>
          </a:lstStyle>
          <a:p>
            <a:r>
              <a:rPr lang="en-US" dirty="0"/>
              <a:t>Click to edit Master title style</a:t>
            </a:r>
          </a:p>
        </p:txBody>
      </p:sp>
      <p:sp>
        <p:nvSpPr>
          <p:cNvPr id="3" name="Text Placeholder 2">
            <a:extLst>
              <a:ext uri="{FF2B5EF4-FFF2-40B4-BE49-F238E27FC236}">
                <a16:creationId xmlns:a16="http://schemas.microsoft.com/office/drawing/2014/main" id="{C1E0DB6C-E77B-4753-8CBF-3DC49FDFD993}"/>
              </a:ext>
            </a:extLst>
          </p:cNvPr>
          <p:cNvSpPr>
            <a:spLocks noGrp="1"/>
          </p:cNvSpPr>
          <p:nvPr>
            <p:ph type="body" idx="1"/>
          </p:nvPr>
        </p:nvSpPr>
        <p:spPr>
          <a:xfrm>
            <a:off x="831850" y="1240971"/>
            <a:ext cx="10515600" cy="4320074"/>
          </a:xfrm>
        </p:spPr>
        <p:txBody>
          <a:bodyPr/>
          <a:lstStyle>
            <a:lvl1pPr marL="0" indent="0" algn="l">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0887D1E0-90A3-417D-8F08-49E9E5BA682E}"/>
              </a:ext>
            </a:extLst>
          </p:cNvPr>
          <p:cNvSpPr>
            <a:spLocks noGrp="1"/>
          </p:cNvSpPr>
          <p:nvPr>
            <p:ph type="dt" sz="half" idx="10"/>
          </p:nvPr>
        </p:nvSpPr>
        <p:spPr>
          <a:xfrm>
            <a:off x="838200" y="5768427"/>
            <a:ext cx="2743200" cy="365125"/>
          </a:xfrm>
        </p:spPr>
        <p:txBody>
          <a:bodyPr/>
          <a:lstStyle/>
          <a:p>
            <a:fld id="{7D92B5E3-6418-45ED-BF11-E802FEA149A1}" type="datetimeFigureOut">
              <a:rPr lang="en-US" smtClean="0"/>
              <a:t>6/13/2023</a:t>
            </a:fld>
            <a:endParaRPr lang="en-US"/>
          </a:p>
        </p:txBody>
      </p:sp>
      <p:sp>
        <p:nvSpPr>
          <p:cNvPr id="5" name="Footer Placeholder 4">
            <a:extLst>
              <a:ext uri="{FF2B5EF4-FFF2-40B4-BE49-F238E27FC236}">
                <a16:creationId xmlns:a16="http://schemas.microsoft.com/office/drawing/2014/main" id="{C59BFB73-1DA0-4DD5-976C-68864116B584}"/>
              </a:ext>
            </a:extLst>
          </p:cNvPr>
          <p:cNvSpPr>
            <a:spLocks noGrp="1"/>
          </p:cNvSpPr>
          <p:nvPr>
            <p:ph type="ftr" sz="quarter" idx="11"/>
          </p:nvPr>
        </p:nvSpPr>
        <p:spPr>
          <a:xfrm>
            <a:off x="4038600" y="5768427"/>
            <a:ext cx="4114800" cy="365125"/>
          </a:xfrm>
        </p:spPr>
        <p:txBody>
          <a:bodyPr/>
          <a:lstStyle/>
          <a:p>
            <a:endParaRPr lang="en-US"/>
          </a:p>
        </p:txBody>
      </p:sp>
      <p:sp>
        <p:nvSpPr>
          <p:cNvPr id="6" name="Slide Number Placeholder 5">
            <a:extLst>
              <a:ext uri="{FF2B5EF4-FFF2-40B4-BE49-F238E27FC236}">
                <a16:creationId xmlns:a16="http://schemas.microsoft.com/office/drawing/2014/main" id="{0DECA917-F25E-44FF-AB08-DA649EA92377}"/>
              </a:ext>
            </a:extLst>
          </p:cNvPr>
          <p:cNvSpPr>
            <a:spLocks noGrp="1"/>
          </p:cNvSpPr>
          <p:nvPr>
            <p:ph type="sldNum" sz="quarter" idx="12"/>
          </p:nvPr>
        </p:nvSpPr>
        <p:spPr>
          <a:xfrm>
            <a:off x="8610600" y="5768427"/>
            <a:ext cx="2743200" cy="365125"/>
          </a:xfrm>
        </p:spPr>
        <p:txBody>
          <a:bodyPr/>
          <a:lstStyle/>
          <a:p>
            <a:fld id="{12D73DB0-A7D2-40C1-BF53-72F711D03A88}" type="slidenum">
              <a:rPr lang="en-US" smtClean="0"/>
              <a:t>‹#›</a:t>
            </a:fld>
            <a:endParaRPr lang="en-US"/>
          </a:p>
        </p:txBody>
      </p:sp>
    </p:spTree>
    <p:extLst>
      <p:ext uri="{BB962C8B-B14F-4D97-AF65-F5344CB8AC3E}">
        <p14:creationId xmlns:p14="http://schemas.microsoft.com/office/powerpoint/2010/main" val="3561589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792DD-24B4-4798-908F-F82D1758A419}"/>
              </a:ext>
            </a:extLst>
          </p:cNvPr>
          <p:cNvSpPr>
            <a:spLocks noGrp="1"/>
          </p:cNvSpPr>
          <p:nvPr>
            <p:ph type="title"/>
          </p:nvPr>
        </p:nvSpPr>
        <p:spPr>
          <a:xfrm>
            <a:off x="838200" y="214365"/>
            <a:ext cx="10515600" cy="548544"/>
          </a:xfrm>
        </p:spPr>
        <p:txBody>
          <a:bodyPr>
            <a:normAutofit/>
          </a:bodyPr>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645F1870-91AD-4842-832D-8FB9853A9E79}"/>
              </a:ext>
            </a:extLst>
          </p:cNvPr>
          <p:cNvSpPr>
            <a:spLocks noGrp="1"/>
          </p:cNvSpPr>
          <p:nvPr>
            <p:ph sz="half" idx="1"/>
          </p:nvPr>
        </p:nvSpPr>
        <p:spPr>
          <a:xfrm>
            <a:off x="838200" y="1321772"/>
            <a:ext cx="5181600" cy="4351338"/>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2F5BD2B-DAA4-40D6-9A74-7B120993889F}"/>
              </a:ext>
            </a:extLst>
          </p:cNvPr>
          <p:cNvSpPr>
            <a:spLocks noGrp="1"/>
          </p:cNvSpPr>
          <p:nvPr>
            <p:ph sz="half" idx="2"/>
          </p:nvPr>
        </p:nvSpPr>
        <p:spPr>
          <a:xfrm>
            <a:off x="6172200" y="1321772"/>
            <a:ext cx="5181600" cy="4351338"/>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3764E847-F255-465B-9567-949EAAA16E9D}"/>
              </a:ext>
            </a:extLst>
          </p:cNvPr>
          <p:cNvSpPr>
            <a:spLocks noGrp="1"/>
          </p:cNvSpPr>
          <p:nvPr>
            <p:ph type="dt" sz="half" idx="10"/>
          </p:nvPr>
        </p:nvSpPr>
        <p:spPr>
          <a:xfrm>
            <a:off x="838200" y="5748628"/>
            <a:ext cx="2743200" cy="365125"/>
          </a:xfrm>
        </p:spPr>
        <p:txBody>
          <a:bodyPr/>
          <a:lstStyle/>
          <a:p>
            <a:fld id="{7D92B5E3-6418-45ED-BF11-E802FEA149A1}" type="datetimeFigureOut">
              <a:rPr lang="en-US" smtClean="0"/>
              <a:t>6/13/2023</a:t>
            </a:fld>
            <a:endParaRPr lang="en-US"/>
          </a:p>
        </p:txBody>
      </p:sp>
      <p:sp>
        <p:nvSpPr>
          <p:cNvPr id="6" name="Footer Placeholder 5">
            <a:extLst>
              <a:ext uri="{FF2B5EF4-FFF2-40B4-BE49-F238E27FC236}">
                <a16:creationId xmlns:a16="http://schemas.microsoft.com/office/drawing/2014/main" id="{A4292BA4-BDBE-41A9-B7FD-0F24BFB831C5}"/>
              </a:ext>
            </a:extLst>
          </p:cNvPr>
          <p:cNvSpPr>
            <a:spLocks noGrp="1"/>
          </p:cNvSpPr>
          <p:nvPr>
            <p:ph type="ftr" sz="quarter" idx="11"/>
          </p:nvPr>
        </p:nvSpPr>
        <p:spPr>
          <a:xfrm>
            <a:off x="4038600" y="5748628"/>
            <a:ext cx="4114800" cy="365125"/>
          </a:xfrm>
        </p:spPr>
        <p:txBody>
          <a:bodyPr/>
          <a:lstStyle/>
          <a:p>
            <a:endParaRPr lang="en-US" dirty="0"/>
          </a:p>
        </p:txBody>
      </p:sp>
      <p:sp>
        <p:nvSpPr>
          <p:cNvPr id="7" name="Slide Number Placeholder 6">
            <a:extLst>
              <a:ext uri="{FF2B5EF4-FFF2-40B4-BE49-F238E27FC236}">
                <a16:creationId xmlns:a16="http://schemas.microsoft.com/office/drawing/2014/main" id="{C2F74899-7F5A-48EC-A56F-EBCA87E354DD}"/>
              </a:ext>
            </a:extLst>
          </p:cNvPr>
          <p:cNvSpPr>
            <a:spLocks noGrp="1"/>
          </p:cNvSpPr>
          <p:nvPr>
            <p:ph type="sldNum" sz="quarter" idx="12"/>
          </p:nvPr>
        </p:nvSpPr>
        <p:spPr>
          <a:xfrm>
            <a:off x="8610600" y="5748628"/>
            <a:ext cx="2743200" cy="365125"/>
          </a:xfrm>
        </p:spPr>
        <p:txBody>
          <a:bodyPr/>
          <a:lstStyle/>
          <a:p>
            <a:fld id="{12D73DB0-A7D2-40C1-BF53-72F711D03A88}" type="slidenum">
              <a:rPr lang="en-US" smtClean="0"/>
              <a:t>‹#›</a:t>
            </a:fld>
            <a:endParaRPr lang="en-US"/>
          </a:p>
        </p:txBody>
      </p:sp>
    </p:spTree>
    <p:extLst>
      <p:ext uri="{BB962C8B-B14F-4D97-AF65-F5344CB8AC3E}">
        <p14:creationId xmlns:p14="http://schemas.microsoft.com/office/powerpoint/2010/main" val="2268936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459A6-A9F5-46BB-8112-1FC695DEEEC1}"/>
              </a:ext>
            </a:extLst>
          </p:cNvPr>
          <p:cNvSpPr>
            <a:spLocks noGrp="1"/>
          </p:cNvSpPr>
          <p:nvPr>
            <p:ph type="title"/>
          </p:nvPr>
        </p:nvSpPr>
        <p:spPr>
          <a:xfrm>
            <a:off x="839788" y="366384"/>
            <a:ext cx="10515600" cy="365126"/>
          </a:xfrm>
        </p:spPr>
        <p:txBody>
          <a:bodyPr>
            <a:normAutofit/>
          </a:bodyPr>
          <a:lstStyle>
            <a:lvl1pPr>
              <a:defRPr sz="3200"/>
            </a:lvl1pPr>
          </a:lstStyle>
          <a:p>
            <a:r>
              <a:rPr lang="en-US" dirty="0"/>
              <a:t>Click to edit Master title style</a:t>
            </a:r>
          </a:p>
        </p:txBody>
      </p:sp>
      <p:sp>
        <p:nvSpPr>
          <p:cNvPr id="3" name="Text Placeholder 2">
            <a:extLst>
              <a:ext uri="{FF2B5EF4-FFF2-40B4-BE49-F238E27FC236}">
                <a16:creationId xmlns:a16="http://schemas.microsoft.com/office/drawing/2014/main" id="{D500D97F-E466-40AE-86EF-D0E91AE06A95}"/>
              </a:ext>
            </a:extLst>
          </p:cNvPr>
          <p:cNvSpPr>
            <a:spLocks noGrp="1"/>
          </p:cNvSpPr>
          <p:nvPr>
            <p:ph type="body" idx="1"/>
          </p:nvPr>
        </p:nvSpPr>
        <p:spPr>
          <a:xfrm>
            <a:off x="839788" y="1175656"/>
            <a:ext cx="5157787" cy="4336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8B7A1336-2647-400D-8D9B-6C2C53CABD92}"/>
              </a:ext>
            </a:extLst>
          </p:cNvPr>
          <p:cNvSpPr>
            <a:spLocks noGrp="1"/>
          </p:cNvSpPr>
          <p:nvPr>
            <p:ph sz="half" idx="2"/>
          </p:nvPr>
        </p:nvSpPr>
        <p:spPr>
          <a:xfrm>
            <a:off x="839788" y="1749750"/>
            <a:ext cx="5157787" cy="3820626"/>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E98A306-D7F8-4A7D-B05E-2F7668094E8D}"/>
              </a:ext>
            </a:extLst>
          </p:cNvPr>
          <p:cNvSpPr>
            <a:spLocks noGrp="1"/>
          </p:cNvSpPr>
          <p:nvPr>
            <p:ph type="body" sz="quarter" idx="3"/>
          </p:nvPr>
        </p:nvSpPr>
        <p:spPr>
          <a:xfrm>
            <a:off x="6172200" y="1175656"/>
            <a:ext cx="5183188" cy="4336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24E044-5381-4605-B914-EF7EFF098292}"/>
              </a:ext>
            </a:extLst>
          </p:cNvPr>
          <p:cNvSpPr>
            <a:spLocks noGrp="1"/>
          </p:cNvSpPr>
          <p:nvPr>
            <p:ph sz="quarter" idx="4"/>
          </p:nvPr>
        </p:nvSpPr>
        <p:spPr>
          <a:xfrm>
            <a:off x="6172200" y="1749750"/>
            <a:ext cx="5183188" cy="3820626"/>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C3EA851-9691-4895-B25E-281E53354DAA}"/>
              </a:ext>
            </a:extLst>
          </p:cNvPr>
          <p:cNvSpPr>
            <a:spLocks noGrp="1"/>
          </p:cNvSpPr>
          <p:nvPr>
            <p:ph type="dt" sz="half" idx="10"/>
          </p:nvPr>
        </p:nvSpPr>
        <p:spPr>
          <a:xfrm>
            <a:off x="838200" y="5761365"/>
            <a:ext cx="2743200" cy="365125"/>
          </a:xfrm>
        </p:spPr>
        <p:txBody>
          <a:bodyPr/>
          <a:lstStyle/>
          <a:p>
            <a:fld id="{7D92B5E3-6418-45ED-BF11-E802FEA149A1}" type="datetimeFigureOut">
              <a:rPr lang="en-US" smtClean="0"/>
              <a:t>6/13/2023</a:t>
            </a:fld>
            <a:endParaRPr lang="en-US"/>
          </a:p>
        </p:txBody>
      </p:sp>
      <p:sp>
        <p:nvSpPr>
          <p:cNvPr id="8" name="Footer Placeholder 7">
            <a:extLst>
              <a:ext uri="{FF2B5EF4-FFF2-40B4-BE49-F238E27FC236}">
                <a16:creationId xmlns:a16="http://schemas.microsoft.com/office/drawing/2014/main" id="{E77BC765-1147-4008-8EBA-AA0E78E8FF76}"/>
              </a:ext>
            </a:extLst>
          </p:cNvPr>
          <p:cNvSpPr>
            <a:spLocks noGrp="1"/>
          </p:cNvSpPr>
          <p:nvPr>
            <p:ph type="ftr" sz="quarter" idx="11"/>
          </p:nvPr>
        </p:nvSpPr>
        <p:spPr>
          <a:xfrm>
            <a:off x="4038600" y="5761365"/>
            <a:ext cx="4114800" cy="365125"/>
          </a:xfrm>
        </p:spPr>
        <p:txBody>
          <a:bodyPr/>
          <a:lstStyle/>
          <a:p>
            <a:endParaRPr lang="en-US" dirty="0"/>
          </a:p>
        </p:txBody>
      </p:sp>
      <p:sp>
        <p:nvSpPr>
          <p:cNvPr id="9" name="Slide Number Placeholder 8">
            <a:extLst>
              <a:ext uri="{FF2B5EF4-FFF2-40B4-BE49-F238E27FC236}">
                <a16:creationId xmlns:a16="http://schemas.microsoft.com/office/drawing/2014/main" id="{5D66B091-7AD3-4E26-961F-425BD13617D2}"/>
              </a:ext>
            </a:extLst>
          </p:cNvPr>
          <p:cNvSpPr>
            <a:spLocks noGrp="1"/>
          </p:cNvSpPr>
          <p:nvPr>
            <p:ph type="sldNum" sz="quarter" idx="12"/>
          </p:nvPr>
        </p:nvSpPr>
        <p:spPr>
          <a:xfrm>
            <a:off x="8610600" y="5761365"/>
            <a:ext cx="2743200" cy="365125"/>
          </a:xfrm>
        </p:spPr>
        <p:txBody>
          <a:bodyPr/>
          <a:lstStyle/>
          <a:p>
            <a:fld id="{12D73DB0-A7D2-40C1-BF53-72F711D03A88}" type="slidenum">
              <a:rPr lang="en-US" smtClean="0"/>
              <a:t>‹#›</a:t>
            </a:fld>
            <a:endParaRPr lang="en-US"/>
          </a:p>
        </p:txBody>
      </p:sp>
    </p:spTree>
    <p:extLst>
      <p:ext uri="{BB962C8B-B14F-4D97-AF65-F5344CB8AC3E}">
        <p14:creationId xmlns:p14="http://schemas.microsoft.com/office/powerpoint/2010/main" val="484006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BEC33-05E5-45D9-B6FE-08CB02CC8E99}"/>
              </a:ext>
            </a:extLst>
          </p:cNvPr>
          <p:cNvSpPr>
            <a:spLocks noGrp="1"/>
          </p:cNvSpPr>
          <p:nvPr>
            <p:ph type="title"/>
          </p:nvPr>
        </p:nvSpPr>
        <p:spPr>
          <a:xfrm>
            <a:off x="838200" y="264026"/>
            <a:ext cx="10515600" cy="473899"/>
          </a:xfrm>
        </p:spPr>
        <p:txBody>
          <a:bodyPr>
            <a:normAutofit/>
          </a:bodyPr>
          <a:lstStyle>
            <a:lvl1pPr>
              <a:defRPr sz="3200"/>
            </a:lvl1pPr>
          </a:lstStyle>
          <a:p>
            <a:r>
              <a:rPr lang="en-US" dirty="0"/>
              <a:t>Click to edit Master title style</a:t>
            </a:r>
          </a:p>
        </p:txBody>
      </p:sp>
      <p:sp>
        <p:nvSpPr>
          <p:cNvPr id="3" name="Date Placeholder 2">
            <a:extLst>
              <a:ext uri="{FF2B5EF4-FFF2-40B4-BE49-F238E27FC236}">
                <a16:creationId xmlns:a16="http://schemas.microsoft.com/office/drawing/2014/main" id="{E1C307E9-4D19-4194-BA04-75F31C631822}"/>
              </a:ext>
            </a:extLst>
          </p:cNvPr>
          <p:cNvSpPr>
            <a:spLocks noGrp="1"/>
          </p:cNvSpPr>
          <p:nvPr>
            <p:ph type="dt" sz="half" idx="10"/>
          </p:nvPr>
        </p:nvSpPr>
        <p:spPr/>
        <p:txBody>
          <a:bodyPr/>
          <a:lstStyle/>
          <a:p>
            <a:fld id="{7D92B5E3-6418-45ED-BF11-E802FEA149A1}" type="datetimeFigureOut">
              <a:rPr lang="en-US" smtClean="0"/>
              <a:t>6/13/2023</a:t>
            </a:fld>
            <a:endParaRPr lang="en-US"/>
          </a:p>
        </p:txBody>
      </p:sp>
      <p:sp>
        <p:nvSpPr>
          <p:cNvPr id="4" name="Footer Placeholder 3">
            <a:extLst>
              <a:ext uri="{FF2B5EF4-FFF2-40B4-BE49-F238E27FC236}">
                <a16:creationId xmlns:a16="http://schemas.microsoft.com/office/drawing/2014/main" id="{33393496-5845-4DC9-BF7C-C13D5C7597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430385A-E2E1-4949-8814-FA9E48816FD7}"/>
              </a:ext>
            </a:extLst>
          </p:cNvPr>
          <p:cNvSpPr>
            <a:spLocks noGrp="1"/>
          </p:cNvSpPr>
          <p:nvPr>
            <p:ph type="sldNum" sz="quarter" idx="12"/>
          </p:nvPr>
        </p:nvSpPr>
        <p:spPr/>
        <p:txBody>
          <a:bodyPr/>
          <a:lstStyle/>
          <a:p>
            <a:fld id="{12D73DB0-A7D2-40C1-BF53-72F711D03A88}" type="slidenum">
              <a:rPr lang="en-US" smtClean="0"/>
              <a:t>‹#›</a:t>
            </a:fld>
            <a:endParaRPr lang="en-US"/>
          </a:p>
        </p:txBody>
      </p:sp>
    </p:spTree>
    <p:extLst>
      <p:ext uri="{BB962C8B-B14F-4D97-AF65-F5344CB8AC3E}">
        <p14:creationId xmlns:p14="http://schemas.microsoft.com/office/powerpoint/2010/main" val="3115457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2A1BA0-2294-4FC2-B519-E792899C9972}"/>
              </a:ext>
            </a:extLst>
          </p:cNvPr>
          <p:cNvSpPr>
            <a:spLocks noGrp="1"/>
          </p:cNvSpPr>
          <p:nvPr>
            <p:ph type="dt" sz="half" idx="10"/>
          </p:nvPr>
        </p:nvSpPr>
        <p:spPr/>
        <p:txBody>
          <a:bodyPr/>
          <a:lstStyle/>
          <a:p>
            <a:fld id="{7D92B5E3-6418-45ED-BF11-E802FEA149A1}" type="datetimeFigureOut">
              <a:rPr lang="en-US" smtClean="0"/>
              <a:t>6/13/2023</a:t>
            </a:fld>
            <a:endParaRPr lang="en-US"/>
          </a:p>
        </p:txBody>
      </p:sp>
      <p:sp>
        <p:nvSpPr>
          <p:cNvPr id="3" name="Footer Placeholder 2">
            <a:extLst>
              <a:ext uri="{FF2B5EF4-FFF2-40B4-BE49-F238E27FC236}">
                <a16:creationId xmlns:a16="http://schemas.microsoft.com/office/drawing/2014/main" id="{38C3510A-F245-41ED-80DA-9E3CD9CCCC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424CBB-9F93-4412-B131-82D1A1C9D3EA}"/>
              </a:ext>
            </a:extLst>
          </p:cNvPr>
          <p:cNvSpPr>
            <a:spLocks noGrp="1"/>
          </p:cNvSpPr>
          <p:nvPr>
            <p:ph type="sldNum" sz="quarter" idx="12"/>
          </p:nvPr>
        </p:nvSpPr>
        <p:spPr/>
        <p:txBody>
          <a:bodyPr/>
          <a:lstStyle/>
          <a:p>
            <a:fld id="{12D73DB0-A7D2-40C1-BF53-72F711D03A88}" type="slidenum">
              <a:rPr lang="en-US" smtClean="0"/>
              <a:t>‹#›</a:t>
            </a:fld>
            <a:endParaRPr lang="en-US"/>
          </a:p>
        </p:txBody>
      </p:sp>
    </p:spTree>
    <p:extLst>
      <p:ext uri="{BB962C8B-B14F-4D97-AF65-F5344CB8AC3E}">
        <p14:creationId xmlns:p14="http://schemas.microsoft.com/office/powerpoint/2010/main" val="1567487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00613-7ED5-4994-A4E7-358F8D88AC87}"/>
              </a:ext>
            </a:extLst>
          </p:cNvPr>
          <p:cNvSpPr>
            <a:spLocks noGrp="1"/>
          </p:cNvSpPr>
          <p:nvPr>
            <p:ph type="title"/>
          </p:nvPr>
        </p:nvSpPr>
        <p:spPr>
          <a:xfrm>
            <a:off x="606490" y="1230020"/>
            <a:ext cx="4367962" cy="1069975"/>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82C8BC12-B4A4-487C-BF7E-8DAC87CCA308}"/>
              </a:ext>
            </a:extLst>
          </p:cNvPr>
          <p:cNvSpPr>
            <a:spLocks noGrp="1"/>
          </p:cNvSpPr>
          <p:nvPr>
            <p:ph idx="1"/>
          </p:nvPr>
        </p:nvSpPr>
        <p:spPr>
          <a:xfrm>
            <a:off x="5327780" y="1230022"/>
            <a:ext cx="6345346" cy="4496844"/>
          </a:xfrm>
        </p:spPr>
        <p:txBody>
          <a:bodyPr/>
          <a:lstStyle>
            <a:lvl1pPr>
              <a:defRPr sz="2400"/>
            </a:lvl1pPr>
            <a:lvl2pPr>
              <a:defRPr sz="22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18EF45D9-B866-405F-A513-BD1945708213}"/>
              </a:ext>
            </a:extLst>
          </p:cNvPr>
          <p:cNvSpPr>
            <a:spLocks noGrp="1"/>
          </p:cNvSpPr>
          <p:nvPr>
            <p:ph type="body" sz="half" idx="2"/>
          </p:nvPr>
        </p:nvSpPr>
        <p:spPr>
          <a:xfrm>
            <a:off x="606490" y="2500604"/>
            <a:ext cx="4367962" cy="322626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4D75A759-01D9-484B-908E-8E2D972F9348}"/>
              </a:ext>
            </a:extLst>
          </p:cNvPr>
          <p:cNvSpPr>
            <a:spLocks noGrp="1"/>
          </p:cNvSpPr>
          <p:nvPr>
            <p:ph type="dt" sz="half" idx="10"/>
          </p:nvPr>
        </p:nvSpPr>
        <p:spPr/>
        <p:txBody>
          <a:bodyPr/>
          <a:lstStyle/>
          <a:p>
            <a:fld id="{7D92B5E3-6418-45ED-BF11-E802FEA149A1}" type="datetimeFigureOut">
              <a:rPr lang="en-US" smtClean="0"/>
              <a:t>6/13/2023</a:t>
            </a:fld>
            <a:endParaRPr lang="en-US"/>
          </a:p>
        </p:txBody>
      </p:sp>
      <p:sp>
        <p:nvSpPr>
          <p:cNvPr id="6" name="Footer Placeholder 5">
            <a:extLst>
              <a:ext uri="{FF2B5EF4-FFF2-40B4-BE49-F238E27FC236}">
                <a16:creationId xmlns:a16="http://schemas.microsoft.com/office/drawing/2014/main" id="{563804A7-F480-4E9F-9796-350DE6652F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1FA5F1-6D2E-4997-8527-3119D94C4B31}"/>
              </a:ext>
            </a:extLst>
          </p:cNvPr>
          <p:cNvSpPr>
            <a:spLocks noGrp="1"/>
          </p:cNvSpPr>
          <p:nvPr>
            <p:ph type="sldNum" sz="quarter" idx="12"/>
          </p:nvPr>
        </p:nvSpPr>
        <p:spPr/>
        <p:txBody>
          <a:bodyPr/>
          <a:lstStyle/>
          <a:p>
            <a:fld id="{12D73DB0-A7D2-40C1-BF53-72F711D03A88}" type="slidenum">
              <a:rPr lang="en-US" smtClean="0"/>
              <a:t>‹#›</a:t>
            </a:fld>
            <a:endParaRPr lang="en-US"/>
          </a:p>
        </p:txBody>
      </p:sp>
    </p:spTree>
    <p:extLst>
      <p:ext uri="{BB962C8B-B14F-4D97-AF65-F5344CB8AC3E}">
        <p14:creationId xmlns:p14="http://schemas.microsoft.com/office/powerpoint/2010/main" val="414041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A56A-EBFE-483C-A604-B309F6418371}"/>
              </a:ext>
            </a:extLst>
          </p:cNvPr>
          <p:cNvSpPr>
            <a:spLocks noGrp="1"/>
          </p:cNvSpPr>
          <p:nvPr>
            <p:ph type="title"/>
          </p:nvPr>
        </p:nvSpPr>
        <p:spPr>
          <a:xfrm>
            <a:off x="606490" y="1166327"/>
            <a:ext cx="4165535" cy="974746"/>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034A0D91-3493-486C-8278-6954AB3A33FF}"/>
              </a:ext>
            </a:extLst>
          </p:cNvPr>
          <p:cNvSpPr>
            <a:spLocks noGrp="1"/>
          </p:cNvSpPr>
          <p:nvPr>
            <p:ph type="pic" idx="1"/>
          </p:nvPr>
        </p:nvSpPr>
        <p:spPr>
          <a:xfrm>
            <a:off x="5183188" y="1166327"/>
            <a:ext cx="6172200" cy="45253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0282795-C09A-419E-B1E9-1BCB6D9D2D0B}"/>
              </a:ext>
            </a:extLst>
          </p:cNvPr>
          <p:cNvSpPr>
            <a:spLocks noGrp="1"/>
          </p:cNvSpPr>
          <p:nvPr>
            <p:ph type="body" sz="half" idx="2"/>
          </p:nvPr>
        </p:nvSpPr>
        <p:spPr>
          <a:xfrm>
            <a:off x="606490" y="2295331"/>
            <a:ext cx="4165535" cy="339634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042121F-2EA6-4C65-A148-8A9B55A5C1F6}"/>
              </a:ext>
            </a:extLst>
          </p:cNvPr>
          <p:cNvSpPr>
            <a:spLocks noGrp="1"/>
          </p:cNvSpPr>
          <p:nvPr>
            <p:ph type="dt" sz="half" idx="10"/>
          </p:nvPr>
        </p:nvSpPr>
        <p:spPr/>
        <p:txBody>
          <a:bodyPr/>
          <a:lstStyle/>
          <a:p>
            <a:fld id="{7D92B5E3-6418-45ED-BF11-E802FEA149A1}" type="datetimeFigureOut">
              <a:rPr lang="en-US" smtClean="0"/>
              <a:t>6/13/2023</a:t>
            </a:fld>
            <a:endParaRPr lang="en-US"/>
          </a:p>
        </p:txBody>
      </p:sp>
      <p:sp>
        <p:nvSpPr>
          <p:cNvPr id="6" name="Footer Placeholder 5">
            <a:extLst>
              <a:ext uri="{FF2B5EF4-FFF2-40B4-BE49-F238E27FC236}">
                <a16:creationId xmlns:a16="http://schemas.microsoft.com/office/drawing/2014/main" id="{4240DD2B-F7AA-4D16-98EF-F9C19891CB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36CFAD-91EE-4E14-BD59-4EED5166C087}"/>
              </a:ext>
            </a:extLst>
          </p:cNvPr>
          <p:cNvSpPr>
            <a:spLocks noGrp="1"/>
          </p:cNvSpPr>
          <p:nvPr>
            <p:ph type="sldNum" sz="quarter" idx="12"/>
          </p:nvPr>
        </p:nvSpPr>
        <p:spPr/>
        <p:txBody>
          <a:bodyPr/>
          <a:lstStyle/>
          <a:p>
            <a:fld id="{12D73DB0-A7D2-40C1-BF53-72F711D03A88}" type="slidenum">
              <a:rPr lang="en-US" smtClean="0"/>
              <a:t>‹#›</a:t>
            </a:fld>
            <a:endParaRPr lang="en-US"/>
          </a:p>
        </p:txBody>
      </p:sp>
    </p:spTree>
    <p:extLst>
      <p:ext uri="{BB962C8B-B14F-4D97-AF65-F5344CB8AC3E}">
        <p14:creationId xmlns:p14="http://schemas.microsoft.com/office/powerpoint/2010/main" val="824737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chemeClr val="bg1">
                <a:lumMod val="85000"/>
              </a:schemeClr>
            </a:gs>
          </a:gsLst>
          <a:lin ang="5400000" scaled="1"/>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6E1D30-AE55-4784-A384-42A16877E6CF}"/>
              </a:ext>
            </a:extLst>
          </p:cNvPr>
          <p:cNvSpPr/>
          <p:nvPr userDrawn="1"/>
        </p:nvSpPr>
        <p:spPr>
          <a:xfrm>
            <a:off x="0" y="0"/>
            <a:ext cx="12192000" cy="975553"/>
          </a:xfrm>
          <a:prstGeom prst="rect">
            <a:avLst/>
          </a:prstGeom>
          <a:solidFill>
            <a:srgbClr val="E7E5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9169F74-93D2-4D38-A73D-73BADBAF57B0}"/>
              </a:ext>
            </a:extLst>
          </p:cNvPr>
          <p:cNvSpPr>
            <a:spLocks noGrp="1"/>
          </p:cNvSpPr>
          <p:nvPr>
            <p:ph type="title"/>
          </p:nvPr>
        </p:nvSpPr>
        <p:spPr>
          <a:xfrm>
            <a:off x="766152" y="132069"/>
            <a:ext cx="10906973" cy="7211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1BDC90F-38A0-40C9-8A42-33485455EA4A}"/>
              </a:ext>
            </a:extLst>
          </p:cNvPr>
          <p:cNvSpPr>
            <a:spLocks noGrp="1"/>
          </p:cNvSpPr>
          <p:nvPr>
            <p:ph type="body" idx="1"/>
          </p:nvPr>
        </p:nvSpPr>
        <p:spPr>
          <a:xfrm>
            <a:off x="606490" y="1362270"/>
            <a:ext cx="11066636" cy="42780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B5ABA86-E0F8-4B53-8445-90FB63728888}"/>
              </a:ext>
            </a:extLst>
          </p:cNvPr>
          <p:cNvSpPr>
            <a:spLocks noGrp="1"/>
          </p:cNvSpPr>
          <p:nvPr>
            <p:ph type="dt" sz="half" idx="2"/>
          </p:nvPr>
        </p:nvSpPr>
        <p:spPr>
          <a:xfrm>
            <a:off x="606490" y="5845931"/>
            <a:ext cx="2743200" cy="365125"/>
          </a:xfrm>
          <a:prstGeom prst="rect">
            <a:avLst/>
          </a:prstGeom>
        </p:spPr>
        <p:txBody>
          <a:bodyPr vert="horz" lIns="91440" tIns="45720" rIns="91440" bIns="45720" rtlCol="0" anchor="ctr"/>
          <a:lstStyle>
            <a:lvl1pPr algn="l">
              <a:defRPr sz="1200">
                <a:solidFill>
                  <a:schemeClr val="tx1">
                    <a:tint val="75000"/>
                  </a:schemeClr>
                </a:solidFill>
                <a:latin typeface="Poppins" panose="00000500000000000000" pitchFamily="2" charset="0"/>
              </a:defRPr>
            </a:lvl1pPr>
          </a:lstStyle>
          <a:p>
            <a:fld id="{7D92B5E3-6418-45ED-BF11-E802FEA149A1}" type="datetimeFigureOut">
              <a:rPr lang="en-US" smtClean="0"/>
              <a:pPr/>
              <a:t>6/13/2023</a:t>
            </a:fld>
            <a:endParaRPr lang="en-US" dirty="0"/>
          </a:p>
        </p:txBody>
      </p:sp>
      <p:sp>
        <p:nvSpPr>
          <p:cNvPr id="5" name="Footer Placeholder 4">
            <a:extLst>
              <a:ext uri="{FF2B5EF4-FFF2-40B4-BE49-F238E27FC236}">
                <a16:creationId xmlns:a16="http://schemas.microsoft.com/office/drawing/2014/main" id="{8C46FA84-BBFD-4DC0-AD9D-C03833A50401}"/>
              </a:ext>
            </a:extLst>
          </p:cNvPr>
          <p:cNvSpPr>
            <a:spLocks noGrp="1"/>
          </p:cNvSpPr>
          <p:nvPr>
            <p:ph type="ftr" sz="quarter" idx="3"/>
          </p:nvPr>
        </p:nvSpPr>
        <p:spPr>
          <a:xfrm>
            <a:off x="4038600" y="5845931"/>
            <a:ext cx="4114800" cy="365125"/>
          </a:xfrm>
          <a:prstGeom prst="rect">
            <a:avLst/>
          </a:prstGeom>
        </p:spPr>
        <p:txBody>
          <a:bodyPr vert="horz" lIns="91440" tIns="45720" rIns="91440" bIns="45720" rtlCol="0" anchor="ctr"/>
          <a:lstStyle>
            <a:lvl1pPr algn="ctr">
              <a:defRPr sz="1200">
                <a:solidFill>
                  <a:schemeClr val="tx1">
                    <a:tint val="75000"/>
                  </a:schemeClr>
                </a:solidFill>
                <a:latin typeface="Poppins" panose="00000500000000000000" pitchFamily="2" charset="0"/>
              </a:defRPr>
            </a:lvl1pPr>
          </a:lstStyle>
          <a:p>
            <a:endParaRPr lang="en-US" dirty="0"/>
          </a:p>
        </p:txBody>
      </p:sp>
      <p:sp>
        <p:nvSpPr>
          <p:cNvPr id="6" name="Slide Number Placeholder 5">
            <a:extLst>
              <a:ext uri="{FF2B5EF4-FFF2-40B4-BE49-F238E27FC236}">
                <a16:creationId xmlns:a16="http://schemas.microsoft.com/office/drawing/2014/main" id="{CE9F0DDB-1877-4C37-937A-CB83669FB265}"/>
              </a:ext>
            </a:extLst>
          </p:cNvPr>
          <p:cNvSpPr>
            <a:spLocks noGrp="1"/>
          </p:cNvSpPr>
          <p:nvPr>
            <p:ph type="sldNum" sz="quarter" idx="4"/>
          </p:nvPr>
        </p:nvSpPr>
        <p:spPr>
          <a:xfrm>
            <a:off x="8572747" y="5857587"/>
            <a:ext cx="3100379" cy="365125"/>
          </a:xfrm>
          <a:prstGeom prst="rect">
            <a:avLst/>
          </a:prstGeom>
        </p:spPr>
        <p:txBody>
          <a:bodyPr vert="horz" lIns="91440" tIns="45720" rIns="91440" bIns="45720" rtlCol="0" anchor="ctr"/>
          <a:lstStyle>
            <a:lvl1pPr algn="r">
              <a:defRPr sz="1200">
                <a:solidFill>
                  <a:schemeClr val="tx1">
                    <a:tint val="75000"/>
                  </a:schemeClr>
                </a:solidFill>
                <a:latin typeface="Poppins" panose="00000500000000000000" pitchFamily="2" charset="0"/>
              </a:defRPr>
            </a:lvl1pPr>
          </a:lstStyle>
          <a:p>
            <a:fld id="{12D73DB0-A7D2-40C1-BF53-72F711D03A88}" type="slidenum">
              <a:rPr lang="en-US" smtClean="0"/>
              <a:pPr/>
              <a:t>‹#›</a:t>
            </a:fld>
            <a:endParaRPr lang="en-US" dirty="0"/>
          </a:p>
        </p:txBody>
      </p:sp>
      <p:pic>
        <p:nvPicPr>
          <p:cNvPr id="10" name="Picture 9">
            <a:extLst>
              <a:ext uri="{FF2B5EF4-FFF2-40B4-BE49-F238E27FC236}">
                <a16:creationId xmlns:a16="http://schemas.microsoft.com/office/drawing/2014/main" id="{2DFE567F-961E-4011-85DB-C48A8C68222F}"/>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1034474" y="6424449"/>
            <a:ext cx="638652" cy="348137"/>
          </a:xfrm>
          <a:prstGeom prst="rect">
            <a:avLst/>
          </a:prstGeom>
        </p:spPr>
      </p:pic>
      <p:sp>
        <p:nvSpPr>
          <p:cNvPr id="12" name="Rectangle 11">
            <a:extLst>
              <a:ext uri="{FF2B5EF4-FFF2-40B4-BE49-F238E27FC236}">
                <a16:creationId xmlns:a16="http://schemas.microsoft.com/office/drawing/2014/main" id="{099C78C0-2C98-423A-A331-CB7329F4CC01}"/>
              </a:ext>
            </a:extLst>
          </p:cNvPr>
          <p:cNvSpPr/>
          <p:nvPr userDrawn="1"/>
        </p:nvSpPr>
        <p:spPr>
          <a:xfrm>
            <a:off x="-1" y="0"/>
            <a:ext cx="531846" cy="9755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819FDEA8-F620-4811-93DB-008E01130F25}"/>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6495287"/>
            <a:ext cx="9835916" cy="362713"/>
          </a:xfrm>
          <a:prstGeom prst="rect">
            <a:avLst/>
          </a:prstGeom>
        </p:spPr>
      </p:pic>
    </p:spTree>
    <p:extLst>
      <p:ext uri="{BB962C8B-B14F-4D97-AF65-F5344CB8AC3E}">
        <p14:creationId xmlns:p14="http://schemas.microsoft.com/office/powerpoint/2010/main" val="2374564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3200" b="1" kern="1200">
          <a:solidFill>
            <a:schemeClr val="tx1"/>
          </a:solidFill>
          <a:latin typeface="Poppins" panose="00000500000000000000" pitchFamily="2" charset="0"/>
          <a:ea typeface="+mj-ea"/>
          <a:cs typeface="Poppins" panose="0000050000000000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Poppins" panose="00000500000000000000" pitchFamily="2" charset="0"/>
          <a:ea typeface="+mn-ea"/>
          <a:cs typeface="Poppins" panose="000005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Poppins" panose="00000500000000000000" pitchFamily="2" charset="0"/>
          <a:ea typeface="+mn-ea"/>
          <a:cs typeface="Poppins" panose="000005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Poppins" panose="00000500000000000000" pitchFamily="2" charset="0"/>
          <a:ea typeface="+mn-ea"/>
          <a:cs typeface="Poppins" panose="000005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oppins" panose="00000500000000000000" pitchFamily="2" charset="0"/>
          <a:ea typeface="+mn-ea"/>
          <a:cs typeface="Poppins" panose="000005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oppins" panose="00000500000000000000" pitchFamily="2" charset="0"/>
          <a:ea typeface="+mn-ea"/>
          <a:cs typeface="Poppins" panose="000005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C069-B393-4095-AEBF-F185B03EEABC}"/>
              </a:ext>
            </a:extLst>
          </p:cNvPr>
          <p:cNvSpPr>
            <a:spLocks noGrp="1"/>
          </p:cNvSpPr>
          <p:nvPr>
            <p:ph type="ctrTitle"/>
          </p:nvPr>
        </p:nvSpPr>
        <p:spPr>
          <a:xfrm>
            <a:off x="586273" y="2767540"/>
            <a:ext cx="11019451" cy="1297150"/>
          </a:xfrm>
        </p:spPr>
        <p:txBody>
          <a:bodyPr>
            <a:normAutofit fontScale="90000"/>
          </a:bodyPr>
          <a:lstStyle/>
          <a:p>
            <a:r>
              <a:rPr lang="en-US" sz="3600" dirty="0">
                <a:solidFill>
                  <a:srgbClr val="9C1D20"/>
                </a:solidFill>
              </a:rPr>
              <a:t>Interrogating the set-up of vaccine plants in Africa: the case studies of Rwanda and Uganda </a:t>
            </a:r>
          </a:p>
        </p:txBody>
      </p:sp>
      <p:sp>
        <p:nvSpPr>
          <p:cNvPr id="5" name="Title 1">
            <a:extLst>
              <a:ext uri="{FF2B5EF4-FFF2-40B4-BE49-F238E27FC236}">
                <a16:creationId xmlns:a16="http://schemas.microsoft.com/office/drawing/2014/main" id="{30592672-B439-4852-9796-D757B67F9E40}"/>
              </a:ext>
            </a:extLst>
          </p:cNvPr>
          <p:cNvSpPr txBox="1">
            <a:spLocks/>
          </p:cNvSpPr>
          <p:nvPr/>
        </p:nvSpPr>
        <p:spPr>
          <a:xfrm>
            <a:off x="586274" y="4244595"/>
            <a:ext cx="11019451" cy="51804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3200" b="1" kern="1200">
                <a:solidFill>
                  <a:schemeClr val="tx1"/>
                </a:solidFill>
                <a:latin typeface="Poppins" panose="00000500000000000000" pitchFamily="2" charset="0"/>
                <a:ea typeface="+mj-ea"/>
                <a:cs typeface="Poppins" panose="00000500000000000000" pitchFamily="2" charset="0"/>
              </a:defRPr>
            </a:lvl1pPr>
          </a:lstStyle>
          <a:p>
            <a:r>
              <a:rPr lang="en-US" sz="1800" dirty="0">
                <a:solidFill>
                  <a:schemeClr val="tx1">
                    <a:lumMod val="95000"/>
                    <a:lumOff val="5000"/>
                  </a:schemeClr>
                </a:solidFill>
              </a:rPr>
              <a:t>Presented by: Nimrod Muhumuza (Head of Research Department – Ahaki)</a:t>
            </a:r>
          </a:p>
        </p:txBody>
      </p:sp>
      <p:sp>
        <p:nvSpPr>
          <p:cNvPr id="6" name="Title 1">
            <a:extLst>
              <a:ext uri="{FF2B5EF4-FFF2-40B4-BE49-F238E27FC236}">
                <a16:creationId xmlns:a16="http://schemas.microsoft.com/office/drawing/2014/main" id="{CC9BB8B1-ED3F-418A-A458-2C05E45FB77B}"/>
              </a:ext>
            </a:extLst>
          </p:cNvPr>
          <p:cNvSpPr txBox="1">
            <a:spLocks/>
          </p:cNvSpPr>
          <p:nvPr/>
        </p:nvSpPr>
        <p:spPr>
          <a:xfrm>
            <a:off x="586273" y="4870580"/>
            <a:ext cx="11019451" cy="146490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3200" b="1" kern="1200">
                <a:solidFill>
                  <a:schemeClr val="tx1"/>
                </a:solidFill>
                <a:latin typeface="Poppins" panose="00000500000000000000" pitchFamily="2" charset="0"/>
                <a:ea typeface="+mj-ea"/>
                <a:cs typeface="Poppins" panose="00000500000000000000" pitchFamily="2" charset="0"/>
              </a:defRPr>
            </a:lvl1pPr>
          </a:lstStyle>
          <a:p>
            <a:pPr>
              <a:lnSpc>
                <a:spcPct val="100000"/>
              </a:lnSpc>
            </a:pPr>
            <a:r>
              <a:rPr lang="en-US" sz="2000" baseline="30000" dirty="0" err="1">
                <a:solidFill>
                  <a:schemeClr val="tx1">
                    <a:lumMod val="75000"/>
                    <a:lumOff val="25000"/>
                  </a:schemeClr>
                </a:solidFill>
              </a:rPr>
              <a:t>Afya</a:t>
            </a:r>
            <a:r>
              <a:rPr lang="en-US" sz="2000" baseline="30000" dirty="0">
                <a:solidFill>
                  <a:schemeClr val="tx1">
                    <a:lumMod val="75000"/>
                    <a:lumOff val="25000"/>
                  </a:schemeClr>
                </a:solidFill>
              </a:rPr>
              <a:t> </a:t>
            </a:r>
            <a:r>
              <a:rPr lang="en-US" sz="2000" baseline="30000" dirty="0" err="1">
                <a:solidFill>
                  <a:schemeClr val="tx1">
                    <a:lumMod val="75000"/>
                    <a:lumOff val="25000"/>
                  </a:schemeClr>
                </a:solidFill>
              </a:rPr>
              <a:t>na</a:t>
            </a:r>
            <a:r>
              <a:rPr lang="en-US" sz="2000" baseline="30000" dirty="0">
                <a:solidFill>
                  <a:schemeClr val="tx1">
                    <a:lumMod val="75000"/>
                    <a:lumOff val="25000"/>
                  </a:schemeClr>
                </a:solidFill>
              </a:rPr>
              <a:t> </a:t>
            </a:r>
            <a:r>
              <a:rPr lang="en-US" sz="2000" baseline="30000" dirty="0" err="1">
                <a:solidFill>
                  <a:schemeClr val="tx1">
                    <a:lumMod val="75000"/>
                    <a:lumOff val="25000"/>
                  </a:schemeClr>
                </a:solidFill>
              </a:rPr>
              <a:t>Haki</a:t>
            </a:r>
            <a:r>
              <a:rPr lang="en-US" sz="2000" baseline="30000" dirty="0">
                <a:solidFill>
                  <a:schemeClr val="tx1">
                    <a:lumMod val="75000"/>
                    <a:lumOff val="25000"/>
                  </a:schemeClr>
                </a:solidFill>
              </a:rPr>
              <a:t> Institute (Ahaki) </a:t>
            </a:r>
          </a:p>
          <a:p>
            <a:pPr>
              <a:lnSpc>
                <a:spcPct val="100000"/>
              </a:lnSpc>
            </a:pPr>
            <a:r>
              <a:rPr lang="en-US" sz="2000" b="0" baseline="30000" dirty="0">
                <a:solidFill>
                  <a:schemeClr val="tx1">
                    <a:lumMod val="75000"/>
                    <a:lumOff val="25000"/>
                  </a:schemeClr>
                </a:solidFill>
              </a:rPr>
              <a:t>Plot 6105 Valley Road, Gayaza, Nakwero </a:t>
            </a:r>
          </a:p>
          <a:p>
            <a:pPr>
              <a:lnSpc>
                <a:spcPct val="100000"/>
              </a:lnSpc>
            </a:pPr>
            <a:r>
              <a:rPr lang="en-US" sz="2000" b="0" baseline="30000" dirty="0">
                <a:solidFill>
                  <a:schemeClr val="tx1">
                    <a:lumMod val="75000"/>
                    <a:lumOff val="25000"/>
                  </a:schemeClr>
                </a:solidFill>
              </a:rPr>
              <a:t>P.O BOX 16617, Wandegeya - Kampala </a:t>
            </a:r>
          </a:p>
          <a:p>
            <a:pPr>
              <a:lnSpc>
                <a:spcPct val="100000"/>
              </a:lnSpc>
            </a:pPr>
            <a:r>
              <a:rPr lang="en-US" sz="2000" b="0" baseline="30000" dirty="0">
                <a:solidFill>
                  <a:schemeClr val="tx1">
                    <a:lumMod val="75000"/>
                    <a:lumOff val="25000"/>
                  </a:schemeClr>
                </a:solidFill>
              </a:rPr>
              <a:t>Tel: +256- 41- 4660733 </a:t>
            </a:r>
          </a:p>
          <a:p>
            <a:pPr>
              <a:lnSpc>
                <a:spcPct val="100000"/>
              </a:lnSpc>
            </a:pPr>
            <a:r>
              <a:rPr lang="fr-FR" sz="2000" b="0" baseline="30000" dirty="0" err="1">
                <a:solidFill>
                  <a:schemeClr val="tx1">
                    <a:lumMod val="75000"/>
                    <a:lumOff val="25000"/>
                  </a:schemeClr>
                </a:solidFill>
              </a:rPr>
              <a:t>Website</a:t>
            </a:r>
            <a:r>
              <a:rPr lang="fr-FR" sz="2000" b="0" baseline="30000" dirty="0">
                <a:solidFill>
                  <a:schemeClr val="tx1">
                    <a:lumMod val="75000"/>
                    <a:lumOff val="25000"/>
                  </a:schemeClr>
                </a:solidFill>
              </a:rPr>
              <a:t>: www.afyanahaki.org/ info@afyanahaki.org</a:t>
            </a:r>
          </a:p>
        </p:txBody>
      </p:sp>
      <p:cxnSp>
        <p:nvCxnSpPr>
          <p:cNvPr id="8" name="Straight Connector 7">
            <a:extLst>
              <a:ext uri="{FF2B5EF4-FFF2-40B4-BE49-F238E27FC236}">
                <a16:creationId xmlns:a16="http://schemas.microsoft.com/office/drawing/2014/main" id="{3C6346BD-F8CE-425C-A4E9-3685146F23F5}"/>
              </a:ext>
            </a:extLst>
          </p:cNvPr>
          <p:cNvCxnSpPr>
            <a:cxnSpLocks/>
          </p:cNvCxnSpPr>
          <p:nvPr/>
        </p:nvCxnSpPr>
        <p:spPr>
          <a:xfrm>
            <a:off x="1587260" y="4136652"/>
            <a:ext cx="901460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F0BE5AB-6F5B-471C-8C29-F9864EA427F2}"/>
              </a:ext>
            </a:extLst>
          </p:cNvPr>
          <p:cNvCxnSpPr>
            <a:cxnSpLocks/>
          </p:cNvCxnSpPr>
          <p:nvPr/>
        </p:nvCxnSpPr>
        <p:spPr>
          <a:xfrm>
            <a:off x="1587260" y="2767540"/>
            <a:ext cx="901460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7" name="Picture 16" descr="Text&#10;&#10;Description automatically generated with low confidence">
            <a:extLst>
              <a:ext uri="{FF2B5EF4-FFF2-40B4-BE49-F238E27FC236}">
                <a16:creationId xmlns:a16="http://schemas.microsoft.com/office/drawing/2014/main" id="{FF2D313E-3118-68A0-4753-42F1FC5416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7127" y="1273382"/>
            <a:ext cx="1953425" cy="1091213"/>
          </a:xfrm>
          <a:prstGeom prst="rect">
            <a:avLst/>
          </a:prstGeom>
        </p:spPr>
      </p:pic>
    </p:spTree>
    <p:extLst>
      <p:ext uri="{BB962C8B-B14F-4D97-AF65-F5344CB8AC3E}">
        <p14:creationId xmlns:p14="http://schemas.microsoft.com/office/powerpoint/2010/main" val="1771657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3F916D-4CA2-911C-AC9C-2996FB2DEC80}"/>
              </a:ext>
            </a:extLst>
          </p:cNvPr>
          <p:cNvSpPr>
            <a:spLocks noGrp="1"/>
          </p:cNvSpPr>
          <p:nvPr>
            <p:ph type="title"/>
          </p:nvPr>
        </p:nvSpPr>
        <p:spPr/>
        <p:txBody>
          <a:bodyPr/>
          <a:lstStyle/>
          <a:p>
            <a:r>
              <a:rPr lang="en-US" dirty="0"/>
              <a:t>Uganda</a:t>
            </a:r>
            <a:endParaRPr lang="en-UG" dirty="0"/>
          </a:p>
        </p:txBody>
      </p:sp>
      <p:sp>
        <p:nvSpPr>
          <p:cNvPr id="5" name="Content Placeholder 4">
            <a:extLst>
              <a:ext uri="{FF2B5EF4-FFF2-40B4-BE49-F238E27FC236}">
                <a16:creationId xmlns:a16="http://schemas.microsoft.com/office/drawing/2014/main" id="{8D7E6B5C-4D88-310B-9557-6FD991A439D6}"/>
              </a:ext>
            </a:extLst>
          </p:cNvPr>
          <p:cNvSpPr>
            <a:spLocks noGrp="1"/>
          </p:cNvSpPr>
          <p:nvPr>
            <p:ph sz="half" idx="1"/>
          </p:nvPr>
        </p:nvSpPr>
        <p:spPr>
          <a:xfrm>
            <a:off x="838200" y="1399408"/>
            <a:ext cx="10150642" cy="4950691"/>
          </a:xfrm>
        </p:spPr>
        <p:txBody>
          <a:bodyPr>
            <a:normAutofit fontScale="92500" lnSpcReduction="20000"/>
          </a:bodyPr>
          <a:lstStyle/>
          <a:p>
            <a:pPr marL="252000" indent="-252000" algn="just">
              <a:lnSpc>
                <a:spcPct val="100000"/>
              </a:lnSpc>
              <a:spcBef>
                <a:spcPts val="1200"/>
              </a:spcBef>
            </a:pPr>
            <a:r>
              <a:rPr lang="en-US" sz="1800" b="1" dirty="0">
                <a:solidFill>
                  <a:srgbClr val="A61414"/>
                </a:solidFill>
              </a:rPr>
              <a:t>Context: </a:t>
            </a:r>
            <a:r>
              <a:rPr lang="en-US" sz="1600" b="1" dirty="0">
                <a:solidFill>
                  <a:srgbClr val="A61414"/>
                </a:solidFill>
              </a:rPr>
              <a:t>A</a:t>
            </a:r>
            <a:r>
              <a:rPr lang="en-US" sz="1600" dirty="0"/>
              <a:t>n upward growth trend, and over the last fifteen years, has evolved from two large manufacturing plants registered in the mid-1990s to fifteen companies of varying sizes in 2022. In early 2010, the country’s largest pharma manufacturer, CIPLA, received the WHO Good Manufacturing Practices (GMP) certification for the production of ARVs and artemisinin-based combination therapies (ACTs) for the treatment of HIV/AIDS and malaria, respectively. These firms also manufacture medicines and health supplies including basic essential formulations, tablets and capsules, syrups for children, and creams. </a:t>
            </a:r>
            <a:r>
              <a:rPr lang="en-US" sz="1600" b="1" dirty="0"/>
              <a:t>(EQUINET)</a:t>
            </a:r>
          </a:p>
          <a:p>
            <a:pPr marL="252000" indent="-252000" algn="just">
              <a:lnSpc>
                <a:spcPct val="100000"/>
              </a:lnSpc>
              <a:spcBef>
                <a:spcPts val="1200"/>
              </a:spcBef>
            </a:pPr>
            <a:r>
              <a:rPr lang="en-US" sz="1800" b="1" dirty="0">
                <a:solidFill>
                  <a:srgbClr val="A61414"/>
                </a:solidFill>
              </a:rPr>
              <a:t>Pharmaceutical manufacturing context:</a:t>
            </a:r>
            <a:r>
              <a:rPr kumimoji="0" lang="en-US" sz="1800" b="1" i="0" u="none" strike="noStrike" kern="1200" cap="none" spc="0" normalizeH="0" baseline="0" noProof="0" dirty="0">
                <a:ln>
                  <a:noFill/>
                </a:ln>
                <a:solidFill>
                  <a:srgbClr val="A61414"/>
                </a:solidFill>
                <a:effectLst/>
                <a:uLnTx/>
                <a:uFillTx/>
                <a:latin typeface="Poppins" panose="00000500000000000000" pitchFamily="2" charset="0"/>
                <a:ea typeface="+mn-ea"/>
                <a:cs typeface="Poppins" panose="00000500000000000000" pitchFamily="2" charset="0"/>
              </a:rPr>
              <a:t> </a:t>
            </a:r>
            <a:r>
              <a:rPr lang="en-US" sz="1600" dirty="0"/>
              <a:t>11 licensed local pharmaceutical manufacturers &amp; 55 local pharmaceutical distributors; 500 registered pharmacies and 4,000 chemist shops. Estimated annual value of local pharma sector - $450M; Export value in 2017 - $15M</a:t>
            </a:r>
          </a:p>
          <a:p>
            <a:pPr marL="252000" indent="-252000" algn="just">
              <a:lnSpc>
                <a:spcPct val="100000"/>
              </a:lnSpc>
              <a:spcBef>
                <a:spcPts val="1200"/>
              </a:spcBef>
            </a:pPr>
            <a:r>
              <a:rPr lang="en-US" sz="1800" b="1" dirty="0">
                <a:solidFill>
                  <a:srgbClr val="A61414"/>
                </a:solidFill>
              </a:rPr>
              <a:t>Disease burden</a:t>
            </a:r>
            <a:r>
              <a:rPr lang="en-US" sz="1800" dirty="0"/>
              <a:t>: </a:t>
            </a:r>
            <a:r>
              <a:rPr lang="en-US" sz="1600" dirty="0"/>
              <a:t>Uganda’s burden of disease is dominated by communicable diseases, which account for over 50% of morbidity and mortality. Malaria, HIV/AIDS, TB, and respiratory, </a:t>
            </a:r>
            <a:r>
              <a:rPr lang="en-US" sz="1600" dirty="0" err="1"/>
              <a:t>diarrhoeal</a:t>
            </a:r>
            <a:r>
              <a:rPr lang="en-US" sz="1600" dirty="0"/>
              <a:t>, epidemic-prone, </a:t>
            </a:r>
            <a:r>
              <a:rPr lang="en-US" sz="1600" b="1" i="1" dirty="0"/>
              <a:t>and vaccine-preventable diseases</a:t>
            </a:r>
            <a:r>
              <a:rPr lang="en-US" sz="1600" dirty="0"/>
              <a:t> are the leading causes of illness and death. There is also a growing burden of non-communicable diseases (NCDs) including mental health disorders. Maternal and perinatal conditions also contribute to the high mortality as well as Neglected Tropical Diseases (NTDs). Furthermore, there are wide disparities in health status across the country, closely linked to underlying socio-economic, gender, and geographical disparities. – </a:t>
            </a:r>
            <a:r>
              <a:rPr lang="en-US" sz="1600" b="1" dirty="0"/>
              <a:t>WHO</a:t>
            </a:r>
          </a:p>
          <a:p>
            <a:pPr marL="252000" indent="-252000" algn="just">
              <a:lnSpc>
                <a:spcPct val="100000"/>
              </a:lnSpc>
              <a:spcBef>
                <a:spcPts val="1200"/>
              </a:spcBef>
            </a:pPr>
            <a:r>
              <a:rPr lang="en-US" sz="1800" b="1" dirty="0">
                <a:solidFill>
                  <a:srgbClr val="A61414"/>
                </a:solidFill>
              </a:rPr>
              <a:t>Vaccination: </a:t>
            </a:r>
            <a:r>
              <a:rPr lang="en-US" sz="1400" b="0" i="0" dirty="0">
                <a:solidFill>
                  <a:srgbClr val="333333"/>
                </a:solidFill>
                <a:effectLst/>
                <a:latin typeface="Georgia" panose="02040502050405020303" pitchFamily="18" charset="0"/>
              </a:rPr>
              <a:t> </a:t>
            </a:r>
            <a:r>
              <a:rPr lang="en-US" sz="1600" b="0" i="0" dirty="0">
                <a:solidFill>
                  <a:schemeClr val="tx1">
                    <a:lumMod val="95000"/>
                    <a:lumOff val="5000"/>
                  </a:schemeClr>
                </a:solidFill>
                <a:effectLst/>
              </a:rPr>
              <a:t>Can be </a:t>
            </a:r>
            <a:r>
              <a:rPr lang="en-US" sz="1600" dirty="0">
                <a:solidFill>
                  <a:schemeClr val="tx1">
                    <a:lumMod val="95000"/>
                    <a:lumOff val="5000"/>
                  </a:schemeClr>
                </a:solidFill>
              </a:rPr>
              <a:t>improved. For instance t</a:t>
            </a:r>
            <a:r>
              <a:rPr lang="en-US" sz="1600" b="0" i="0" dirty="0">
                <a:solidFill>
                  <a:schemeClr val="tx1">
                    <a:lumMod val="95000"/>
                    <a:lumOff val="5000"/>
                  </a:schemeClr>
                </a:solidFill>
                <a:effectLst/>
              </a:rPr>
              <a:t>he vaccination completion rate among children aged 12-23 months in Uganda remains suboptimal despite the availability of vaccines.</a:t>
            </a:r>
            <a:r>
              <a:rPr lang="en-US" sz="1600" dirty="0">
                <a:solidFill>
                  <a:schemeClr val="tx1">
                    <a:lumMod val="95000"/>
                    <a:lumOff val="5000"/>
                  </a:schemeClr>
                </a:solidFill>
              </a:rPr>
              <a:t> Overall vaccination completion was 48.6% and ranged from 17.3% in Central to 65.9% in Southwest. (1995-2016) </a:t>
            </a:r>
            <a:r>
              <a:rPr lang="en-US" sz="1600" b="1" dirty="0">
                <a:solidFill>
                  <a:schemeClr val="tx1">
                    <a:lumMod val="95000"/>
                    <a:lumOff val="5000"/>
                  </a:schemeClr>
                </a:solidFill>
              </a:rPr>
              <a:t>Okello et al</a:t>
            </a:r>
          </a:p>
          <a:p>
            <a:pPr marL="252000" indent="-252000" algn="just">
              <a:lnSpc>
                <a:spcPct val="100000"/>
              </a:lnSpc>
              <a:spcBef>
                <a:spcPts val="1200"/>
              </a:spcBef>
            </a:pPr>
            <a:r>
              <a:rPr lang="en-US" sz="1600" dirty="0"/>
              <a:t>46% of people in Uganda have received at least one vaccine dose, and 33% are fully vaccinated as of December 2022 - IHME</a:t>
            </a:r>
            <a:endParaRPr lang="en-US" sz="1600" dirty="0">
              <a:solidFill>
                <a:schemeClr val="bg2">
                  <a:lumMod val="10000"/>
                </a:schemeClr>
              </a:solidFill>
            </a:endParaRPr>
          </a:p>
          <a:p>
            <a:pPr marL="252000" indent="-252000" algn="just">
              <a:lnSpc>
                <a:spcPct val="100000"/>
              </a:lnSpc>
              <a:spcBef>
                <a:spcPts val="1200"/>
              </a:spcBef>
            </a:pPr>
            <a:endParaRPr lang="en-UG" sz="1800" dirty="0"/>
          </a:p>
        </p:txBody>
      </p:sp>
    </p:spTree>
    <p:extLst>
      <p:ext uri="{BB962C8B-B14F-4D97-AF65-F5344CB8AC3E}">
        <p14:creationId xmlns:p14="http://schemas.microsoft.com/office/powerpoint/2010/main" val="1218609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3F916D-4CA2-911C-AC9C-2996FB2DEC80}"/>
              </a:ext>
            </a:extLst>
          </p:cNvPr>
          <p:cNvSpPr>
            <a:spLocks noGrp="1"/>
          </p:cNvSpPr>
          <p:nvPr>
            <p:ph type="title"/>
          </p:nvPr>
        </p:nvSpPr>
        <p:spPr/>
        <p:txBody>
          <a:bodyPr/>
          <a:lstStyle/>
          <a:p>
            <a:r>
              <a:rPr lang="en-US" dirty="0">
                <a:latin typeface="Poppins"/>
                <a:cs typeface="Poppins"/>
              </a:rPr>
              <a:t>Uganda – case study of a Ugandan start-up</a:t>
            </a:r>
            <a:endParaRPr lang="en-US" dirty="0"/>
          </a:p>
        </p:txBody>
      </p:sp>
      <p:sp>
        <p:nvSpPr>
          <p:cNvPr id="5" name="Content Placeholder 4">
            <a:extLst>
              <a:ext uri="{FF2B5EF4-FFF2-40B4-BE49-F238E27FC236}">
                <a16:creationId xmlns:a16="http://schemas.microsoft.com/office/drawing/2014/main" id="{8D7E6B5C-4D88-310B-9557-6FD991A439D6}"/>
              </a:ext>
            </a:extLst>
          </p:cNvPr>
          <p:cNvSpPr>
            <a:spLocks noGrp="1"/>
          </p:cNvSpPr>
          <p:nvPr>
            <p:ph sz="half" idx="1"/>
          </p:nvPr>
        </p:nvSpPr>
        <p:spPr>
          <a:xfrm>
            <a:off x="838200" y="1399408"/>
            <a:ext cx="10150642" cy="5242043"/>
          </a:xfrm>
        </p:spPr>
        <p:txBody>
          <a:bodyPr vert="horz" lIns="91440" tIns="45720" rIns="91440" bIns="45720" rtlCol="0" anchor="t">
            <a:normAutofit fontScale="92500" lnSpcReduction="20000"/>
          </a:bodyPr>
          <a:lstStyle/>
          <a:p>
            <a:pPr marL="251460" indent="-251460" algn="just">
              <a:lnSpc>
                <a:spcPct val="100000"/>
              </a:lnSpc>
              <a:spcBef>
                <a:spcPts val="1200"/>
              </a:spcBef>
            </a:pPr>
            <a:r>
              <a:rPr lang="en-US" sz="1800" b="1" dirty="0">
                <a:solidFill>
                  <a:srgbClr val="A61414"/>
                </a:solidFill>
                <a:latin typeface="Poppins"/>
                <a:cs typeface="Poppins"/>
              </a:rPr>
              <a:t>Policy and regulatory framework: </a:t>
            </a:r>
            <a:r>
              <a:rPr lang="en-US" sz="1800" dirty="0">
                <a:latin typeface="Poppins"/>
                <a:cs typeface="Poppins"/>
              </a:rPr>
              <a:t>Exists through a number of laws, policies and institutions e.g. National Drug Authority Act; NEMA, Investment Code Act, Local Government Act etc. In our study, specialized agencies </a:t>
            </a:r>
            <a:r>
              <a:rPr lang="en-US" sz="1800" dirty="0" err="1">
                <a:latin typeface="Poppins"/>
                <a:cs typeface="Poppins"/>
              </a:rPr>
              <a:t>i.e</a:t>
            </a:r>
            <a:r>
              <a:rPr lang="en-US" sz="1800" dirty="0">
                <a:latin typeface="Poppins"/>
                <a:cs typeface="Poppins"/>
              </a:rPr>
              <a:t> NEMA, NDA were fast and efficient in providing regulatory approvals for the construction of a pharmaceutical manufacturing plant.</a:t>
            </a:r>
          </a:p>
          <a:p>
            <a:pPr marL="251460" indent="-251460" algn="just">
              <a:lnSpc>
                <a:spcPct val="100000"/>
              </a:lnSpc>
              <a:spcBef>
                <a:spcPts val="1200"/>
              </a:spcBef>
            </a:pPr>
            <a:r>
              <a:rPr lang="en-US" sz="1800" dirty="0">
                <a:latin typeface="Poppins"/>
                <a:cs typeface="Poppins"/>
              </a:rPr>
              <a:t>Lack of clarity prevails particularly regarding the tax incentive regime. Respondent waited 9 months to obtain approval from URA before shipping goods. The most expensive imports, factory fittings, for establishing a pharma plant were ineligible for tax exemption. Incentives only accessible through referral. No standardized method of access. Need for a framework that guarantees equal opportunities</a:t>
            </a:r>
          </a:p>
          <a:p>
            <a:pPr marL="251460" indent="-251460" algn="just">
              <a:lnSpc>
                <a:spcPct val="100000"/>
              </a:lnSpc>
              <a:spcBef>
                <a:spcPts val="1200"/>
              </a:spcBef>
            </a:pPr>
            <a:r>
              <a:rPr lang="en-US" sz="1800" b="1" dirty="0">
                <a:solidFill>
                  <a:srgbClr val="A61414"/>
                </a:solidFill>
                <a:latin typeface="Poppins"/>
                <a:cs typeface="Poppins"/>
              </a:rPr>
              <a:t>Production and market</a:t>
            </a:r>
            <a:r>
              <a:rPr lang="en-US" sz="1800" dirty="0">
                <a:latin typeface="Poppins"/>
                <a:cs typeface="Poppins"/>
              </a:rPr>
              <a:t>: Valued at $450 million, (only 20% for the local market) the pharmaceutical sector makes up approximately 0.16% of Uganda’s GDP at current market prices, according to the Uganda Pharmaceutical Manufacturers Association (UPMA). – </a:t>
            </a:r>
            <a:r>
              <a:rPr lang="en-US" sz="1800" b="1" dirty="0" err="1">
                <a:latin typeface="Poppins"/>
                <a:cs typeface="Poppins"/>
              </a:rPr>
              <a:t>Asoko</a:t>
            </a:r>
            <a:r>
              <a:rPr lang="en-US" sz="1800" b="1" dirty="0">
                <a:latin typeface="Poppins"/>
                <a:cs typeface="Poppins"/>
              </a:rPr>
              <a:t> Insight; </a:t>
            </a:r>
            <a:r>
              <a:rPr lang="en-US" sz="1800" dirty="0">
                <a:latin typeface="Poppins"/>
                <a:cs typeface="Poppins"/>
              </a:rPr>
              <a:t>the pharmaceutical sector generated exports worth $15.02 million in 2017. Respondent – not feasible to obtain a number of crucial inputs locally and have to import. Absence of appropriate varieties of maize throughout the year</a:t>
            </a:r>
          </a:p>
          <a:p>
            <a:pPr marL="251460" indent="-251460" algn="just">
              <a:lnSpc>
                <a:spcPct val="100000"/>
              </a:lnSpc>
              <a:spcBef>
                <a:spcPts val="1200"/>
              </a:spcBef>
            </a:pPr>
            <a:r>
              <a:rPr lang="en-US" sz="1800" b="1" dirty="0">
                <a:solidFill>
                  <a:srgbClr val="A61414"/>
                </a:solidFill>
                <a:latin typeface="Poppins"/>
                <a:cs typeface="Poppins"/>
              </a:rPr>
              <a:t>Human resource: S</a:t>
            </a:r>
            <a:r>
              <a:rPr lang="en-US" sz="1800" dirty="0">
                <a:solidFill>
                  <a:srgbClr val="000000"/>
                </a:solidFill>
                <a:latin typeface="Poppins"/>
                <a:cs typeface="Poppins"/>
              </a:rPr>
              <a:t>F Similar to Rwanda's experience with BioNTech. Investors are relying on engineers from India, Kenya. Respondent hired a team of 38 Indian nations to undertake wiring and other fittings. "Country has no people with hands-on skills to run pharma plants"</a:t>
            </a:r>
            <a:endParaRPr lang="en-US" sz="1800" dirty="0">
              <a:solidFill>
                <a:srgbClr val="000000"/>
              </a:solidFill>
            </a:endParaRPr>
          </a:p>
          <a:p>
            <a:pPr marL="251460" indent="-251460" algn="just">
              <a:lnSpc>
                <a:spcPct val="100000"/>
              </a:lnSpc>
              <a:spcBef>
                <a:spcPts val="1200"/>
              </a:spcBef>
            </a:pPr>
            <a:r>
              <a:rPr lang="en-US" sz="1800" b="1" dirty="0">
                <a:solidFill>
                  <a:srgbClr val="A61414"/>
                </a:solidFill>
                <a:latin typeface="Poppins"/>
                <a:cs typeface="Poppins"/>
              </a:rPr>
              <a:t>Financing: </a:t>
            </a:r>
            <a:r>
              <a:rPr lang="en-US" sz="1800" dirty="0">
                <a:latin typeface="Poppins"/>
                <a:cs typeface="Poppins"/>
              </a:rPr>
              <a:t>Investor spent $3M. 60% from a Bank at 24% </a:t>
            </a:r>
            <a:r>
              <a:rPr lang="en-US" sz="1800" dirty="0" err="1">
                <a:latin typeface="Poppins"/>
                <a:cs typeface="Poppins"/>
              </a:rPr>
              <a:t>p.a</a:t>
            </a:r>
          </a:p>
          <a:p>
            <a:pPr marL="251460" indent="-251460" algn="just">
              <a:lnSpc>
                <a:spcPct val="100000"/>
              </a:lnSpc>
              <a:spcBef>
                <a:spcPts val="1200"/>
              </a:spcBef>
            </a:pPr>
            <a:endParaRPr lang="en-UG" sz="1800" dirty="0"/>
          </a:p>
        </p:txBody>
      </p:sp>
    </p:spTree>
    <p:extLst>
      <p:ext uri="{BB962C8B-B14F-4D97-AF65-F5344CB8AC3E}">
        <p14:creationId xmlns:p14="http://schemas.microsoft.com/office/powerpoint/2010/main" val="3518499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41136-9BD9-691C-AA6E-8DE2A25F204A}"/>
              </a:ext>
            </a:extLst>
          </p:cNvPr>
          <p:cNvSpPr>
            <a:spLocks noGrp="1"/>
          </p:cNvSpPr>
          <p:nvPr>
            <p:ph type="title"/>
          </p:nvPr>
        </p:nvSpPr>
        <p:spPr/>
        <p:txBody>
          <a:bodyPr/>
          <a:lstStyle/>
          <a:p>
            <a:r>
              <a:rPr lang="en-US" dirty="0"/>
              <a:t>Key Lessons for us:</a:t>
            </a:r>
            <a:endParaRPr lang="en-UG" dirty="0"/>
          </a:p>
        </p:txBody>
      </p:sp>
      <p:sp>
        <p:nvSpPr>
          <p:cNvPr id="5" name="Content Placeholder 4">
            <a:extLst>
              <a:ext uri="{FF2B5EF4-FFF2-40B4-BE49-F238E27FC236}">
                <a16:creationId xmlns:a16="http://schemas.microsoft.com/office/drawing/2014/main" id="{D21BC576-3378-FDDB-9699-64F9C247E933}"/>
              </a:ext>
            </a:extLst>
          </p:cNvPr>
          <p:cNvSpPr>
            <a:spLocks noGrp="1"/>
          </p:cNvSpPr>
          <p:nvPr>
            <p:ph idx="1"/>
          </p:nvPr>
        </p:nvSpPr>
        <p:spPr>
          <a:xfrm>
            <a:off x="1291805" y="1164037"/>
            <a:ext cx="10549683" cy="5210883"/>
          </a:xfrm>
        </p:spPr>
        <p:txBody>
          <a:bodyPr vert="horz" lIns="91440" tIns="45720" rIns="91440" bIns="45720" rtlCol="0" anchor="t">
            <a:normAutofit/>
          </a:bodyPr>
          <a:lstStyle/>
          <a:p>
            <a:pPr>
              <a:lnSpc>
                <a:spcPct val="120000"/>
              </a:lnSpc>
            </a:pPr>
            <a:r>
              <a:rPr lang="en-US" sz="2000" dirty="0">
                <a:latin typeface="Poppins"/>
                <a:cs typeface="Poppins"/>
              </a:rPr>
              <a:t>Harmonization of regulation – quality assurance</a:t>
            </a:r>
          </a:p>
          <a:p>
            <a:pPr>
              <a:lnSpc>
                <a:spcPct val="120000"/>
              </a:lnSpc>
            </a:pPr>
            <a:r>
              <a:rPr lang="en-US" sz="2000" dirty="0">
                <a:latin typeface="Poppins"/>
                <a:cs typeface="Poppins"/>
              </a:rPr>
              <a:t>Market integration. Fragmented markets are not ideal for economies of scale</a:t>
            </a:r>
          </a:p>
          <a:p>
            <a:pPr>
              <a:lnSpc>
                <a:spcPct val="120000"/>
              </a:lnSpc>
            </a:pPr>
            <a:r>
              <a:rPr lang="en-US" sz="2000" dirty="0">
                <a:latin typeface="Poppins"/>
                <a:cs typeface="Poppins"/>
              </a:rPr>
              <a:t>Financing: Biggest elephant in the room. Determines sustainability, sufficiency, quality, autonomy and independence</a:t>
            </a:r>
            <a:endParaRPr lang="en-US" sz="2000"/>
          </a:p>
          <a:p>
            <a:pPr>
              <a:lnSpc>
                <a:spcPct val="120000"/>
              </a:lnSpc>
            </a:pPr>
            <a:r>
              <a:rPr lang="en-US" sz="2000" dirty="0">
                <a:latin typeface="Poppins"/>
                <a:cs typeface="Poppins"/>
              </a:rPr>
              <a:t>Leveraging public-private partnerships</a:t>
            </a:r>
            <a:endParaRPr lang="en-US" sz="2000"/>
          </a:p>
          <a:p>
            <a:pPr>
              <a:lnSpc>
                <a:spcPct val="120000"/>
              </a:lnSpc>
            </a:pPr>
            <a:r>
              <a:rPr lang="en-US" sz="2000" dirty="0">
                <a:latin typeface="Poppins"/>
                <a:cs typeface="Poppins"/>
              </a:rPr>
              <a:t>What model do we want to recreate? Neo-liberal? </a:t>
            </a:r>
          </a:p>
          <a:p>
            <a:pPr>
              <a:lnSpc>
                <a:spcPct val="120000"/>
              </a:lnSpc>
            </a:pPr>
            <a:r>
              <a:rPr lang="en-US" sz="2000" dirty="0">
                <a:latin typeface="Poppins"/>
                <a:cs typeface="Poppins"/>
              </a:rPr>
              <a:t>What is the role of the state beyond regulation</a:t>
            </a:r>
            <a:endParaRPr lang="en-US" sz="2000" dirty="0"/>
          </a:p>
          <a:p>
            <a:pPr>
              <a:lnSpc>
                <a:spcPct val="120000"/>
              </a:lnSpc>
            </a:pPr>
            <a:endParaRPr lang="en-US" sz="5200"/>
          </a:p>
          <a:p>
            <a:endParaRPr lang="en-UG" dirty="0"/>
          </a:p>
        </p:txBody>
      </p:sp>
    </p:spTree>
    <p:extLst>
      <p:ext uri="{BB962C8B-B14F-4D97-AF65-F5344CB8AC3E}">
        <p14:creationId xmlns:p14="http://schemas.microsoft.com/office/powerpoint/2010/main" val="3174018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C5B360-33CC-0A9C-0CBA-42AAB0653748}"/>
              </a:ext>
            </a:extLst>
          </p:cNvPr>
          <p:cNvSpPr>
            <a:spLocks noGrp="1"/>
          </p:cNvSpPr>
          <p:nvPr>
            <p:ph type="ctrTitle"/>
          </p:nvPr>
        </p:nvSpPr>
        <p:spPr>
          <a:xfrm>
            <a:off x="643813" y="3537554"/>
            <a:ext cx="11019451" cy="598812"/>
          </a:xfrm>
        </p:spPr>
        <p:txBody>
          <a:bodyPr>
            <a:normAutofit fontScale="90000"/>
          </a:bodyPr>
          <a:lstStyle/>
          <a:p>
            <a:r>
              <a:rPr lang="en-US" sz="4900" dirty="0"/>
              <a:t>THANK YOU</a:t>
            </a:r>
            <a:br>
              <a:rPr lang="en-US" dirty="0"/>
            </a:br>
            <a:endParaRPr lang="en-UG" dirty="0"/>
          </a:p>
        </p:txBody>
      </p:sp>
      <p:sp>
        <p:nvSpPr>
          <p:cNvPr id="9" name="Title 1">
            <a:extLst>
              <a:ext uri="{FF2B5EF4-FFF2-40B4-BE49-F238E27FC236}">
                <a16:creationId xmlns:a16="http://schemas.microsoft.com/office/drawing/2014/main" id="{76A5CE37-353E-AECD-5707-E2EF473E759F}"/>
              </a:ext>
            </a:extLst>
          </p:cNvPr>
          <p:cNvSpPr txBox="1">
            <a:spLocks/>
          </p:cNvSpPr>
          <p:nvPr/>
        </p:nvSpPr>
        <p:spPr>
          <a:xfrm>
            <a:off x="586273" y="4206346"/>
            <a:ext cx="11019451" cy="146490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3200" b="1" kern="1200">
                <a:solidFill>
                  <a:schemeClr val="tx1"/>
                </a:solidFill>
                <a:latin typeface="Poppins" panose="00000500000000000000" pitchFamily="2" charset="0"/>
                <a:ea typeface="+mj-ea"/>
                <a:cs typeface="Poppins" panose="00000500000000000000" pitchFamily="2" charset="0"/>
              </a:defRPr>
            </a:lvl1pPr>
          </a:lstStyle>
          <a:p>
            <a:pPr>
              <a:lnSpc>
                <a:spcPct val="100000"/>
              </a:lnSpc>
            </a:pPr>
            <a:r>
              <a:rPr lang="en-US" sz="2000" baseline="30000" dirty="0" err="1">
                <a:solidFill>
                  <a:schemeClr val="tx1">
                    <a:lumMod val="75000"/>
                    <a:lumOff val="25000"/>
                  </a:schemeClr>
                </a:solidFill>
              </a:rPr>
              <a:t>Afya</a:t>
            </a:r>
            <a:r>
              <a:rPr lang="en-US" sz="2000" baseline="30000" dirty="0">
                <a:solidFill>
                  <a:schemeClr val="tx1">
                    <a:lumMod val="75000"/>
                    <a:lumOff val="25000"/>
                  </a:schemeClr>
                </a:solidFill>
              </a:rPr>
              <a:t> </a:t>
            </a:r>
            <a:r>
              <a:rPr lang="en-US" sz="2000" baseline="30000" dirty="0" err="1">
                <a:solidFill>
                  <a:schemeClr val="tx1">
                    <a:lumMod val="75000"/>
                    <a:lumOff val="25000"/>
                  </a:schemeClr>
                </a:solidFill>
              </a:rPr>
              <a:t>na</a:t>
            </a:r>
            <a:r>
              <a:rPr lang="en-US" sz="2000" baseline="30000" dirty="0">
                <a:solidFill>
                  <a:schemeClr val="tx1">
                    <a:lumMod val="75000"/>
                    <a:lumOff val="25000"/>
                  </a:schemeClr>
                </a:solidFill>
              </a:rPr>
              <a:t> </a:t>
            </a:r>
            <a:r>
              <a:rPr lang="en-US" sz="2000" baseline="30000" dirty="0" err="1">
                <a:solidFill>
                  <a:schemeClr val="tx1">
                    <a:lumMod val="75000"/>
                    <a:lumOff val="25000"/>
                  </a:schemeClr>
                </a:solidFill>
              </a:rPr>
              <a:t>Haki</a:t>
            </a:r>
            <a:r>
              <a:rPr lang="en-US" sz="2000" baseline="30000" dirty="0">
                <a:solidFill>
                  <a:schemeClr val="tx1">
                    <a:lumMod val="75000"/>
                    <a:lumOff val="25000"/>
                  </a:schemeClr>
                </a:solidFill>
              </a:rPr>
              <a:t> Institute (Ahaki) </a:t>
            </a:r>
          </a:p>
          <a:p>
            <a:pPr>
              <a:lnSpc>
                <a:spcPct val="100000"/>
              </a:lnSpc>
            </a:pPr>
            <a:r>
              <a:rPr lang="en-US" sz="2000" b="0" baseline="30000" dirty="0">
                <a:solidFill>
                  <a:schemeClr val="tx1">
                    <a:lumMod val="75000"/>
                    <a:lumOff val="25000"/>
                  </a:schemeClr>
                </a:solidFill>
              </a:rPr>
              <a:t>Plot 6105 Valley Road, Gayaza, Nakwero </a:t>
            </a:r>
          </a:p>
          <a:p>
            <a:pPr>
              <a:lnSpc>
                <a:spcPct val="100000"/>
              </a:lnSpc>
            </a:pPr>
            <a:r>
              <a:rPr lang="en-US" sz="2000" b="0" baseline="30000" dirty="0">
                <a:solidFill>
                  <a:schemeClr val="tx1">
                    <a:lumMod val="75000"/>
                    <a:lumOff val="25000"/>
                  </a:schemeClr>
                </a:solidFill>
              </a:rPr>
              <a:t>P.O BOX 16617, Wandegeya - Kampala </a:t>
            </a:r>
          </a:p>
          <a:p>
            <a:pPr>
              <a:lnSpc>
                <a:spcPct val="100000"/>
              </a:lnSpc>
            </a:pPr>
            <a:r>
              <a:rPr lang="en-US" sz="2000" b="0" baseline="30000" dirty="0">
                <a:solidFill>
                  <a:schemeClr val="tx1">
                    <a:lumMod val="75000"/>
                    <a:lumOff val="25000"/>
                  </a:schemeClr>
                </a:solidFill>
              </a:rPr>
              <a:t>Tel: +256- 41- 4660733 </a:t>
            </a:r>
          </a:p>
          <a:p>
            <a:pPr>
              <a:lnSpc>
                <a:spcPct val="100000"/>
              </a:lnSpc>
            </a:pPr>
            <a:r>
              <a:rPr lang="fr-FR" sz="2000" b="0" baseline="30000" dirty="0" err="1">
                <a:solidFill>
                  <a:schemeClr val="tx1">
                    <a:lumMod val="75000"/>
                    <a:lumOff val="25000"/>
                  </a:schemeClr>
                </a:solidFill>
              </a:rPr>
              <a:t>Website</a:t>
            </a:r>
            <a:r>
              <a:rPr lang="fr-FR" sz="2000" b="0" baseline="30000" dirty="0">
                <a:solidFill>
                  <a:schemeClr val="tx1">
                    <a:lumMod val="75000"/>
                    <a:lumOff val="25000"/>
                  </a:schemeClr>
                </a:solidFill>
              </a:rPr>
              <a:t>: www.afyanahaki.org/ info@afyanahaki.org</a:t>
            </a:r>
          </a:p>
        </p:txBody>
      </p:sp>
    </p:spTree>
    <p:extLst>
      <p:ext uri="{BB962C8B-B14F-4D97-AF65-F5344CB8AC3E}">
        <p14:creationId xmlns:p14="http://schemas.microsoft.com/office/powerpoint/2010/main" val="888534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D6B53-1640-7BF9-67B8-6DAE3FB5DAA0}"/>
              </a:ext>
            </a:extLst>
          </p:cNvPr>
          <p:cNvSpPr>
            <a:spLocks noGrp="1"/>
          </p:cNvSpPr>
          <p:nvPr>
            <p:ph type="title"/>
          </p:nvPr>
        </p:nvSpPr>
        <p:spPr/>
        <p:txBody>
          <a:bodyPr/>
          <a:lstStyle/>
          <a:p>
            <a:r>
              <a:rPr lang="en-US" dirty="0"/>
              <a:t>Background</a:t>
            </a:r>
            <a:endParaRPr lang="en-UG" dirty="0"/>
          </a:p>
        </p:txBody>
      </p:sp>
      <p:sp>
        <p:nvSpPr>
          <p:cNvPr id="3" name="Content Placeholder 2">
            <a:extLst>
              <a:ext uri="{FF2B5EF4-FFF2-40B4-BE49-F238E27FC236}">
                <a16:creationId xmlns:a16="http://schemas.microsoft.com/office/drawing/2014/main" id="{FD87346D-6E4E-65FA-CA10-D58944D58380}"/>
              </a:ext>
            </a:extLst>
          </p:cNvPr>
          <p:cNvSpPr>
            <a:spLocks noGrp="1"/>
          </p:cNvSpPr>
          <p:nvPr>
            <p:ph sz="half" idx="1"/>
          </p:nvPr>
        </p:nvSpPr>
        <p:spPr>
          <a:xfrm>
            <a:off x="838200" y="1794242"/>
            <a:ext cx="5181600" cy="1964958"/>
          </a:xfrm>
        </p:spPr>
        <p:txBody>
          <a:bodyPr>
            <a:normAutofit fontScale="85000" lnSpcReduction="10000"/>
          </a:bodyPr>
          <a:lstStyle/>
          <a:p>
            <a:pPr algn="just">
              <a:lnSpc>
                <a:spcPct val="100000"/>
              </a:lnSpc>
            </a:pPr>
            <a:r>
              <a:rPr lang="en-US" sz="1800" dirty="0"/>
              <a:t>High disease burden necessitates innovation.</a:t>
            </a:r>
          </a:p>
          <a:p>
            <a:pPr algn="just">
              <a:lnSpc>
                <a:spcPct val="100000"/>
              </a:lnSpc>
            </a:pPr>
            <a:r>
              <a:rPr lang="en-US" sz="1800" dirty="0"/>
              <a:t>16% of the world’s population and 23% of disease burden (WHO)</a:t>
            </a:r>
          </a:p>
          <a:p>
            <a:pPr algn="just">
              <a:lnSpc>
                <a:spcPct val="100000"/>
              </a:lnSpc>
            </a:pPr>
            <a:r>
              <a:rPr lang="en-US" sz="1800" dirty="0"/>
              <a:t>1% of the total global health expenditures in 2015 (Brookings Institute)</a:t>
            </a:r>
            <a:endParaRPr lang="en-UG" sz="1800" dirty="0"/>
          </a:p>
        </p:txBody>
      </p:sp>
      <p:sp>
        <p:nvSpPr>
          <p:cNvPr id="5" name="Content Placeholder 4">
            <a:extLst>
              <a:ext uri="{FF2B5EF4-FFF2-40B4-BE49-F238E27FC236}">
                <a16:creationId xmlns:a16="http://schemas.microsoft.com/office/drawing/2014/main" id="{8C480C7F-FF4E-9CEE-53A2-986408C57AB7}"/>
              </a:ext>
            </a:extLst>
          </p:cNvPr>
          <p:cNvSpPr>
            <a:spLocks noGrp="1"/>
          </p:cNvSpPr>
          <p:nvPr>
            <p:ph sz="half" idx="2"/>
          </p:nvPr>
        </p:nvSpPr>
        <p:spPr>
          <a:xfrm>
            <a:off x="914400" y="4056304"/>
            <a:ext cx="5181600" cy="1765985"/>
          </a:xfrm>
        </p:spPr>
        <p:txBody>
          <a:bodyPr>
            <a:normAutofit fontScale="85000" lnSpcReduction="10000"/>
          </a:bodyPr>
          <a:lstStyle/>
          <a:p>
            <a:pPr algn="just"/>
            <a:r>
              <a:rPr lang="en-US" sz="1800" dirty="0"/>
              <a:t>Africa is expected to witness a three-fold increase in vaccine demand by 2040.</a:t>
            </a:r>
          </a:p>
          <a:p>
            <a:pPr algn="just"/>
            <a:r>
              <a:rPr lang="en-US" sz="1800" dirty="0"/>
              <a:t>54 countries with about 1.2 billion people, and produces only 1% of the vaccines it administers.</a:t>
            </a:r>
          </a:p>
          <a:p>
            <a:pPr algn="just"/>
            <a:r>
              <a:rPr lang="en-US" sz="1800" dirty="0"/>
              <a:t>Vaccine production on the continent remains low and is largely concentrated in five countries - South Africa, Morocco, Tunisia, Egypt, and Senegal</a:t>
            </a:r>
          </a:p>
        </p:txBody>
      </p:sp>
      <p:sp>
        <p:nvSpPr>
          <p:cNvPr id="6" name="Content Placeholder 2">
            <a:extLst>
              <a:ext uri="{FF2B5EF4-FFF2-40B4-BE49-F238E27FC236}">
                <a16:creationId xmlns:a16="http://schemas.microsoft.com/office/drawing/2014/main" id="{28DF079B-F185-F2D8-7824-2EE426DD72CE}"/>
              </a:ext>
            </a:extLst>
          </p:cNvPr>
          <p:cNvSpPr txBox="1">
            <a:spLocks/>
          </p:cNvSpPr>
          <p:nvPr/>
        </p:nvSpPr>
        <p:spPr>
          <a:xfrm>
            <a:off x="6370983" y="1656219"/>
            <a:ext cx="5181600" cy="4081972"/>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Poppins" panose="00000500000000000000" pitchFamily="2" charset="0"/>
                <a:ea typeface="+mn-ea"/>
                <a:cs typeface="Poppins" panose="000005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Poppins" panose="00000500000000000000" pitchFamily="2" charset="0"/>
                <a:ea typeface="+mn-ea"/>
                <a:cs typeface="Poppins" panose="000005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Poppins" panose="00000500000000000000" pitchFamily="2" charset="0"/>
                <a:ea typeface="+mn-ea"/>
                <a:cs typeface="Poppins" panose="000005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oppins" panose="00000500000000000000" pitchFamily="2" charset="0"/>
                <a:ea typeface="+mn-ea"/>
                <a:cs typeface="Poppins" panose="000005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oppins" panose="00000500000000000000" pitchFamily="2" charset="0"/>
                <a:ea typeface="+mn-ea"/>
                <a:cs typeface="Poppins" panose="000005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None/>
            </a:pPr>
            <a:r>
              <a:rPr lang="en-US" sz="2800" b="1" dirty="0">
                <a:solidFill>
                  <a:srgbClr val="A61414"/>
                </a:solidFill>
              </a:rPr>
              <a:t>Key Questions:</a:t>
            </a:r>
            <a:r>
              <a:rPr lang="en-US" sz="1800" dirty="0"/>
              <a:t> </a:t>
            </a:r>
          </a:p>
          <a:p>
            <a:pPr algn="just">
              <a:lnSpc>
                <a:spcPct val="100000"/>
              </a:lnSpc>
            </a:pPr>
            <a:r>
              <a:rPr lang="en-US" sz="1800" dirty="0"/>
              <a:t>Can two small countries/economies lead the way on the continent? </a:t>
            </a:r>
          </a:p>
          <a:p>
            <a:pPr algn="just">
              <a:lnSpc>
                <a:spcPct val="100000"/>
              </a:lnSpc>
            </a:pPr>
            <a:r>
              <a:rPr lang="en-US" sz="1800" dirty="0"/>
              <a:t>What is the role of the private sector and how can we manage its excesses?</a:t>
            </a:r>
          </a:p>
          <a:p>
            <a:pPr algn="just">
              <a:lnSpc>
                <a:spcPct val="100000"/>
              </a:lnSpc>
            </a:pPr>
            <a:r>
              <a:rPr lang="en-US" sz="1800" dirty="0"/>
              <a:t>What lessons can we take from successes and failures? </a:t>
            </a:r>
          </a:p>
          <a:p>
            <a:pPr algn="just">
              <a:lnSpc>
                <a:spcPct val="100000"/>
              </a:lnSpc>
            </a:pPr>
            <a:r>
              <a:rPr lang="en-US" sz="1800" dirty="0"/>
              <a:t>How can we make sure these are sustainable? </a:t>
            </a:r>
          </a:p>
          <a:p>
            <a:pPr algn="just">
              <a:lnSpc>
                <a:spcPct val="100000"/>
              </a:lnSpc>
            </a:pPr>
            <a:r>
              <a:rPr lang="en-US" sz="1800" dirty="0"/>
              <a:t>What the role of public/community participation in making these a success? </a:t>
            </a:r>
          </a:p>
          <a:p>
            <a:pPr algn="just">
              <a:lnSpc>
                <a:spcPct val="100000"/>
              </a:lnSpc>
            </a:pPr>
            <a:r>
              <a:rPr lang="en-US" sz="1800" dirty="0"/>
              <a:t>How can we replicate these across the continent?</a:t>
            </a:r>
          </a:p>
        </p:txBody>
      </p:sp>
      <p:cxnSp>
        <p:nvCxnSpPr>
          <p:cNvPr id="8" name="Straight Connector 7">
            <a:extLst>
              <a:ext uri="{FF2B5EF4-FFF2-40B4-BE49-F238E27FC236}">
                <a16:creationId xmlns:a16="http://schemas.microsoft.com/office/drawing/2014/main" id="{8E2FFE3D-F302-E384-01C8-8DDC73A67086}"/>
              </a:ext>
            </a:extLst>
          </p:cNvPr>
          <p:cNvCxnSpPr/>
          <p:nvPr/>
        </p:nvCxnSpPr>
        <p:spPr>
          <a:xfrm flipH="1">
            <a:off x="1017917" y="3560227"/>
            <a:ext cx="4891177" cy="0"/>
          </a:xfrm>
          <a:prstGeom prst="line">
            <a:avLst/>
          </a:prstGeom>
          <a:ln>
            <a:solidFill>
              <a:srgbClr val="A61414"/>
            </a:solidFill>
          </a:ln>
        </p:spPr>
        <p:style>
          <a:lnRef idx="1">
            <a:schemeClr val="accent2"/>
          </a:lnRef>
          <a:fillRef idx="0">
            <a:schemeClr val="accent2"/>
          </a:fillRef>
          <a:effectRef idx="0">
            <a:schemeClr val="accent2"/>
          </a:effectRef>
          <a:fontRef idx="minor">
            <a:schemeClr val="tx1"/>
          </a:fontRef>
        </p:style>
      </p:cxnSp>
      <p:cxnSp>
        <p:nvCxnSpPr>
          <p:cNvPr id="11" name="Straight Connector 10">
            <a:extLst>
              <a:ext uri="{FF2B5EF4-FFF2-40B4-BE49-F238E27FC236}">
                <a16:creationId xmlns:a16="http://schemas.microsoft.com/office/drawing/2014/main" id="{25C03895-5865-ABD2-DD09-CF0C5E146ED7}"/>
              </a:ext>
            </a:extLst>
          </p:cNvPr>
          <p:cNvCxnSpPr/>
          <p:nvPr/>
        </p:nvCxnSpPr>
        <p:spPr>
          <a:xfrm>
            <a:off x="6236898" y="1794242"/>
            <a:ext cx="0" cy="4028047"/>
          </a:xfrm>
          <a:prstGeom prst="line">
            <a:avLst/>
          </a:prstGeom>
          <a:ln>
            <a:solidFill>
              <a:srgbClr val="A6141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709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D6B53-1640-7BF9-67B8-6DAE3FB5DAA0}"/>
              </a:ext>
            </a:extLst>
          </p:cNvPr>
          <p:cNvSpPr>
            <a:spLocks noGrp="1"/>
          </p:cNvSpPr>
          <p:nvPr>
            <p:ph type="title"/>
          </p:nvPr>
        </p:nvSpPr>
        <p:spPr/>
        <p:txBody>
          <a:bodyPr/>
          <a:lstStyle/>
          <a:p>
            <a:r>
              <a:rPr lang="en-US" dirty="0"/>
              <a:t>Introduction</a:t>
            </a:r>
            <a:endParaRPr lang="en-UG" dirty="0"/>
          </a:p>
        </p:txBody>
      </p:sp>
      <p:sp>
        <p:nvSpPr>
          <p:cNvPr id="3" name="Content Placeholder 2">
            <a:extLst>
              <a:ext uri="{FF2B5EF4-FFF2-40B4-BE49-F238E27FC236}">
                <a16:creationId xmlns:a16="http://schemas.microsoft.com/office/drawing/2014/main" id="{FD87346D-6E4E-65FA-CA10-D58944D58380}"/>
              </a:ext>
            </a:extLst>
          </p:cNvPr>
          <p:cNvSpPr>
            <a:spLocks noGrp="1"/>
          </p:cNvSpPr>
          <p:nvPr>
            <p:ph sz="half" idx="1"/>
          </p:nvPr>
        </p:nvSpPr>
        <p:spPr>
          <a:xfrm>
            <a:off x="838199" y="1155700"/>
            <a:ext cx="5398695" cy="2900604"/>
          </a:xfrm>
        </p:spPr>
        <p:txBody>
          <a:bodyPr>
            <a:normAutofit/>
          </a:bodyPr>
          <a:lstStyle/>
          <a:p>
            <a:pPr algn="just">
              <a:lnSpc>
                <a:spcPct val="100000"/>
              </a:lnSpc>
            </a:pPr>
            <a:r>
              <a:rPr lang="en-US" sz="1400" dirty="0"/>
              <a:t>375 drug makers, most in North Africa, to serve a population of around 1.3 billion people.</a:t>
            </a:r>
          </a:p>
          <a:p>
            <a:pPr algn="just">
              <a:lnSpc>
                <a:spcPct val="100000"/>
              </a:lnSpc>
            </a:pPr>
            <a:r>
              <a:rPr lang="en-US" sz="1400" dirty="0"/>
              <a:t>Those in sub-Saharan Africa are largely clustered in just nine of 46 countries, and they’re mostly small, with operations that do not meet international standards. </a:t>
            </a:r>
          </a:p>
          <a:p>
            <a:pPr algn="just">
              <a:lnSpc>
                <a:spcPct val="100000"/>
              </a:lnSpc>
            </a:pPr>
            <a:r>
              <a:rPr lang="en-US" sz="1400" dirty="0"/>
              <a:t>(By comparison, China and India, each with roughly 1.4 billion in population each, have as many as 5,000 and 10,500 drug manufacturers, respectively.) - McKinsey</a:t>
            </a:r>
          </a:p>
        </p:txBody>
      </p:sp>
      <p:sp>
        <p:nvSpPr>
          <p:cNvPr id="5" name="Content Placeholder 4">
            <a:extLst>
              <a:ext uri="{FF2B5EF4-FFF2-40B4-BE49-F238E27FC236}">
                <a16:creationId xmlns:a16="http://schemas.microsoft.com/office/drawing/2014/main" id="{8C480C7F-FF4E-9CEE-53A2-986408C57AB7}"/>
              </a:ext>
            </a:extLst>
          </p:cNvPr>
          <p:cNvSpPr>
            <a:spLocks noGrp="1"/>
          </p:cNvSpPr>
          <p:nvPr>
            <p:ph sz="half" idx="2"/>
          </p:nvPr>
        </p:nvSpPr>
        <p:spPr>
          <a:xfrm>
            <a:off x="914400" y="4056304"/>
            <a:ext cx="5181600" cy="2115896"/>
          </a:xfrm>
        </p:spPr>
        <p:txBody>
          <a:bodyPr>
            <a:normAutofit/>
          </a:bodyPr>
          <a:lstStyle/>
          <a:p>
            <a:pPr marL="228600" marR="0" lvl="0" indent="-228600" algn="just"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And the sub-Saharan market’s value is still relatively small, at roughly $14 billion compared with roughly $120 billion overall in China and $19 billion in India</a:t>
            </a:r>
          </a:p>
          <a:p>
            <a:pPr marL="228600" marR="0" lvl="0" indent="-228600" algn="just"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en-US" sz="1400" dirty="0"/>
              <a:t>In sub-Saharan Africa, only Kenya, Nigeria, and South Africa have a relatively sizable industry, with dozens of companies that produce for their local markets and, in some cases, for export to neighboring countries - McKinsey</a:t>
            </a:r>
            <a:endParaRPr kumimoji="0" lang="en-US" sz="1800" b="0" i="0" u="none" strike="noStrike" kern="120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endParaRPr>
          </a:p>
          <a:p>
            <a:pPr algn="just"/>
            <a:endParaRPr lang="en-US" sz="1800" dirty="0"/>
          </a:p>
        </p:txBody>
      </p:sp>
      <p:sp>
        <p:nvSpPr>
          <p:cNvPr id="6" name="Content Placeholder 2">
            <a:extLst>
              <a:ext uri="{FF2B5EF4-FFF2-40B4-BE49-F238E27FC236}">
                <a16:creationId xmlns:a16="http://schemas.microsoft.com/office/drawing/2014/main" id="{28DF079B-F185-F2D8-7824-2EE426DD72CE}"/>
              </a:ext>
            </a:extLst>
          </p:cNvPr>
          <p:cNvSpPr txBox="1">
            <a:spLocks/>
          </p:cNvSpPr>
          <p:nvPr/>
        </p:nvSpPr>
        <p:spPr>
          <a:xfrm>
            <a:off x="6370983" y="1656219"/>
            <a:ext cx="5181600" cy="40819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Poppins" panose="00000500000000000000" pitchFamily="2" charset="0"/>
                <a:ea typeface="+mn-ea"/>
                <a:cs typeface="Poppins" panose="000005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Poppins" panose="00000500000000000000" pitchFamily="2" charset="0"/>
                <a:ea typeface="+mn-ea"/>
                <a:cs typeface="Poppins" panose="000005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Poppins" panose="00000500000000000000" pitchFamily="2" charset="0"/>
                <a:ea typeface="+mn-ea"/>
                <a:cs typeface="Poppins" panose="000005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oppins" panose="00000500000000000000" pitchFamily="2" charset="0"/>
                <a:ea typeface="+mn-ea"/>
                <a:cs typeface="Poppins" panose="000005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oppins" panose="00000500000000000000" pitchFamily="2" charset="0"/>
                <a:ea typeface="+mn-ea"/>
                <a:cs typeface="Poppins" panose="000005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None/>
            </a:pPr>
            <a:endParaRPr lang="en-US" sz="1800" dirty="0"/>
          </a:p>
        </p:txBody>
      </p:sp>
      <p:cxnSp>
        <p:nvCxnSpPr>
          <p:cNvPr id="8" name="Straight Connector 7">
            <a:extLst>
              <a:ext uri="{FF2B5EF4-FFF2-40B4-BE49-F238E27FC236}">
                <a16:creationId xmlns:a16="http://schemas.microsoft.com/office/drawing/2014/main" id="{8E2FFE3D-F302-E384-01C8-8DDC73A67086}"/>
              </a:ext>
            </a:extLst>
          </p:cNvPr>
          <p:cNvCxnSpPr/>
          <p:nvPr/>
        </p:nvCxnSpPr>
        <p:spPr>
          <a:xfrm flipH="1">
            <a:off x="1017917" y="3560227"/>
            <a:ext cx="4891177" cy="0"/>
          </a:xfrm>
          <a:prstGeom prst="line">
            <a:avLst/>
          </a:prstGeom>
          <a:ln>
            <a:solidFill>
              <a:srgbClr val="A61414"/>
            </a:solidFill>
          </a:ln>
        </p:spPr>
        <p:style>
          <a:lnRef idx="1">
            <a:schemeClr val="accent2"/>
          </a:lnRef>
          <a:fillRef idx="0">
            <a:schemeClr val="accent2"/>
          </a:fillRef>
          <a:effectRef idx="0">
            <a:schemeClr val="accent2"/>
          </a:effectRef>
          <a:fontRef idx="minor">
            <a:schemeClr val="tx1"/>
          </a:fontRef>
        </p:style>
      </p:cxnSp>
      <p:cxnSp>
        <p:nvCxnSpPr>
          <p:cNvPr id="11" name="Straight Connector 10">
            <a:extLst>
              <a:ext uri="{FF2B5EF4-FFF2-40B4-BE49-F238E27FC236}">
                <a16:creationId xmlns:a16="http://schemas.microsoft.com/office/drawing/2014/main" id="{25C03895-5865-ABD2-DD09-CF0C5E146ED7}"/>
              </a:ext>
            </a:extLst>
          </p:cNvPr>
          <p:cNvCxnSpPr/>
          <p:nvPr/>
        </p:nvCxnSpPr>
        <p:spPr>
          <a:xfrm>
            <a:off x="6236898" y="1794242"/>
            <a:ext cx="0" cy="4028047"/>
          </a:xfrm>
          <a:prstGeom prst="line">
            <a:avLst/>
          </a:prstGeom>
          <a:ln>
            <a:solidFill>
              <a:srgbClr val="A61414"/>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E42EB32-2953-3DD8-1FCC-45DA3BE00211}"/>
              </a:ext>
            </a:extLst>
          </p:cNvPr>
          <p:cNvSpPr txBox="1"/>
          <p:nvPr/>
        </p:nvSpPr>
        <p:spPr>
          <a:xfrm>
            <a:off x="6705600" y="2136339"/>
            <a:ext cx="4572000" cy="2677656"/>
          </a:xfrm>
          <a:prstGeom prst="rect">
            <a:avLst/>
          </a:prstGeom>
          <a:noFill/>
        </p:spPr>
        <p:txBody>
          <a:bodyPr wrap="square">
            <a:spAutoFit/>
          </a:bodyPr>
          <a:lstStyle/>
          <a:p>
            <a:r>
              <a:rPr lang="en-US" sz="1400" dirty="0">
                <a:latin typeface="Poppins" panose="00000500000000000000" pitchFamily="2" charset="0"/>
                <a:cs typeface="Poppins" panose="00000500000000000000" pitchFamily="2" charset="0"/>
              </a:rPr>
              <a:t>Almost all of them are drug-product manufacturers—that is, they purchase active pharmaceutical ingredients (APIs) from other manufacturers and formulate them into finished pills, syrups, creams, capsules, and other finished drugs. Up to a hundred manufacturers in sub-Saharan Africa are limited to packaging: purchasing pills and other finished drugs in bulk and repackaging them into consumer-facing packs. Only three—two in South Africa, and one in Ghana—are producing APIs, and none have significant R&amp;D activity. -McKinsey</a:t>
            </a:r>
          </a:p>
        </p:txBody>
      </p:sp>
    </p:spTree>
    <p:extLst>
      <p:ext uri="{BB962C8B-B14F-4D97-AF65-F5344CB8AC3E}">
        <p14:creationId xmlns:p14="http://schemas.microsoft.com/office/powerpoint/2010/main" val="2923525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3F916D-4CA2-911C-AC9C-2996FB2DEC80}"/>
              </a:ext>
            </a:extLst>
          </p:cNvPr>
          <p:cNvSpPr>
            <a:spLocks noGrp="1"/>
          </p:cNvSpPr>
          <p:nvPr>
            <p:ph type="title"/>
          </p:nvPr>
        </p:nvSpPr>
        <p:spPr/>
        <p:txBody>
          <a:bodyPr/>
          <a:lstStyle/>
          <a:p>
            <a:r>
              <a:rPr lang="en-US" dirty="0"/>
              <a:t>Rwanda</a:t>
            </a:r>
            <a:endParaRPr lang="en-UG" dirty="0"/>
          </a:p>
        </p:txBody>
      </p:sp>
      <p:sp>
        <p:nvSpPr>
          <p:cNvPr id="5" name="Content Placeholder 4">
            <a:extLst>
              <a:ext uri="{FF2B5EF4-FFF2-40B4-BE49-F238E27FC236}">
                <a16:creationId xmlns:a16="http://schemas.microsoft.com/office/drawing/2014/main" id="{8D7E6B5C-4D88-310B-9557-6FD991A439D6}"/>
              </a:ext>
            </a:extLst>
          </p:cNvPr>
          <p:cNvSpPr>
            <a:spLocks noGrp="1"/>
          </p:cNvSpPr>
          <p:nvPr>
            <p:ph sz="half" idx="1"/>
          </p:nvPr>
        </p:nvSpPr>
        <p:spPr>
          <a:xfrm>
            <a:off x="838200" y="1399408"/>
            <a:ext cx="10150642" cy="4950691"/>
          </a:xfrm>
        </p:spPr>
        <p:txBody>
          <a:bodyPr vert="horz" lIns="91440" tIns="45720" rIns="91440" bIns="45720" rtlCol="0" anchor="t">
            <a:normAutofit/>
          </a:bodyPr>
          <a:lstStyle/>
          <a:p>
            <a:pPr marL="251460" indent="-251460" algn="just">
              <a:lnSpc>
                <a:spcPct val="100000"/>
              </a:lnSpc>
              <a:spcBef>
                <a:spcPts val="1200"/>
              </a:spcBef>
            </a:pPr>
            <a:r>
              <a:rPr lang="en-US" sz="1800" b="1" dirty="0">
                <a:solidFill>
                  <a:srgbClr val="A61414"/>
                </a:solidFill>
                <a:latin typeface="Poppins"/>
                <a:cs typeface="Poppins"/>
              </a:rPr>
              <a:t>In-situ context: </a:t>
            </a:r>
            <a:r>
              <a:rPr lang="en-US" sz="1800" dirty="0">
                <a:latin typeface="Poppins"/>
                <a:cs typeface="Poppins"/>
              </a:rPr>
              <a:t>Small, landlocked. 12 million people. Low-income country. GDP of $13 billion. Pharma market remains underdeveloped at USD165M.</a:t>
            </a:r>
            <a:endParaRPr lang="en-US" dirty="0"/>
          </a:p>
          <a:p>
            <a:pPr marL="251460" indent="-251460" algn="just">
              <a:lnSpc>
                <a:spcPct val="100000"/>
              </a:lnSpc>
              <a:spcBef>
                <a:spcPts val="1200"/>
              </a:spcBef>
            </a:pPr>
            <a:r>
              <a:rPr lang="en-US" sz="1800" b="1" dirty="0">
                <a:solidFill>
                  <a:srgbClr val="A61414"/>
                </a:solidFill>
                <a:latin typeface="Poppins"/>
                <a:cs typeface="Poppins"/>
              </a:rPr>
              <a:t>Disease burden</a:t>
            </a:r>
            <a:r>
              <a:rPr lang="en-US" sz="1800" dirty="0">
                <a:latin typeface="Poppins"/>
                <a:cs typeface="Poppins"/>
              </a:rPr>
              <a:t>: Both acute and chronic infectious diseases (Malaria, HIV, and lower respiratory infections) have been the top causes of mortality in Rwanda. More recently, NCDs have risen among the population. In 2017, 33% of deaths in Rwanda were attributable to NCDs, according to the (WHO): Rwanda is also addressing its burden of lower respiratory infections, tuberculosis, diarrheal infections, and malaria. </a:t>
            </a:r>
            <a:endParaRPr lang="en-US" sz="1800" dirty="0"/>
          </a:p>
          <a:p>
            <a:pPr marL="251460" indent="-251460" algn="just">
              <a:lnSpc>
                <a:spcPct val="100000"/>
              </a:lnSpc>
              <a:spcBef>
                <a:spcPts val="1200"/>
              </a:spcBef>
            </a:pPr>
            <a:r>
              <a:rPr lang="en-US" sz="1800" b="1" dirty="0">
                <a:solidFill>
                  <a:srgbClr val="A61414"/>
                </a:solidFill>
                <a:latin typeface="Poppins"/>
                <a:cs typeface="Poppins"/>
              </a:rPr>
              <a:t>Vaccination: </a:t>
            </a:r>
            <a:r>
              <a:rPr lang="en-US" sz="1800" dirty="0">
                <a:latin typeface="Poppins"/>
                <a:cs typeface="Poppins"/>
              </a:rPr>
              <a:t>Following the Rwandan genocide in 1994, vaccination rates were nearly non-existent. Extreme poverty, rural populations, and mountainous geography all impeded vaccine accessibility. After the genocide, other factors that hindered immunization efforts included a lack of immunization program infrastructure and lack of widespread awareness and demand among the population</a:t>
            </a:r>
            <a:endParaRPr lang="en-US" sz="1800" b="1" dirty="0">
              <a:solidFill>
                <a:srgbClr val="A61414"/>
              </a:solidFill>
              <a:latin typeface="Poppins"/>
              <a:cs typeface="Poppins"/>
            </a:endParaRPr>
          </a:p>
          <a:p>
            <a:pPr marL="251460" indent="-251460" algn="just">
              <a:lnSpc>
                <a:spcPct val="100000"/>
              </a:lnSpc>
              <a:spcBef>
                <a:spcPts val="1200"/>
              </a:spcBef>
            </a:pPr>
            <a:r>
              <a:rPr lang="en-US" sz="1800" b="0" i="0" dirty="0">
                <a:solidFill>
                  <a:schemeClr val="bg2">
                    <a:lumMod val="10000"/>
                  </a:schemeClr>
                </a:solidFill>
                <a:effectLst/>
              </a:rPr>
              <a:t>Rwanda has achieved near-universal childhood vaccination rates, with an overall national coverage rate for childhood immunization of 98% in 2015. Rwanda had fully vaccinated over 60% of its population by 2022.</a:t>
            </a:r>
            <a:endParaRPr lang="en-US" sz="1800" dirty="0">
              <a:solidFill>
                <a:schemeClr val="bg2">
                  <a:lumMod val="10000"/>
                </a:schemeClr>
              </a:solidFill>
            </a:endParaRPr>
          </a:p>
          <a:p>
            <a:pPr marL="251460" indent="-251460" algn="just">
              <a:lnSpc>
                <a:spcPct val="100000"/>
              </a:lnSpc>
              <a:spcBef>
                <a:spcPts val="1200"/>
              </a:spcBef>
            </a:pPr>
            <a:endParaRPr lang="en-UG" sz="1800" dirty="0"/>
          </a:p>
        </p:txBody>
      </p:sp>
    </p:spTree>
    <p:extLst>
      <p:ext uri="{BB962C8B-B14F-4D97-AF65-F5344CB8AC3E}">
        <p14:creationId xmlns:p14="http://schemas.microsoft.com/office/powerpoint/2010/main" val="1288009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3F916D-4CA2-911C-AC9C-2996FB2DEC80}"/>
              </a:ext>
            </a:extLst>
          </p:cNvPr>
          <p:cNvSpPr>
            <a:spLocks noGrp="1"/>
          </p:cNvSpPr>
          <p:nvPr>
            <p:ph type="title"/>
          </p:nvPr>
        </p:nvSpPr>
        <p:spPr/>
        <p:txBody>
          <a:bodyPr/>
          <a:lstStyle/>
          <a:p>
            <a:r>
              <a:rPr lang="en-US" dirty="0"/>
              <a:t>What explains Rwanda’s successes?</a:t>
            </a:r>
            <a:endParaRPr lang="en-UG" dirty="0"/>
          </a:p>
        </p:txBody>
      </p:sp>
      <p:sp>
        <p:nvSpPr>
          <p:cNvPr id="5" name="Content Placeholder 4">
            <a:extLst>
              <a:ext uri="{FF2B5EF4-FFF2-40B4-BE49-F238E27FC236}">
                <a16:creationId xmlns:a16="http://schemas.microsoft.com/office/drawing/2014/main" id="{8D7E6B5C-4D88-310B-9557-6FD991A439D6}"/>
              </a:ext>
            </a:extLst>
          </p:cNvPr>
          <p:cNvSpPr>
            <a:spLocks noGrp="1"/>
          </p:cNvSpPr>
          <p:nvPr>
            <p:ph sz="half" idx="1"/>
          </p:nvPr>
        </p:nvSpPr>
        <p:spPr>
          <a:xfrm>
            <a:off x="838200" y="1399408"/>
            <a:ext cx="10150642" cy="4950691"/>
          </a:xfrm>
        </p:spPr>
        <p:txBody>
          <a:bodyPr vert="horz" lIns="91440" tIns="45720" rIns="91440" bIns="45720" rtlCol="0" anchor="t">
            <a:normAutofit/>
          </a:bodyPr>
          <a:lstStyle/>
          <a:p>
            <a:pPr marL="251460" indent="-251460" algn="just">
              <a:lnSpc>
                <a:spcPct val="100000"/>
              </a:lnSpc>
              <a:spcBef>
                <a:spcPts val="1200"/>
              </a:spcBef>
              <a:defRPr/>
            </a:pPr>
            <a:endParaRPr lang="en-US" sz="1700" b="1" dirty="0">
              <a:solidFill>
                <a:srgbClr val="A61414"/>
              </a:solidFill>
              <a:latin typeface="Poppins"/>
              <a:cs typeface="Poppins"/>
            </a:endParaRPr>
          </a:p>
          <a:p>
            <a:pPr marL="251460" indent="-251460" algn="just">
              <a:lnSpc>
                <a:spcPct val="100000"/>
              </a:lnSpc>
              <a:spcBef>
                <a:spcPts val="1200"/>
              </a:spcBef>
              <a:defRPr/>
            </a:pPr>
            <a:r>
              <a:rPr lang="en-US" sz="1700" b="1" dirty="0">
                <a:solidFill>
                  <a:srgbClr val="A61414"/>
                </a:solidFill>
                <a:latin typeface="Poppins"/>
                <a:cs typeface="Poppins"/>
              </a:rPr>
              <a:t>ADB: </a:t>
            </a:r>
            <a:r>
              <a:rPr lang="en-US" sz="1700" b="1" dirty="0">
                <a:latin typeface="Poppins"/>
                <a:cs typeface="Poppins"/>
              </a:rPr>
              <a:t>Establishment of the African Pharmaceutical Technology Foundation. </a:t>
            </a:r>
            <a:r>
              <a:rPr lang="en-US" sz="1700" dirty="0">
                <a:latin typeface="Poppins"/>
                <a:cs typeface="Poppins"/>
              </a:rPr>
              <a:t>To better scout and negotiate with global pharma to facilitate local production</a:t>
            </a:r>
          </a:p>
          <a:p>
            <a:pPr marL="251460" indent="-251460" algn="just">
              <a:lnSpc>
                <a:spcPct val="100000"/>
              </a:lnSpc>
              <a:spcBef>
                <a:spcPts val="1200"/>
              </a:spcBef>
              <a:defRPr/>
            </a:pPr>
            <a:r>
              <a:rPr lang="en-US" sz="1700" b="1" dirty="0">
                <a:solidFill>
                  <a:srgbClr val="A61414"/>
                </a:solidFill>
                <a:latin typeface="Poppins"/>
                <a:cs typeface="Poppins"/>
              </a:rPr>
              <a:t>EU &amp; Rwanda – </a:t>
            </a:r>
            <a:r>
              <a:rPr lang="en-US" sz="1700" b="1" dirty="0">
                <a:latin typeface="Poppins"/>
                <a:cs typeface="Poppins"/>
              </a:rPr>
              <a:t>partnership between Rwanda and several EU state regulatory agencies</a:t>
            </a:r>
          </a:p>
          <a:p>
            <a:pPr marL="251460" indent="-251460" algn="just">
              <a:lnSpc>
                <a:spcPct val="100000"/>
              </a:lnSpc>
              <a:spcBef>
                <a:spcPts val="1200"/>
              </a:spcBef>
              <a:defRPr/>
            </a:pPr>
            <a:r>
              <a:rPr lang="en-US" sz="1700" b="1" dirty="0">
                <a:solidFill>
                  <a:srgbClr val="A61414"/>
                </a:solidFill>
                <a:latin typeface="Poppins"/>
                <a:cs typeface="Poppins"/>
              </a:rPr>
              <a:t>AMA Secretariat</a:t>
            </a:r>
          </a:p>
          <a:p>
            <a:pPr marL="251460" indent="-251460" algn="just">
              <a:lnSpc>
                <a:spcPct val="100000"/>
              </a:lnSpc>
              <a:spcBef>
                <a:spcPts val="1200"/>
              </a:spcBef>
              <a:defRPr/>
            </a:pPr>
            <a:r>
              <a:rPr lang="en-US" sz="1700" b="1" dirty="0">
                <a:solidFill>
                  <a:srgbClr val="A61414"/>
                </a:solidFill>
                <a:latin typeface="Poppins"/>
                <a:cs typeface="Poppins"/>
              </a:rPr>
              <a:t>Establishment of an African Pharmaceutical Academy</a:t>
            </a:r>
          </a:p>
          <a:p>
            <a:pPr marL="251460" indent="-251460" algn="just">
              <a:lnSpc>
                <a:spcPct val="100000"/>
              </a:lnSpc>
              <a:spcBef>
                <a:spcPts val="1200"/>
              </a:spcBef>
              <a:defRPr/>
            </a:pPr>
            <a:r>
              <a:rPr kumimoji="0" lang="en-US" sz="1700" b="1" i="0" u="none" strike="noStrike" kern="1200" cap="none" spc="0" normalizeH="0" baseline="0" noProof="0" dirty="0">
                <a:ln>
                  <a:noFill/>
                </a:ln>
                <a:solidFill>
                  <a:srgbClr val="A61414"/>
                </a:solidFill>
                <a:effectLst/>
                <a:uLnTx/>
                <a:uFillTx/>
                <a:latin typeface="Poppins"/>
                <a:cs typeface="Poppins"/>
              </a:rPr>
              <a:t>Regulatory systems</a:t>
            </a:r>
            <a:r>
              <a:rPr kumimoji="0" lang="en-US" sz="1700" b="0" i="0" u="none" strike="noStrike" kern="1200" cap="none" spc="0" normalizeH="0" baseline="0" noProof="0" dirty="0">
                <a:ln>
                  <a:noFill/>
                </a:ln>
                <a:effectLst/>
                <a:uLnTx/>
                <a:uFillTx/>
                <a:latin typeface="Poppins"/>
                <a:cs typeface="Poppins"/>
              </a:rPr>
              <a:t>: </a:t>
            </a:r>
            <a:r>
              <a:rPr lang="en-US" sz="1700" dirty="0">
                <a:latin typeface="Poppins"/>
                <a:cs typeface="Poppins"/>
              </a:rPr>
              <a:t>Law No 003/2108 establishing the FDA. </a:t>
            </a:r>
            <a:r>
              <a:rPr lang="en-US" sz="1600" dirty="0">
                <a:latin typeface="Poppins"/>
                <a:cs typeface="Poppins"/>
              </a:rPr>
              <a:t>The</a:t>
            </a:r>
            <a:r>
              <a:rPr kumimoji="0" lang="en-US" sz="1600" b="0" i="0" u="none" strike="noStrike" kern="1200" cap="none" spc="0" normalizeH="0" baseline="0" noProof="0" dirty="0">
                <a:ln>
                  <a:noFill/>
                </a:ln>
                <a:effectLst/>
                <a:uLnTx/>
                <a:uFillTx/>
                <a:latin typeface="Poppins"/>
                <a:cs typeface="Poppins"/>
              </a:rPr>
              <a:t> Africa Medicines Agency (AMA), established by the African Union in 2019, is headquartered in Rwanda and is well-positioned to provide the necessary regulatory oversight. The AMA will facilitate intracontinental vaccine trade. AMA will establish regulations that will serve as minimum standards to promote: The development of Africa's knowledge base by encouraging advanced biotech research; Knowledge exchange between academia and the private sector; The establishment, retention, and attraction of private biotech firms in the African market; and Domestic competitiveness through tax incentives and subsidies for venture capital and institutional investments in the local biotech and vaccine manufacturing industry.</a:t>
            </a:r>
            <a:r>
              <a:rPr lang="en-US" sz="1600" dirty="0">
                <a:latin typeface="Poppins"/>
                <a:cs typeface="Poppins"/>
              </a:rPr>
              <a:t> </a:t>
            </a:r>
            <a:endParaRPr lang="en-US">
              <a:ea typeface="+mn-ea"/>
            </a:endParaRPr>
          </a:p>
          <a:p>
            <a:pPr marL="251460" indent="-251460" algn="just">
              <a:lnSpc>
                <a:spcPct val="100000"/>
              </a:lnSpc>
              <a:spcBef>
                <a:spcPts val="1200"/>
              </a:spcBef>
            </a:pPr>
            <a:endParaRPr lang="en-UG" sz="1800" dirty="0"/>
          </a:p>
        </p:txBody>
      </p:sp>
    </p:spTree>
    <p:extLst>
      <p:ext uri="{BB962C8B-B14F-4D97-AF65-F5344CB8AC3E}">
        <p14:creationId xmlns:p14="http://schemas.microsoft.com/office/powerpoint/2010/main" val="1845820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3F916D-4CA2-911C-AC9C-2996FB2DEC80}"/>
              </a:ext>
            </a:extLst>
          </p:cNvPr>
          <p:cNvSpPr>
            <a:spLocks noGrp="1"/>
          </p:cNvSpPr>
          <p:nvPr>
            <p:ph type="title"/>
          </p:nvPr>
        </p:nvSpPr>
        <p:spPr/>
        <p:txBody>
          <a:bodyPr/>
          <a:lstStyle/>
          <a:p>
            <a:r>
              <a:rPr lang="en-US" dirty="0"/>
              <a:t>Rwanda</a:t>
            </a:r>
            <a:endParaRPr lang="en-UG" dirty="0"/>
          </a:p>
        </p:txBody>
      </p:sp>
      <p:sp>
        <p:nvSpPr>
          <p:cNvPr id="5" name="Content Placeholder 4">
            <a:extLst>
              <a:ext uri="{FF2B5EF4-FFF2-40B4-BE49-F238E27FC236}">
                <a16:creationId xmlns:a16="http://schemas.microsoft.com/office/drawing/2014/main" id="{8D7E6B5C-4D88-310B-9557-6FD991A439D6}"/>
              </a:ext>
            </a:extLst>
          </p:cNvPr>
          <p:cNvSpPr>
            <a:spLocks noGrp="1"/>
          </p:cNvSpPr>
          <p:nvPr>
            <p:ph sz="half" idx="1"/>
          </p:nvPr>
        </p:nvSpPr>
        <p:spPr>
          <a:xfrm>
            <a:off x="838200" y="1399408"/>
            <a:ext cx="10150642" cy="4950691"/>
          </a:xfrm>
        </p:spPr>
        <p:txBody>
          <a:bodyPr>
            <a:normAutofit/>
          </a:bodyPr>
          <a:lstStyle/>
          <a:p>
            <a:pPr marL="252000" indent="-252000" algn="just">
              <a:lnSpc>
                <a:spcPct val="100000"/>
              </a:lnSpc>
              <a:spcBef>
                <a:spcPts val="1200"/>
              </a:spcBef>
            </a:pPr>
            <a:r>
              <a:rPr lang="en-US" sz="1800" b="1" i="0" dirty="0">
                <a:solidFill>
                  <a:srgbClr val="A61414"/>
                </a:solidFill>
                <a:effectLst/>
              </a:rPr>
              <a:t>Culture of accountability</a:t>
            </a:r>
            <a:r>
              <a:rPr lang="en-US" sz="1800" b="0" i="0" dirty="0">
                <a:solidFill>
                  <a:schemeClr val="bg2">
                    <a:lumMod val="10000"/>
                  </a:schemeClr>
                </a:solidFill>
                <a:effectLst/>
              </a:rPr>
              <a:t>.</a:t>
            </a:r>
          </a:p>
          <a:p>
            <a:pPr marL="252000" indent="-252000" algn="just">
              <a:lnSpc>
                <a:spcPct val="100000"/>
              </a:lnSpc>
              <a:spcBef>
                <a:spcPts val="1200"/>
              </a:spcBef>
            </a:pPr>
            <a:r>
              <a:rPr lang="en-US" sz="1400" dirty="0"/>
              <a:t>The entire health system in Rwanda is characterized by a culture of accountability. This culture is exemplified by the implementation of performance contracts known as </a:t>
            </a:r>
            <a:r>
              <a:rPr lang="en-US" sz="1400" i="1" dirty="0" err="1"/>
              <a:t>imihigo</a:t>
            </a:r>
            <a:r>
              <a:rPr lang="en-US" sz="1400" dirty="0"/>
              <a:t>, meaning a “vow to deliver” which bind all government personnel at various levels of authority. Accountability is established between the central ministries and the President, the district mayors and the central ministries, and the health centers and district mayors. This ensures that the health system is well-represented at all levels of government, guaranteeing the effective delivery of vaccinations and other healthcare services. </a:t>
            </a:r>
            <a:endParaRPr lang="en-US" sz="1800" dirty="0">
              <a:solidFill>
                <a:schemeClr val="bg2">
                  <a:lumMod val="10000"/>
                </a:schemeClr>
              </a:solidFill>
            </a:endParaRPr>
          </a:p>
          <a:p>
            <a:pPr marL="252000" indent="-252000" algn="just">
              <a:lnSpc>
                <a:spcPct val="100000"/>
              </a:lnSpc>
              <a:spcBef>
                <a:spcPts val="1200"/>
              </a:spcBef>
            </a:pPr>
            <a:endParaRPr lang="en-UG" sz="1800" dirty="0"/>
          </a:p>
        </p:txBody>
      </p:sp>
    </p:spTree>
    <p:extLst>
      <p:ext uri="{BB962C8B-B14F-4D97-AF65-F5344CB8AC3E}">
        <p14:creationId xmlns:p14="http://schemas.microsoft.com/office/powerpoint/2010/main" val="669318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3F916D-4CA2-911C-AC9C-2996FB2DEC80}"/>
              </a:ext>
            </a:extLst>
          </p:cNvPr>
          <p:cNvSpPr>
            <a:spLocks noGrp="1"/>
          </p:cNvSpPr>
          <p:nvPr>
            <p:ph type="title"/>
          </p:nvPr>
        </p:nvSpPr>
        <p:spPr/>
        <p:txBody>
          <a:bodyPr/>
          <a:lstStyle/>
          <a:p>
            <a:r>
              <a:rPr lang="en-US" dirty="0"/>
              <a:t>Rwanda</a:t>
            </a:r>
            <a:endParaRPr lang="en-UG" dirty="0"/>
          </a:p>
        </p:txBody>
      </p:sp>
      <p:sp>
        <p:nvSpPr>
          <p:cNvPr id="5" name="Content Placeholder 4">
            <a:extLst>
              <a:ext uri="{FF2B5EF4-FFF2-40B4-BE49-F238E27FC236}">
                <a16:creationId xmlns:a16="http://schemas.microsoft.com/office/drawing/2014/main" id="{8D7E6B5C-4D88-310B-9557-6FD991A439D6}"/>
              </a:ext>
            </a:extLst>
          </p:cNvPr>
          <p:cNvSpPr>
            <a:spLocks noGrp="1"/>
          </p:cNvSpPr>
          <p:nvPr>
            <p:ph sz="half" idx="1"/>
          </p:nvPr>
        </p:nvSpPr>
        <p:spPr>
          <a:xfrm>
            <a:off x="838200" y="1399408"/>
            <a:ext cx="10150642" cy="4950691"/>
          </a:xfrm>
        </p:spPr>
        <p:txBody>
          <a:bodyPr vert="horz" lIns="91440" tIns="45720" rIns="91440" bIns="45720" rtlCol="0" anchor="t">
            <a:normAutofit/>
          </a:bodyPr>
          <a:lstStyle/>
          <a:p>
            <a:pPr marL="251460" indent="-251460" algn="just">
              <a:lnSpc>
                <a:spcPct val="100000"/>
              </a:lnSpc>
              <a:spcBef>
                <a:spcPts val="1200"/>
              </a:spcBef>
            </a:pPr>
            <a:r>
              <a:rPr lang="en-US" sz="1800" b="1" dirty="0">
                <a:solidFill>
                  <a:srgbClr val="A61414"/>
                </a:solidFill>
                <a:latin typeface="Poppins"/>
                <a:cs typeface="Poppins"/>
              </a:rPr>
              <a:t>Local ownership: </a:t>
            </a:r>
            <a:r>
              <a:rPr lang="en-US" sz="1800" dirty="0">
                <a:latin typeface="Poppins"/>
                <a:cs typeface="Poppins"/>
              </a:rPr>
              <a:t>. Rwanda's successful immunization program owes much to the local-level ownership it possesses. Community Health Workers (CHWs) play a crucial role as elected representatives of the local health system. Their responsibilities include educating the community about childhood vaccinations and ensuring all children receive them. While vaccinations are administered at district health centers, CHWs mobilize communities and work closely with health centers to identify unvaccinated children. They attend monthly meetings, receive lists of unvaccinated children, and leverage their knowledge of the community to assist in getting children vaccinated. CHWs are also trained to detect and report cases of vaccine-preventable diseases promptly. By collecting vaccination data through </a:t>
            </a:r>
            <a:r>
              <a:rPr lang="en-US" sz="1800" dirty="0" err="1">
                <a:latin typeface="Poppins"/>
                <a:cs typeface="Poppins"/>
              </a:rPr>
              <a:t>RapidSMS</a:t>
            </a:r>
            <a:r>
              <a:rPr lang="en-US" sz="1800" dirty="0">
                <a:latin typeface="Poppins"/>
                <a:cs typeface="Poppins"/>
              </a:rPr>
              <a:t>, a cell phone-based program, CHWs contribute to strengthening community health and ensuring comprehensive vaccine coverage. </a:t>
            </a:r>
            <a:endParaRPr lang="en-US" sz="1800" dirty="0">
              <a:solidFill>
                <a:schemeClr val="bg2">
                  <a:lumMod val="10000"/>
                </a:schemeClr>
              </a:solidFill>
            </a:endParaRPr>
          </a:p>
          <a:p>
            <a:pPr marL="251460" indent="-251460" algn="just">
              <a:lnSpc>
                <a:spcPct val="100000"/>
              </a:lnSpc>
              <a:spcBef>
                <a:spcPts val="1200"/>
              </a:spcBef>
            </a:pPr>
            <a:endParaRPr lang="en-UG" sz="1800" dirty="0"/>
          </a:p>
        </p:txBody>
      </p:sp>
    </p:spTree>
    <p:extLst>
      <p:ext uri="{BB962C8B-B14F-4D97-AF65-F5344CB8AC3E}">
        <p14:creationId xmlns:p14="http://schemas.microsoft.com/office/powerpoint/2010/main" val="2069777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3F916D-4CA2-911C-AC9C-2996FB2DEC80}"/>
              </a:ext>
            </a:extLst>
          </p:cNvPr>
          <p:cNvSpPr>
            <a:spLocks noGrp="1"/>
          </p:cNvSpPr>
          <p:nvPr>
            <p:ph type="title"/>
          </p:nvPr>
        </p:nvSpPr>
        <p:spPr/>
        <p:txBody>
          <a:bodyPr/>
          <a:lstStyle/>
          <a:p>
            <a:r>
              <a:rPr lang="en-US" dirty="0"/>
              <a:t>Rwanda</a:t>
            </a:r>
            <a:endParaRPr lang="en-UG" dirty="0"/>
          </a:p>
        </p:txBody>
      </p:sp>
      <p:sp>
        <p:nvSpPr>
          <p:cNvPr id="5" name="Content Placeholder 4">
            <a:extLst>
              <a:ext uri="{FF2B5EF4-FFF2-40B4-BE49-F238E27FC236}">
                <a16:creationId xmlns:a16="http://schemas.microsoft.com/office/drawing/2014/main" id="{8D7E6B5C-4D88-310B-9557-6FD991A439D6}"/>
              </a:ext>
            </a:extLst>
          </p:cNvPr>
          <p:cNvSpPr>
            <a:spLocks noGrp="1"/>
          </p:cNvSpPr>
          <p:nvPr>
            <p:ph sz="half" idx="1"/>
          </p:nvPr>
        </p:nvSpPr>
        <p:spPr>
          <a:xfrm>
            <a:off x="838200" y="1399408"/>
            <a:ext cx="10150642" cy="4950691"/>
          </a:xfrm>
        </p:spPr>
        <p:txBody>
          <a:bodyPr>
            <a:normAutofit/>
          </a:bodyPr>
          <a:lstStyle/>
          <a:p>
            <a:pPr marL="0" indent="0" algn="just">
              <a:lnSpc>
                <a:spcPct val="100000"/>
              </a:lnSpc>
              <a:spcBef>
                <a:spcPts val="1200"/>
              </a:spcBef>
              <a:buNone/>
            </a:pPr>
            <a:r>
              <a:rPr lang="en-US" sz="1800" b="1" dirty="0">
                <a:solidFill>
                  <a:srgbClr val="A61414"/>
                </a:solidFill>
              </a:rPr>
              <a:t>Robust logistics and data collection systems:</a:t>
            </a:r>
            <a:r>
              <a:rPr lang="en-US" sz="1800" dirty="0"/>
              <a:t>. </a:t>
            </a:r>
          </a:p>
          <a:p>
            <a:pPr marL="0" indent="0" algn="just">
              <a:lnSpc>
                <a:spcPct val="100000"/>
              </a:lnSpc>
              <a:spcBef>
                <a:spcPts val="1200"/>
              </a:spcBef>
              <a:buNone/>
            </a:pPr>
            <a:r>
              <a:rPr lang="en-US" sz="1400" dirty="0"/>
              <a:t>A national health information system ensures effective tracking of every child, enabling the timely administration of vaccinations. Through a comprehensive monitoring system, children in need of vaccination can be identified, and a well-functioning supply chain guarantees the reliable distribution of vaccines. CHWs play a vital role in this bottom-up approach, providing data through the </a:t>
            </a:r>
            <a:r>
              <a:rPr lang="en-US" sz="1400" dirty="0" err="1"/>
              <a:t>RapidSMS</a:t>
            </a:r>
            <a:r>
              <a:rPr lang="en-US" sz="1400" dirty="0"/>
              <a:t> and </a:t>
            </a:r>
            <a:r>
              <a:rPr lang="en-US" sz="1400" dirty="0" err="1"/>
              <a:t>mUbuzima</a:t>
            </a:r>
            <a:r>
              <a:rPr lang="en-US" sz="1400" dirty="0"/>
              <a:t> systems. District monitoring officers receive training in data analysis, facilitating local adaptation, while aggregated data is analyzed centrally. The Ministry of Health combines data sources in the National Data Warehouse, swiftly identifying lower vaccination rates and guiding necessary interventions. </a:t>
            </a:r>
            <a:endParaRPr lang="en-US" sz="1800" dirty="0"/>
          </a:p>
        </p:txBody>
      </p:sp>
    </p:spTree>
    <p:extLst>
      <p:ext uri="{BB962C8B-B14F-4D97-AF65-F5344CB8AC3E}">
        <p14:creationId xmlns:p14="http://schemas.microsoft.com/office/powerpoint/2010/main" val="734224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3F916D-4CA2-911C-AC9C-2996FB2DEC80}"/>
              </a:ext>
            </a:extLst>
          </p:cNvPr>
          <p:cNvSpPr>
            <a:spLocks noGrp="1"/>
          </p:cNvSpPr>
          <p:nvPr>
            <p:ph type="title"/>
          </p:nvPr>
        </p:nvSpPr>
        <p:spPr/>
        <p:txBody>
          <a:bodyPr/>
          <a:lstStyle/>
          <a:p>
            <a:r>
              <a:rPr lang="en-US" dirty="0">
                <a:latin typeface="Poppins"/>
                <a:cs typeface="Poppins"/>
              </a:rPr>
              <a:t>Rwanda: BioNTech</a:t>
            </a:r>
            <a:endParaRPr lang="en-UG" dirty="0">
              <a:latin typeface="Poppins"/>
              <a:cs typeface="Poppins"/>
            </a:endParaRPr>
          </a:p>
        </p:txBody>
      </p:sp>
      <p:sp>
        <p:nvSpPr>
          <p:cNvPr id="5" name="Content Placeholder 4">
            <a:extLst>
              <a:ext uri="{FF2B5EF4-FFF2-40B4-BE49-F238E27FC236}">
                <a16:creationId xmlns:a16="http://schemas.microsoft.com/office/drawing/2014/main" id="{8D7E6B5C-4D88-310B-9557-6FD991A439D6}"/>
              </a:ext>
            </a:extLst>
          </p:cNvPr>
          <p:cNvSpPr>
            <a:spLocks noGrp="1"/>
          </p:cNvSpPr>
          <p:nvPr>
            <p:ph sz="half" idx="1"/>
          </p:nvPr>
        </p:nvSpPr>
        <p:spPr>
          <a:xfrm>
            <a:off x="838200" y="1399408"/>
            <a:ext cx="10150642" cy="4950691"/>
          </a:xfrm>
        </p:spPr>
        <p:txBody>
          <a:bodyPr vert="horz" lIns="91440" tIns="45720" rIns="91440" bIns="45720" rtlCol="0" anchor="t">
            <a:normAutofit/>
          </a:bodyPr>
          <a:lstStyle/>
          <a:p>
            <a:pPr marL="0" indent="0" algn="just">
              <a:lnSpc>
                <a:spcPct val="100000"/>
              </a:lnSpc>
              <a:spcBef>
                <a:spcPts val="1200"/>
              </a:spcBef>
              <a:buNone/>
            </a:pPr>
            <a:r>
              <a:rPr lang="en-US" sz="2800" b="1" dirty="0">
                <a:solidFill>
                  <a:srgbClr val="A61414"/>
                </a:solidFill>
                <a:latin typeface="Poppins"/>
                <a:cs typeface="Poppins"/>
              </a:rPr>
              <a:t>Establishment of BioNTech in Rwanda </a:t>
            </a:r>
          </a:p>
          <a:p>
            <a:pPr marL="457200" indent="-457200" algn="just">
              <a:lnSpc>
                <a:spcPct val="100000"/>
              </a:lnSpc>
              <a:spcBef>
                <a:spcPts val="1200"/>
              </a:spcBef>
            </a:pPr>
            <a:r>
              <a:rPr lang="en-US" sz="1600" dirty="0">
                <a:latin typeface="Poppins"/>
                <a:cs typeface="Poppins"/>
              </a:rPr>
              <a:t>Result of agreement between Rwanda and BioNTech to manufacture COVID-19 vaccines and later malaria and TB (50-100 million doses a year)</a:t>
            </a:r>
          </a:p>
          <a:p>
            <a:pPr marL="457200" indent="-457200" algn="just">
              <a:lnSpc>
                <a:spcPct val="100000"/>
              </a:lnSpc>
              <a:spcBef>
                <a:spcPts val="1200"/>
              </a:spcBef>
            </a:pPr>
            <a:r>
              <a:rPr lang="en-US" sz="1600" dirty="0">
                <a:latin typeface="Poppins"/>
                <a:cs typeface="Poppins"/>
              </a:rPr>
              <a:t>First time an API for COVID-19 will be manufactured in Africa</a:t>
            </a:r>
          </a:p>
          <a:p>
            <a:pPr marL="457200" indent="-457200" algn="just">
              <a:lnSpc>
                <a:spcPct val="100000"/>
              </a:lnSpc>
              <a:spcBef>
                <a:spcPts val="1200"/>
              </a:spcBef>
            </a:pPr>
            <a:r>
              <a:rPr lang="en-US" sz="1600" dirty="0">
                <a:latin typeface="Poppins"/>
                <a:cs typeface="Poppins"/>
              </a:rPr>
              <a:t>$116M investment</a:t>
            </a:r>
          </a:p>
          <a:p>
            <a:pPr marL="457200" indent="-457200" algn="just">
              <a:lnSpc>
                <a:spcPct val="100000"/>
              </a:lnSpc>
              <a:spcBef>
                <a:spcPts val="1200"/>
              </a:spcBef>
            </a:pPr>
            <a:r>
              <a:rPr lang="en-US" sz="1600" dirty="0">
                <a:latin typeface="Poppins"/>
                <a:cs typeface="Poppins"/>
              </a:rPr>
              <a:t>Facility comprises of containerized labs manufactured in Germany and installed in Rwanda</a:t>
            </a:r>
          </a:p>
          <a:p>
            <a:pPr marL="457200" indent="-457200" algn="just">
              <a:lnSpc>
                <a:spcPct val="100000"/>
              </a:lnSpc>
              <a:spcBef>
                <a:spcPts val="1200"/>
              </a:spcBef>
            </a:pPr>
            <a:r>
              <a:rPr lang="en-US" sz="1600" dirty="0">
                <a:latin typeface="Poppins"/>
                <a:cs typeface="Poppins"/>
              </a:rPr>
              <a:t>Initially, facility to be managed and operated by BioNTech staff. Ownership and expertise to transfer to local operations after a decade</a:t>
            </a:r>
          </a:p>
          <a:p>
            <a:pPr marL="457200" indent="-457200" algn="just">
              <a:lnSpc>
                <a:spcPct val="100000"/>
              </a:lnSpc>
              <a:spcBef>
                <a:spcPts val="1200"/>
              </a:spcBef>
            </a:pPr>
            <a:endParaRPr lang="en-US" sz="1500" b="1" dirty="0">
              <a:latin typeface="Poppins"/>
              <a:cs typeface="Poppins"/>
            </a:endParaRPr>
          </a:p>
        </p:txBody>
      </p:sp>
    </p:spTree>
    <p:extLst>
      <p:ext uri="{BB962C8B-B14F-4D97-AF65-F5344CB8AC3E}">
        <p14:creationId xmlns:p14="http://schemas.microsoft.com/office/powerpoint/2010/main" val="19228856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687</TotalTime>
  <Words>2084</Words>
  <Application>Microsoft Office PowerPoint</Application>
  <PresentationFormat>Widescreen</PresentationFormat>
  <Paragraphs>86</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Europa</vt:lpstr>
      <vt:lpstr>Georgia</vt:lpstr>
      <vt:lpstr>Poppins</vt:lpstr>
      <vt:lpstr>Office Theme</vt:lpstr>
      <vt:lpstr>Interrogating the set-up of vaccine plants in Africa: the case studies of Rwanda and Uganda </vt:lpstr>
      <vt:lpstr>Background</vt:lpstr>
      <vt:lpstr>Introduction</vt:lpstr>
      <vt:lpstr>Rwanda</vt:lpstr>
      <vt:lpstr>What explains Rwanda’s successes?</vt:lpstr>
      <vt:lpstr>Rwanda</vt:lpstr>
      <vt:lpstr>Rwanda</vt:lpstr>
      <vt:lpstr>Rwanda</vt:lpstr>
      <vt:lpstr>Rwanda: BioNTech</vt:lpstr>
      <vt:lpstr>Uganda</vt:lpstr>
      <vt:lpstr>Uganda – case study of a Ugandan start-up</vt:lpstr>
      <vt:lpstr>Key Lessons for us: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TITLE</dc:title>
  <dc:creator>Andrew Maseruka</dc:creator>
  <cp:lastModifiedBy>Nimrod Muhumuza</cp:lastModifiedBy>
  <cp:revision>185</cp:revision>
  <dcterms:created xsi:type="dcterms:W3CDTF">2022-12-07T11:51:31Z</dcterms:created>
  <dcterms:modified xsi:type="dcterms:W3CDTF">2023-06-13T11:53:52Z</dcterms:modified>
</cp:coreProperties>
</file>