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57" r:id="rId4"/>
    <p:sldId id="277" r:id="rId5"/>
    <p:sldId id="278" r:id="rId6"/>
    <p:sldId id="279" r:id="rId7"/>
    <p:sldId id="259" r:id="rId8"/>
    <p:sldId id="280" r:id="rId9"/>
    <p:sldId id="282" r:id="rId10"/>
    <p:sldId id="283" r:id="rId11"/>
    <p:sldId id="286" r:id="rId12"/>
    <p:sldId id="287" r:id="rId13"/>
    <p:sldId id="285" r:id="rId14"/>
    <p:sldId id="293" r:id="rId15"/>
    <p:sldId id="263" r:id="rId16"/>
    <p:sldId id="264" r:id="rId17"/>
    <p:sldId id="288" r:id="rId18"/>
    <p:sldId id="291" r:id="rId19"/>
    <p:sldId id="289" r:id="rId20"/>
    <p:sldId id="290" r:id="rId21"/>
    <p:sldId id="292" r:id="rId22"/>
    <p:sldId id="294" r:id="rId23"/>
    <p:sldId id="295" r:id="rId24"/>
    <p:sldId id="296" r:id="rId25"/>
    <p:sldId id="297" r:id="rId26"/>
    <p:sldId id="298" r:id="rId27"/>
    <p:sldId id="299" r:id="rId28"/>
    <p:sldId id="300" r:id="rId29"/>
    <p:sldId id="301" r:id="rId30"/>
    <p:sldId id="302" r:id="rId31"/>
    <p:sldId id="303"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snapToObjects="1">
      <p:cViewPr varScale="1">
        <p:scale>
          <a:sx n="120" d="100"/>
          <a:sy n="120" d="100"/>
        </p:scale>
        <p:origin x="200"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95417-F04E-4DAC-AD5C-0F4B0EA2DFB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663DC98B-E9DB-4D58-AC17-235EB848E675}">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African Medicines Quality Forum (AMQF);</a:t>
          </a:r>
          <a:endParaRPr lang="en-US" sz="1200" dirty="0">
            <a:solidFill>
              <a:sysClr val="windowText" lastClr="000000"/>
            </a:solidFill>
          </a:endParaRPr>
        </a:p>
      </dgm:t>
    </dgm:pt>
    <dgm:pt modelId="{3AC6FFAD-8B44-4DFE-8B42-01C70B48B8BC}" type="parTrans" cxnId="{520EAF2D-28FA-44D2-969A-81CEEF01867C}">
      <dgm:prSet/>
      <dgm:spPr/>
      <dgm:t>
        <a:bodyPr/>
        <a:lstStyle/>
        <a:p>
          <a:endParaRPr lang="en-US">
            <a:solidFill>
              <a:sysClr val="windowText" lastClr="000000"/>
            </a:solidFill>
          </a:endParaRPr>
        </a:p>
      </dgm:t>
    </dgm:pt>
    <dgm:pt modelId="{AB9E6228-3424-4ED5-9FAB-208C4B83CF39}" type="sibTrans" cxnId="{520EAF2D-28FA-44D2-969A-81CEEF01867C}">
      <dgm:prSet/>
      <dgm:spPr>
        <a:solidFill>
          <a:schemeClr val="accent2"/>
        </a:solidFill>
      </dgm:spPr>
      <dgm:t>
        <a:bodyPr/>
        <a:lstStyle/>
        <a:p>
          <a:endParaRPr lang="en-US">
            <a:solidFill>
              <a:sysClr val="windowText" lastClr="000000"/>
            </a:solidFill>
          </a:endParaRPr>
        </a:p>
      </dgm:t>
    </dgm:pt>
    <dgm:pt modelId="{E9253617-5C48-4592-A100-BA52C5435C3C}">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African Medical Devices Forum (AMDF)</a:t>
          </a:r>
          <a:endParaRPr lang="en-US" sz="1200" dirty="0">
            <a:solidFill>
              <a:sysClr val="windowText" lastClr="000000"/>
            </a:solidFill>
          </a:endParaRPr>
        </a:p>
      </dgm:t>
    </dgm:pt>
    <dgm:pt modelId="{0F4B61BA-EBBE-4712-AD08-8769C3E9E816}" type="parTrans" cxnId="{F688521B-F90B-45D6-AD26-3DE13AD90291}">
      <dgm:prSet/>
      <dgm:spPr/>
      <dgm:t>
        <a:bodyPr/>
        <a:lstStyle/>
        <a:p>
          <a:endParaRPr lang="en-US">
            <a:solidFill>
              <a:sysClr val="windowText" lastClr="000000"/>
            </a:solidFill>
          </a:endParaRPr>
        </a:p>
      </dgm:t>
    </dgm:pt>
    <dgm:pt modelId="{5EAEF65F-3E74-4CFE-B3FA-6EC22AA81C8B}" type="sibTrans" cxnId="{F688521B-F90B-45D6-AD26-3DE13AD90291}">
      <dgm:prSet/>
      <dgm:spPr/>
      <dgm:t>
        <a:bodyPr/>
        <a:lstStyle/>
        <a:p>
          <a:endParaRPr lang="en-US">
            <a:solidFill>
              <a:sysClr val="windowText" lastClr="000000"/>
            </a:solidFill>
          </a:endParaRPr>
        </a:p>
      </dgm:t>
    </dgm:pt>
    <dgm:pt modelId="{0B251325-7E9C-4EAE-B17B-FD0A5B5CBA4C}">
      <dgm:prSet>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b="0" i="0">
              <a:solidFill>
                <a:sysClr val="windowText" lastClr="000000"/>
              </a:solidFill>
            </a:rPr>
            <a:t>African Vaccines and the African Vaccines regulatory Forum (AVAREF) </a:t>
          </a:r>
          <a:endParaRPr lang="en-US">
            <a:solidFill>
              <a:sysClr val="windowText" lastClr="000000"/>
            </a:solidFill>
          </a:endParaRPr>
        </a:p>
      </dgm:t>
    </dgm:pt>
    <dgm:pt modelId="{A2D2E6D0-9087-4F1C-8DFC-A7C3A089075F}" type="parTrans" cxnId="{B91A9BDC-C6C4-4912-9218-7D6AFA5B7EE8}">
      <dgm:prSet/>
      <dgm:spPr/>
      <dgm:t>
        <a:bodyPr/>
        <a:lstStyle/>
        <a:p>
          <a:endParaRPr lang="en-US">
            <a:solidFill>
              <a:sysClr val="windowText" lastClr="000000"/>
            </a:solidFill>
          </a:endParaRPr>
        </a:p>
      </dgm:t>
    </dgm:pt>
    <dgm:pt modelId="{DCF97521-7F4B-4DF0-8C44-E9496879D12A}" type="sibTrans" cxnId="{B91A9BDC-C6C4-4912-9218-7D6AFA5B7EE8}">
      <dgm:prSet/>
      <dgm:spPr/>
      <dgm:t>
        <a:bodyPr/>
        <a:lstStyle/>
        <a:p>
          <a:endParaRPr lang="en-US">
            <a:solidFill>
              <a:sysClr val="windowText" lastClr="000000"/>
            </a:solidFill>
          </a:endParaRPr>
        </a:p>
      </dgm:t>
    </dgm:pt>
    <dgm:pt modelId="{60E01FFB-177B-4D8B-AA24-8D10BE038662}">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Pharmacovigilance (PV)</a:t>
          </a:r>
          <a:endParaRPr lang="en-US" sz="1200" dirty="0">
            <a:solidFill>
              <a:sysClr val="windowText" lastClr="000000"/>
            </a:solidFill>
          </a:endParaRPr>
        </a:p>
      </dgm:t>
    </dgm:pt>
    <dgm:pt modelId="{666BA651-10F5-440F-8D07-C2709E13AC1B}" type="parTrans" cxnId="{B51ED476-83B9-48D0-BA19-6412E14D4FC2}">
      <dgm:prSet/>
      <dgm:spPr/>
      <dgm:t>
        <a:bodyPr/>
        <a:lstStyle/>
        <a:p>
          <a:endParaRPr lang="en-US">
            <a:solidFill>
              <a:sysClr val="windowText" lastClr="000000"/>
            </a:solidFill>
          </a:endParaRPr>
        </a:p>
      </dgm:t>
    </dgm:pt>
    <dgm:pt modelId="{EF50BB9E-220F-492F-9CAC-A538F4520E2D}" type="sibTrans" cxnId="{B51ED476-83B9-48D0-BA19-6412E14D4FC2}">
      <dgm:prSet/>
      <dgm:spPr/>
      <dgm:t>
        <a:bodyPr/>
        <a:lstStyle/>
        <a:p>
          <a:endParaRPr lang="en-US">
            <a:solidFill>
              <a:sysClr val="windowText" lastClr="000000"/>
            </a:solidFill>
          </a:endParaRPr>
        </a:p>
      </dgm:t>
    </dgm:pt>
    <dgm:pt modelId="{175940C2-F0A7-411F-AC16-7107CE2B9D03}">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African Blood Regulators Forum (ABRF) </a:t>
          </a:r>
          <a:endParaRPr lang="en-US" sz="1200" dirty="0">
            <a:solidFill>
              <a:sysClr val="windowText" lastClr="000000"/>
            </a:solidFill>
          </a:endParaRPr>
        </a:p>
      </dgm:t>
    </dgm:pt>
    <dgm:pt modelId="{8C90CAD7-A6FA-4F59-A762-01A2B5536BF4}" type="parTrans" cxnId="{C0459870-38F6-46F9-8C4D-DD8BD8CFC7F9}">
      <dgm:prSet/>
      <dgm:spPr/>
      <dgm:t>
        <a:bodyPr/>
        <a:lstStyle/>
        <a:p>
          <a:endParaRPr lang="en-US">
            <a:solidFill>
              <a:sysClr val="windowText" lastClr="000000"/>
            </a:solidFill>
          </a:endParaRPr>
        </a:p>
      </dgm:t>
    </dgm:pt>
    <dgm:pt modelId="{71816DFE-5F14-452C-B8F5-DD47FFC9B1A3}" type="sibTrans" cxnId="{C0459870-38F6-46F9-8C4D-DD8BD8CFC7F9}">
      <dgm:prSet/>
      <dgm:spPr/>
      <dgm:t>
        <a:bodyPr/>
        <a:lstStyle/>
        <a:p>
          <a:endParaRPr lang="en-US">
            <a:solidFill>
              <a:sysClr val="windowText" lastClr="000000"/>
            </a:solidFill>
          </a:endParaRPr>
        </a:p>
      </dgm:t>
    </dgm:pt>
    <dgm:pt modelId="{62B4385E-9EFE-4FCB-A6F9-23F539D913B0}">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Medicines Policy and Regulatory Reforms (MPRR)</a:t>
          </a:r>
          <a:endParaRPr lang="en-US" sz="1200" dirty="0">
            <a:solidFill>
              <a:sysClr val="windowText" lastClr="000000"/>
            </a:solidFill>
          </a:endParaRPr>
        </a:p>
      </dgm:t>
    </dgm:pt>
    <dgm:pt modelId="{64D9249C-88F7-4706-A96C-A558B93F40A1}" type="parTrans" cxnId="{10CFFF9F-1B7E-4C52-948B-EB1D73BBA465}">
      <dgm:prSet/>
      <dgm:spPr/>
      <dgm:t>
        <a:bodyPr/>
        <a:lstStyle/>
        <a:p>
          <a:endParaRPr lang="en-US">
            <a:solidFill>
              <a:sysClr val="windowText" lastClr="000000"/>
            </a:solidFill>
          </a:endParaRPr>
        </a:p>
      </dgm:t>
    </dgm:pt>
    <dgm:pt modelId="{CFF7B6BB-2A02-452A-A970-8C378FF131CA}" type="sibTrans" cxnId="{10CFFF9F-1B7E-4C52-948B-EB1D73BBA465}">
      <dgm:prSet/>
      <dgm:spPr/>
      <dgm:t>
        <a:bodyPr/>
        <a:lstStyle/>
        <a:p>
          <a:endParaRPr lang="en-US">
            <a:solidFill>
              <a:sysClr val="windowText" lastClr="000000"/>
            </a:solidFill>
          </a:endParaRPr>
        </a:p>
      </dgm:t>
    </dgm:pt>
    <dgm:pt modelId="{638590AF-7D49-4E85-A4C4-22465982FE78}">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Regulatory Capacity Development (RCD) </a:t>
          </a:r>
          <a:endParaRPr lang="en-US" sz="1200" dirty="0">
            <a:solidFill>
              <a:sysClr val="windowText" lastClr="000000"/>
            </a:solidFill>
          </a:endParaRPr>
        </a:p>
      </dgm:t>
    </dgm:pt>
    <dgm:pt modelId="{44BF9E6A-7D10-4658-BA95-172ED1157D7B}" type="parTrans" cxnId="{7053AB72-E56F-4535-8F06-3C16FDD4965B}">
      <dgm:prSet/>
      <dgm:spPr/>
      <dgm:t>
        <a:bodyPr/>
        <a:lstStyle/>
        <a:p>
          <a:endParaRPr lang="en-US">
            <a:solidFill>
              <a:sysClr val="windowText" lastClr="000000"/>
            </a:solidFill>
          </a:endParaRPr>
        </a:p>
      </dgm:t>
    </dgm:pt>
    <dgm:pt modelId="{7312FD87-6E57-4458-A43F-5127CF7F9D91}" type="sibTrans" cxnId="{7053AB72-E56F-4535-8F06-3C16FDD4965B}">
      <dgm:prSet/>
      <dgm:spPr/>
      <dgm:t>
        <a:bodyPr/>
        <a:lstStyle/>
        <a:p>
          <a:endParaRPr lang="en-US">
            <a:solidFill>
              <a:sysClr val="windowText" lastClr="000000"/>
            </a:solidFill>
          </a:endParaRPr>
        </a:p>
      </dgm:t>
    </dgm:pt>
    <dgm:pt modelId="{9E7D42EA-0739-4F87-AC82-8C898B16DE5F}">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Good Manufacturing Practice (GMP) </a:t>
          </a:r>
          <a:endParaRPr lang="en-US" sz="1200" dirty="0">
            <a:solidFill>
              <a:sysClr val="windowText" lastClr="000000"/>
            </a:solidFill>
          </a:endParaRPr>
        </a:p>
      </dgm:t>
    </dgm:pt>
    <dgm:pt modelId="{B1804A27-2920-4165-899D-328DB5E444C8}" type="parTrans" cxnId="{C297CF9B-0EA6-4C49-9807-B8EF1C17DA9A}">
      <dgm:prSet/>
      <dgm:spPr/>
      <dgm:t>
        <a:bodyPr/>
        <a:lstStyle/>
        <a:p>
          <a:endParaRPr lang="en-US">
            <a:solidFill>
              <a:sysClr val="windowText" lastClr="000000"/>
            </a:solidFill>
          </a:endParaRPr>
        </a:p>
      </dgm:t>
    </dgm:pt>
    <dgm:pt modelId="{5E14182A-74D2-4132-B1BF-762D4F8D8801}" type="sibTrans" cxnId="{C297CF9B-0EA6-4C49-9807-B8EF1C17DA9A}">
      <dgm:prSet/>
      <dgm:spPr/>
      <dgm:t>
        <a:bodyPr/>
        <a:lstStyle/>
        <a:p>
          <a:endParaRPr lang="en-US">
            <a:solidFill>
              <a:sysClr val="windowText" lastClr="000000"/>
            </a:solidFill>
          </a:endParaRPr>
        </a:p>
      </dgm:t>
    </dgm:pt>
    <dgm:pt modelId="{B29E9616-FEA1-417B-9881-01A3229CAC07}">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Registration and Marketing Authorisation (MA) </a:t>
          </a:r>
          <a:endParaRPr lang="en-US" sz="1200" dirty="0">
            <a:solidFill>
              <a:sysClr val="windowText" lastClr="000000"/>
            </a:solidFill>
          </a:endParaRPr>
        </a:p>
      </dgm:t>
    </dgm:pt>
    <dgm:pt modelId="{4571EDDA-57C5-42B2-A5C0-B4EDF0E7EEE0}" type="parTrans" cxnId="{88BF03E1-38C7-4CCB-8A19-5D76A61DBC09}">
      <dgm:prSet/>
      <dgm:spPr/>
      <dgm:t>
        <a:bodyPr/>
        <a:lstStyle/>
        <a:p>
          <a:endParaRPr lang="en-US">
            <a:solidFill>
              <a:sysClr val="windowText" lastClr="000000"/>
            </a:solidFill>
          </a:endParaRPr>
        </a:p>
      </dgm:t>
    </dgm:pt>
    <dgm:pt modelId="{743CAF39-69BA-465C-B860-BDDF8CECC1DC}" type="sibTrans" cxnId="{88BF03E1-38C7-4CCB-8A19-5D76A61DBC09}">
      <dgm:prSet/>
      <dgm:spPr/>
      <dgm:t>
        <a:bodyPr/>
        <a:lstStyle/>
        <a:p>
          <a:endParaRPr lang="en-US">
            <a:solidFill>
              <a:sysClr val="windowText" lastClr="000000"/>
            </a:solidFill>
          </a:endParaRPr>
        </a:p>
      </dgm:t>
    </dgm:pt>
    <dgm:pt modelId="{4338FCA3-7B82-4E5F-B5E8-ACDFB375714B}">
      <dgm:prSet custT="1">
        <dgm:style>
          <a:lnRef idx="2">
            <a:schemeClr val="accent2"/>
          </a:lnRef>
          <a:fillRef idx="1">
            <a:schemeClr val="lt1"/>
          </a:fillRef>
          <a:effectRef idx="0">
            <a:schemeClr val="accent2"/>
          </a:effectRef>
          <a:fontRef idx="minor">
            <a:schemeClr val="dk1"/>
          </a:fontRef>
        </dgm:style>
      </dgm:prSet>
      <dgm:spPr>
        <a:solidFill>
          <a:schemeClr val="accent2"/>
        </a:solidFill>
      </dgm:spPr>
      <dgm:t>
        <a:bodyPr/>
        <a:lstStyle/>
        <a:p>
          <a:r>
            <a:rPr lang="en-ZW" sz="1200" b="0" i="0" dirty="0">
              <a:solidFill>
                <a:sysClr val="windowText" lastClr="000000"/>
              </a:solidFill>
            </a:rPr>
            <a:t>Information Management System (IMS)</a:t>
          </a:r>
          <a:endParaRPr lang="en-US" sz="1200" dirty="0">
            <a:solidFill>
              <a:sysClr val="windowText" lastClr="000000"/>
            </a:solidFill>
          </a:endParaRPr>
        </a:p>
      </dgm:t>
    </dgm:pt>
    <dgm:pt modelId="{23AC3F6A-A435-4F89-8C29-2096888E91C0}" type="parTrans" cxnId="{DA4E904A-1C2A-4DCA-9945-CE9E6E9C595F}">
      <dgm:prSet/>
      <dgm:spPr/>
      <dgm:t>
        <a:bodyPr/>
        <a:lstStyle/>
        <a:p>
          <a:endParaRPr lang="en-US">
            <a:solidFill>
              <a:sysClr val="windowText" lastClr="000000"/>
            </a:solidFill>
          </a:endParaRPr>
        </a:p>
      </dgm:t>
    </dgm:pt>
    <dgm:pt modelId="{9FCA5E67-E4AF-41C9-B913-BAC64DDAAFD0}" type="sibTrans" cxnId="{DA4E904A-1C2A-4DCA-9945-CE9E6E9C595F}">
      <dgm:prSet/>
      <dgm:spPr/>
      <dgm:t>
        <a:bodyPr/>
        <a:lstStyle/>
        <a:p>
          <a:endParaRPr lang="en-US">
            <a:solidFill>
              <a:sysClr val="windowText" lastClr="000000"/>
            </a:solidFill>
          </a:endParaRPr>
        </a:p>
      </dgm:t>
    </dgm:pt>
    <dgm:pt modelId="{3FE12E53-7362-684B-9008-4E6B91589992}" type="pres">
      <dgm:prSet presAssocID="{DB995417-F04E-4DAC-AD5C-0F4B0EA2DFBB}" presName="Name0" presStyleCnt="0">
        <dgm:presLayoutVars>
          <dgm:dir/>
          <dgm:resizeHandles val="exact"/>
        </dgm:presLayoutVars>
      </dgm:prSet>
      <dgm:spPr/>
    </dgm:pt>
    <dgm:pt modelId="{ACBB1FB4-1B7B-AE49-A871-DCD3225D8190}" type="pres">
      <dgm:prSet presAssocID="{DB995417-F04E-4DAC-AD5C-0F4B0EA2DFBB}" presName="cycle" presStyleCnt="0"/>
      <dgm:spPr/>
    </dgm:pt>
    <dgm:pt modelId="{FC7CF428-52C5-2A4B-81A1-9376E14539F6}" type="pres">
      <dgm:prSet presAssocID="{663DC98B-E9DB-4D58-AC17-235EB848E675}" presName="nodeFirstNode" presStyleLbl="node1" presStyleIdx="0" presStyleCnt="10">
        <dgm:presLayoutVars>
          <dgm:bulletEnabled val="1"/>
        </dgm:presLayoutVars>
      </dgm:prSet>
      <dgm:spPr/>
    </dgm:pt>
    <dgm:pt modelId="{E094AA45-7DB0-4640-8CC7-7E217616986D}" type="pres">
      <dgm:prSet presAssocID="{AB9E6228-3424-4ED5-9FAB-208C4B83CF39}" presName="sibTransFirstNode" presStyleLbl="bgShp" presStyleIdx="0" presStyleCnt="1"/>
      <dgm:spPr/>
    </dgm:pt>
    <dgm:pt modelId="{D44995F7-1684-894D-A5A5-869A4EC7E20E}" type="pres">
      <dgm:prSet presAssocID="{E9253617-5C48-4592-A100-BA52C5435C3C}" presName="nodeFollowingNodes" presStyleLbl="node1" presStyleIdx="1" presStyleCnt="10">
        <dgm:presLayoutVars>
          <dgm:bulletEnabled val="1"/>
        </dgm:presLayoutVars>
      </dgm:prSet>
      <dgm:spPr/>
    </dgm:pt>
    <dgm:pt modelId="{72219641-4C86-314D-A898-1914C6D31631}" type="pres">
      <dgm:prSet presAssocID="{0B251325-7E9C-4EAE-B17B-FD0A5B5CBA4C}" presName="nodeFollowingNodes" presStyleLbl="node1" presStyleIdx="2" presStyleCnt="10">
        <dgm:presLayoutVars>
          <dgm:bulletEnabled val="1"/>
        </dgm:presLayoutVars>
      </dgm:prSet>
      <dgm:spPr/>
    </dgm:pt>
    <dgm:pt modelId="{1320009B-08B5-3440-8CD0-7D78FDAF2C33}" type="pres">
      <dgm:prSet presAssocID="{60E01FFB-177B-4D8B-AA24-8D10BE038662}" presName="nodeFollowingNodes" presStyleLbl="node1" presStyleIdx="3" presStyleCnt="10">
        <dgm:presLayoutVars>
          <dgm:bulletEnabled val="1"/>
        </dgm:presLayoutVars>
      </dgm:prSet>
      <dgm:spPr/>
    </dgm:pt>
    <dgm:pt modelId="{AFC944A8-DA86-EC42-9B3F-03EC71358067}" type="pres">
      <dgm:prSet presAssocID="{175940C2-F0A7-411F-AC16-7107CE2B9D03}" presName="nodeFollowingNodes" presStyleLbl="node1" presStyleIdx="4" presStyleCnt="10">
        <dgm:presLayoutVars>
          <dgm:bulletEnabled val="1"/>
        </dgm:presLayoutVars>
      </dgm:prSet>
      <dgm:spPr/>
    </dgm:pt>
    <dgm:pt modelId="{58C02AA7-C911-4D40-8EE9-A76AE6E01255}" type="pres">
      <dgm:prSet presAssocID="{62B4385E-9EFE-4FCB-A6F9-23F539D913B0}" presName="nodeFollowingNodes" presStyleLbl="node1" presStyleIdx="5" presStyleCnt="10">
        <dgm:presLayoutVars>
          <dgm:bulletEnabled val="1"/>
        </dgm:presLayoutVars>
      </dgm:prSet>
      <dgm:spPr/>
    </dgm:pt>
    <dgm:pt modelId="{C7770FBB-AB92-D44A-8DD8-A65623397570}" type="pres">
      <dgm:prSet presAssocID="{638590AF-7D49-4E85-A4C4-22465982FE78}" presName="nodeFollowingNodes" presStyleLbl="node1" presStyleIdx="6" presStyleCnt="10">
        <dgm:presLayoutVars>
          <dgm:bulletEnabled val="1"/>
        </dgm:presLayoutVars>
      </dgm:prSet>
      <dgm:spPr/>
    </dgm:pt>
    <dgm:pt modelId="{DA60D877-199E-084F-9A9C-4DFC144CEAD8}" type="pres">
      <dgm:prSet presAssocID="{9E7D42EA-0739-4F87-AC82-8C898B16DE5F}" presName="nodeFollowingNodes" presStyleLbl="node1" presStyleIdx="7" presStyleCnt="10">
        <dgm:presLayoutVars>
          <dgm:bulletEnabled val="1"/>
        </dgm:presLayoutVars>
      </dgm:prSet>
      <dgm:spPr/>
    </dgm:pt>
    <dgm:pt modelId="{979B387C-8412-4741-AC45-BFCD94BE676F}" type="pres">
      <dgm:prSet presAssocID="{B29E9616-FEA1-417B-9881-01A3229CAC07}" presName="nodeFollowingNodes" presStyleLbl="node1" presStyleIdx="8" presStyleCnt="10">
        <dgm:presLayoutVars>
          <dgm:bulletEnabled val="1"/>
        </dgm:presLayoutVars>
      </dgm:prSet>
      <dgm:spPr/>
    </dgm:pt>
    <dgm:pt modelId="{164C53A7-AB28-1B46-A8B7-5733333C370B}" type="pres">
      <dgm:prSet presAssocID="{4338FCA3-7B82-4E5F-B5E8-ACDFB375714B}" presName="nodeFollowingNodes" presStyleLbl="node1" presStyleIdx="9" presStyleCnt="10">
        <dgm:presLayoutVars>
          <dgm:bulletEnabled val="1"/>
        </dgm:presLayoutVars>
      </dgm:prSet>
      <dgm:spPr/>
    </dgm:pt>
  </dgm:ptLst>
  <dgm:cxnLst>
    <dgm:cxn modelId="{EDFAB31A-B1C5-ED44-94E4-530DD9E944A7}" type="presOf" srcId="{60E01FFB-177B-4D8B-AA24-8D10BE038662}" destId="{1320009B-08B5-3440-8CD0-7D78FDAF2C33}" srcOrd="0" destOrd="0" presId="urn:microsoft.com/office/officeart/2005/8/layout/cycle3"/>
    <dgm:cxn modelId="{F688521B-F90B-45D6-AD26-3DE13AD90291}" srcId="{DB995417-F04E-4DAC-AD5C-0F4B0EA2DFBB}" destId="{E9253617-5C48-4592-A100-BA52C5435C3C}" srcOrd="1" destOrd="0" parTransId="{0F4B61BA-EBBE-4712-AD08-8769C3E9E816}" sibTransId="{5EAEF65F-3E74-4CFE-B3FA-6EC22AA81C8B}"/>
    <dgm:cxn modelId="{254D7229-C64F-5D46-B66D-57D57118417B}" type="presOf" srcId="{4338FCA3-7B82-4E5F-B5E8-ACDFB375714B}" destId="{164C53A7-AB28-1B46-A8B7-5733333C370B}" srcOrd="0" destOrd="0" presId="urn:microsoft.com/office/officeart/2005/8/layout/cycle3"/>
    <dgm:cxn modelId="{520EAF2D-28FA-44D2-969A-81CEEF01867C}" srcId="{DB995417-F04E-4DAC-AD5C-0F4B0EA2DFBB}" destId="{663DC98B-E9DB-4D58-AC17-235EB848E675}" srcOrd="0" destOrd="0" parTransId="{3AC6FFAD-8B44-4DFE-8B42-01C70B48B8BC}" sibTransId="{AB9E6228-3424-4ED5-9FAB-208C4B83CF39}"/>
    <dgm:cxn modelId="{C4520B38-6900-E449-8B9F-288377DEC833}" type="presOf" srcId="{9E7D42EA-0739-4F87-AC82-8C898B16DE5F}" destId="{DA60D877-199E-084F-9A9C-4DFC144CEAD8}" srcOrd="0" destOrd="0" presId="urn:microsoft.com/office/officeart/2005/8/layout/cycle3"/>
    <dgm:cxn modelId="{DA4E904A-1C2A-4DCA-9945-CE9E6E9C595F}" srcId="{DB995417-F04E-4DAC-AD5C-0F4B0EA2DFBB}" destId="{4338FCA3-7B82-4E5F-B5E8-ACDFB375714B}" srcOrd="9" destOrd="0" parTransId="{23AC3F6A-A435-4F89-8C29-2096888E91C0}" sibTransId="{9FCA5E67-E4AF-41C9-B913-BAC64DDAAFD0}"/>
    <dgm:cxn modelId="{C7E0476D-B8E6-2643-BB3D-F757C57872A9}" type="presOf" srcId="{638590AF-7D49-4E85-A4C4-22465982FE78}" destId="{C7770FBB-AB92-D44A-8DD8-A65623397570}" srcOrd="0" destOrd="0" presId="urn:microsoft.com/office/officeart/2005/8/layout/cycle3"/>
    <dgm:cxn modelId="{C0459870-38F6-46F9-8C4D-DD8BD8CFC7F9}" srcId="{DB995417-F04E-4DAC-AD5C-0F4B0EA2DFBB}" destId="{175940C2-F0A7-411F-AC16-7107CE2B9D03}" srcOrd="4" destOrd="0" parTransId="{8C90CAD7-A6FA-4F59-A762-01A2B5536BF4}" sibTransId="{71816DFE-5F14-452C-B8F5-DD47FFC9B1A3}"/>
    <dgm:cxn modelId="{F5FFFE71-7E98-0E41-AFF9-B8A8700E294A}" type="presOf" srcId="{0B251325-7E9C-4EAE-B17B-FD0A5B5CBA4C}" destId="{72219641-4C86-314D-A898-1914C6D31631}" srcOrd="0" destOrd="0" presId="urn:microsoft.com/office/officeart/2005/8/layout/cycle3"/>
    <dgm:cxn modelId="{7053AB72-E56F-4535-8F06-3C16FDD4965B}" srcId="{DB995417-F04E-4DAC-AD5C-0F4B0EA2DFBB}" destId="{638590AF-7D49-4E85-A4C4-22465982FE78}" srcOrd="6" destOrd="0" parTransId="{44BF9E6A-7D10-4658-BA95-172ED1157D7B}" sibTransId="{7312FD87-6E57-4458-A43F-5127CF7F9D91}"/>
    <dgm:cxn modelId="{B51ED476-83B9-48D0-BA19-6412E14D4FC2}" srcId="{DB995417-F04E-4DAC-AD5C-0F4B0EA2DFBB}" destId="{60E01FFB-177B-4D8B-AA24-8D10BE038662}" srcOrd="3" destOrd="0" parTransId="{666BA651-10F5-440F-8D07-C2709E13AC1B}" sibTransId="{EF50BB9E-220F-492F-9CAC-A538F4520E2D}"/>
    <dgm:cxn modelId="{DFB0FD7B-CB82-6847-BEA5-9E6827FDA493}" type="presOf" srcId="{AB9E6228-3424-4ED5-9FAB-208C4B83CF39}" destId="{E094AA45-7DB0-4640-8CC7-7E217616986D}" srcOrd="0" destOrd="0" presId="urn:microsoft.com/office/officeart/2005/8/layout/cycle3"/>
    <dgm:cxn modelId="{E935C482-24E8-2E4F-A935-92D71CBE4C3B}" type="presOf" srcId="{B29E9616-FEA1-417B-9881-01A3229CAC07}" destId="{979B387C-8412-4741-AC45-BFCD94BE676F}" srcOrd="0" destOrd="0" presId="urn:microsoft.com/office/officeart/2005/8/layout/cycle3"/>
    <dgm:cxn modelId="{3ABFB18B-C263-254D-8DB1-2499A958B0FF}" type="presOf" srcId="{62B4385E-9EFE-4FCB-A6F9-23F539D913B0}" destId="{58C02AA7-C911-4D40-8EE9-A76AE6E01255}" srcOrd="0" destOrd="0" presId="urn:microsoft.com/office/officeart/2005/8/layout/cycle3"/>
    <dgm:cxn modelId="{C297CF9B-0EA6-4C49-9807-B8EF1C17DA9A}" srcId="{DB995417-F04E-4DAC-AD5C-0F4B0EA2DFBB}" destId="{9E7D42EA-0739-4F87-AC82-8C898B16DE5F}" srcOrd="7" destOrd="0" parTransId="{B1804A27-2920-4165-899D-328DB5E444C8}" sibTransId="{5E14182A-74D2-4132-B1BF-762D4F8D8801}"/>
    <dgm:cxn modelId="{10CFFF9F-1B7E-4C52-948B-EB1D73BBA465}" srcId="{DB995417-F04E-4DAC-AD5C-0F4B0EA2DFBB}" destId="{62B4385E-9EFE-4FCB-A6F9-23F539D913B0}" srcOrd="5" destOrd="0" parTransId="{64D9249C-88F7-4706-A96C-A558B93F40A1}" sibTransId="{CFF7B6BB-2A02-452A-A970-8C378FF131CA}"/>
    <dgm:cxn modelId="{2A53C0AD-49ED-EA4A-8165-85F830689C8C}" type="presOf" srcId="{E9253617-5C48-4592-A100-BA52C5435C3C}" destId="{D44995F7-1684-894D-A5A5-869A4EC7E20E}" srcOrd="0" destOrd="0" presId="urn:microsoft.com/office/officeart/2005/8/layout/cycle3"/>
    <dgm:cxn modelId="{B91A9BDC-C6C4-4912-9218-7D6AFA5B7EE8}" srcId="{DB995417-F04E-4DAC-AD5C-0F4B0EA2DFBB}" destId="{0B251325-7E9C-4EAE-B17B-FD0A5B5CBA4C}" srcOrd="2" destOrd="0" parTransId="{A2D2E6D0-9087-4F1C-8DFC-A7C3A089075F}" sibTransId="{DCF97521-7F4B-4DF0-8C44-E9496879D12A}"/>
    <dgm:cxn modelId="{88BF03E1-38C7-4CCB-8A19-5D76A61DBC09}" srcId="{DB995417-F04E-4DAC-AD5C-0F4B0EA2DFBB}" destId="{B29E9616-FEA1-417B-9881-01A3229CAC07}" srcOrd="8" destOrd="0" parTransId="{4571EDDA-57C5-42B2-A5C0-B4EDF0E7EEE0}" sibTransId="{743CAF39-69BA-465C-B860-BDDF8CECC1DC}"/>
    <dgm:cxn modelId="{215874F0-0161-2F40-92F2-C64409A52DFD}" type="presOf" srcId="{175940C2-F0A7-411F-AC16-7107CE2B9D03}" destId="{AFC944A8-DA86-EC42-9B3F-03EC71358067}" srcOrd="0" destOrd="0" presId="urn:microsoft.com/office/officeart/2005/8/layout/cycle3"/>
    <dgm:cxn modelId="{D5EB9FFC-78B9-ED4E-9923-F63CBD0351D5}" type="presOf" srcId="{663DC98B-E9DB-4D58-AC17-235EB848E675}" destId="{FC7CF428-52C5-2A4B-81A1-9376E14539F6}" srcOrd="0" destOrd="0" presId="urn:microsoft.com/office/officeart/2005/8/layout/cycle3"/>
    <dgm:cxn modelId="{DAF350FD-7B57-DD46-9463-F97DFD102F87}" type="presOf" srcId="{DB995417-F04E-4DAC-AD5C-0F4B0EA2DFBB}" destId="{3FE12E53-7362-684B-9008-4E6B91589992}" srcOrd="0" destOrd="0" presId="urn:microsoft.com/office/officeart/2005/8/layout/cycle3"/>
    <dgm:cxn modelId="{83C01842-A1A5-F54F-ABD9-E38EBD495F10}" type="presParOf" srcId="{3FE12E53-7362-684B-9008-4E6B91589992}" destId="{ACBB1FB4-1B7B-AE49-A871-DCD3225D8190}" srcOrd="0" destOrd="0" presId="urn:microsoft.com/office/officeart/2005/8/layout/cycle3"/>
    <dgm:cxn modelId="{084024E6-2133-DF4D-86E6-11BE299DC335}" type="presParOf" srcId="{ACBB1FB4-1B7B-AE49-A871-DCD3225D8190}" destId="{FC7CF428-52C5-2A4B-81A1-9376E14539F6}" srcOrd="0" destOrd="0" presId="urn:microsoft.com/office/officeart/2005/8/layout/cycle3"/>
    <dgm:cxn modelId="{18DB0EF0-E6B4-5F4C-8CCB-B7522B97464E}" type="presParOf" srcId="{ACBB1FB4-1B7B-AE49-A871-DCD3225D8190}" destId="{E094AA45-7DB0-4640-8CC7-7E217616986D}" srcOrd="1" destOrd="0" presId="urn:microsoft.com/office/officeart/2005/8/layout/cycle3"/>
    <dgm:cxn modelId="{24724036-3D1F-2844-B537-C46D93104287}" type="presParOf" srcId="{ACBB1FB4-1B7B-AE49-A871-DCD3225D8190}" destId="{D44995F7-1684-894D-A5A5-869A4EC7E20E}" srcOrd="2" destOrd="0" presId="urn:microsoft.com/office/officeart/2005/8/layout/cycle3"/>
    <dgm:cxn modelId="{2EC9DA96-ECD2-974E-ABEE-FE80CBCFFEEB}" type="presParOf" srcId="{ACBB1FB4-1B7B-AE49-A871-DCD3225D8190}" destId="{72219641-4C86-314D-A898-1914C6D31631}" srcOrd="3" destOrd="0" presId="urn:microsoft.com/office/officeart/2005/8/layout/cycle3"/>
    <dgm:cxn modelId="{5A58AF7A-27E0-D842-B4F1-F108F6A8E199}" type="presParOf" srcId="{ACBB1FB4-1B7B-AE49-A871-DCD3225D8190}" destId="{1320009B-08B5-3440-8CD0-7D78FDAF2C33}" srcOrd="4" destOrd="0" presId="urn:microsoft.com/office/officeart/2005/8/layout/cycle3"/>
    <dgm:cxn modelId="{E0256B9F-6241-3B45-95C0-8BE26F188320}" type="presParOf" srcId="{ACBB1FB4-1B7B-AE49-A871-DCD3225D8190}" destId="{AFC944A8-DA86-EC42-9B3F-03EC71358067}" srcOrd="5" destOrd="0" presId="urn:microsoft.com/office/officeart/2005/8/layout/cycle3"/>
    <dgm:cxn modelId="{2003053F-04A2-4140-AB27-CBA36EE2B766}" type="presParOf" srcId="{ACBB1FB4-1B7B-AE49-A871-DCD3225D8190}" destId="{58C02AA7-C911-4D40-8EE9-A76AE6E01255}" srcOrd="6" destOrd="0" presId="urn:microsoft.com/office/officeart/2005/8/layout/cycle3"/>
    <dgm:cxn modelId="{8F415D64-F114-7F4C-BBF7-06B7958F6ABE}" type="presParOf" srcId="{ACBB1FB4-1B7B-AE49-A871-DCD3225D8190}" destId="{C7770FBB-AB92-D44A-8DD8-A65623397570}" srcOrd="7" destOrd="0" presId="urn:microsoft.com/office/officeart/2005/8/layout/cycle3"/>
    <dgm:cxn modelId="{4EC2F7B5-61EB-1046-A055-09BAC30EDE5C}" type="presParOf" srcId="{ACBB1FB4-1B7B-AE49-A871-DCD3225D8190}" destId="{DA60D877-199E-084F-9A9C-4DFC144CEAD8}" srcOrd="8" destOrd="0" presId="urn:microsoft.com/office/officeart/2005/8/layout/cycle3"/>
    <dgm:cxn modelId="{B0604FE0-E72C-944B-885A-7292332CF63B}" type="presParOf" srcId="{ACBB1FB4-1B7B-AE49-A871-DCD3225D8190}" destId="{979B387C-8412-4741-AC45-BFCD94BE676F}" srcOrd="9" destOrd="0" presId="urn:microsoft.com/office/officeart/2005/8/layout/cycle3"/>
    <dgm:cxn modelId="{7EB7839B-0785-AA4A-87DE-3D8F76F4E3DB}" type="presParOf" srcId="{ACBB1FB4-1B7B-AE49-A871-DCD3225D8190}" destId="{164C53A7-AB28-1B46-A8B7-5733333C370B}" srcOrd="10"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4AA45-7DB0-4640-8CC7-7E217616986D}">
      <dsp:nvSpPr>
        <dsp:cNvPr id="0" name=""/>
        <dsp:cNvSpPr/>
      </dsp:nvSpPr>
      <dsp:spPr>
        <a:xfrm>
          <a:off x="988733" y="-77165"/>
          <a:ext cx="5909232" cy="5909232"/>
        </a:xfrm>
        <a:prstGeom prst="circularArrow">
          <a:avLst>
            <a:gd name="adj1" fmla="val 5544"/>
            <a:gd name="adj2" fmla="val 330680"/>
            <a:gd name="adj3" fmla="val 14855307"/>
            <a:gd name="adj4" fmla="val 16758118"/>
            <a:gd name="adj5" fmla="val 5757"/>
          </a:avLst>
        </a:prstGeom>
        <a:solidFill>
          <a:schemeClr val="accent2"/>
        </a:solidFill>
        <a:ln>
          <a:noFill/>
        </a:ln>
        <a:effectLst/>
      </dsp:spPr>
      <dsp:style>
        <a:lnRef idx="0">
          <a:scrgbClr r="0" g="0" b="0"/>
        </a:lnRef>
        <a:fillRef idx="1">
          <a:scrgbClr r="0" g="0" b="0"/>
        </a:fillRef>
        <a:effectRef idx="0">
          <a:scrgbClr r="0" g="0" b="0"/>
        </a:effectRef>
        <a:fontRef idx="minor"/>
      </dsp:style>
    </dsp:sp>
    <dsp:sp modelId="{FC7CF428-52C5-2A4B-81A1-9376E14539F6}">
      <dsp:nvSpPr>
        <dsp:cNvPr id="0" name=""/>
        <dsp:cNvSpPr/>
      </dsp:nvSpPr>
      <dsp:spPr>
        <a:xfrm>
          <a:off x="3248257" y="3038"/>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African Medicines Quality Forum (AMQF);</a:t>
          </a:r>
          <a:endParaRPr lang="en-US" sz="1200" kern="1200" dirty="0">
            <a:solidFill>
              <a:sysClr val="windowText" lastClr="000000"/>
            </a:solidFill>
          </a:endParaRPr>
        </a:p>
      </dsp:txBody>
      <dsp:txXfrm>
        <a:off x="3282189" y="36970"/>
        <a:ext cx="1322320" cy="627228"/>
      </dsp:txXfrm>
    </dsp:sp>
    <dsp:sp modelId="{D44995F7-1684-894D-A5A5-869A4EC7E20E}">
      <dsp:nvSpPr>
        <dsp:cNvPr id="0" name=""/>
        <dsp:cNvSpPr/>
      </dsp:nvSpPr>
      <dsp:spPr>
        <a:xfrm>
          <a:off x="4729434" y="484302"/>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African Medical Devices Forum (AMDF)</a:t>
          </a:r>
          <a:endParaRPr lang="en-US" sz="1200" kern="1200" dirty="0">
            <a:solidFill>
              <a:sysClr val="windowText" lastClr="000000"/>
            </a:solidFill>
          </a:endParaRPr>
        </a:p>
      </dsp:txBody>
      <dsp:txXfrm>
        <a:off x="4763366" y="518234"/>
        <a:ext cx="1322320" cy="627228"/>
      </dsp:txXfrm>
    </dsp:sp>
    <dsp:sp modelId="{72219641-4C86-314D-A898-1914C6D31631}">
      <dsp:nvSpPr>
        <dsp:cNvPr id="0" name=""/>
        <dsp:cNvSpPr/>
      </dsp:nvSpPr>
      <dsp:spPr>
        <a:xfrm>
          <a:off x="5644852" y="1744266"/>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W" sz="900" b="0" i="0" kern="1200">
              <a:solidFill>
                <a:sysClr val="windowText" lastClr="000000"/>
              </a:solidFill>
            </a:rPr>
            <a:t>African Vaccines and the African Vaccines regulatory Forum (AVAREF) </a:t>
          </a:r>
          <a:endParaRPr lang="en-US" sz="900" kern="1200">
            <a:solidFill>
              <a:sysClr val="windowText" lastClr="000000"/>
            </a:solidFill>
          </a:endParaRPr>
        </a:p>
      </dsp:txBody>
      <dsp:txXfrm>
        <a:off x="5678784" y="1778198"/>
        <a:ext cx="1322320" cy="627228"/>
      </dsp:txXfrm>
    </dsp:sp>
    <dsp:sp modelId="{1320009B-08B5-3440-8CD0-7D78FDAF2C33}">
      <dsp:nvSpPr>
        <dsp:cNvPr id="0" name=""/>
        <dsp:cNvSpPr/>
      </dsp:nvSpPr>
      <dsp:spPr>
        <a:xfrm>
          <a:off x="5644852" y="3301668"/>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Pharmacovigilance (PV)</a:t>
          </a:r>
          <a:endParaRPr lang="en-US" sz="1200" kern="1200" dirty="0">
            <a:solidFill>
              <a:sysClr val="windowText" lastClr="000000"/>
            </a:solidFill>
          </a:endParaRPr>
        </a:p>
      </dsp:txBody>
      <dsp:txXfrm>
        <a:off x="5678784" y="3335600"/>
        <a:ext cx="1322320" cy="627228"/>
      </dsp:txXfrm>
    </dsp:sp>
    <dsp:sp modelId="{AFC944A8-DA86-EC42-9B3F-03EC71358067}">
      <dsp:nvSpPr>
        <dsp:cNvPr id="0" name=""/>
        <dsp:cNvSpPr/>
      </dsp:nvSpPr>
      <dsp:spPr>
        <a:xfrm>
          <a:off x="4729434" y="4561632"/>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African Blood Regulators Forum (ABRF) </a:t>
          </a:r>
          <a:endParaRPr lang="en-US" sz="1200" kern="1200" dirty="0">
            <a:solidFill>
              <a:sysClr val="windowText" lastClr="000000"/>
            </a:solidFill>
          </a:endParaRPr>
        </a:p>
      </dsp:txBody>
      <dsp:txXfrm>
        <a:off x="4763366" y="4595564"/>
        <a:ext cx="1322320" cy="627228"/>
      </dsp:txXfrm>
    </dsp:sp>
    <dsp:sp modelId="{58C02AA7-C911-4D40-8EE9-A76AE6E01255}">
      <dsp:nvSpPr>
        <dsp:cNvPr id="0" name=""/>
        <dsp:cNvSpPr/>
      </dsp:nvSpPr>
      <dsp:spPr>
        <a:xfrm>
          <a:off x="3248257" y="5042896"/>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Medicines Policy and Regulatory Reforms (MPRR)</a:t>
          </a:r>
          <a:endParaRPr lang="en-US" sz="1200" kern="1200" dirty="0">
            <a:solidFill>
              <a:sysClr val="windowText" lastClr="000000"/>
            </a:solidFill>
          </a:endParaRPr>
        </a:p>
      </dsp:txBody>
      <dsp:txXfrm>
        <a:off x="3282189" y="5076828"/>
        <a:ext cx="1322320" cy="627228"/>
      </dsp:txXfrm>
    </dsp:sp>
    <dsp:sp modelId="{C7770FBB-AB92-D44A-8DD8-A65623397570}">
      <dsp:nvSpPr>
        <dsp:cNvPr id="0" name=""/>
        <dsp:cNvSpPr/>
      </dsp:nvSpPr>
      <dsp:spPr>
        <a:xfrm>
          <a:off x="1767080" y="4561632"/>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Regulatory Capacity Development (RCD) </a:t>
          </a:r>
          <a:endParaRPr lang="en-US" sz="1200" kern="1200" dirty="0">
            <a:solidFill>
              <a:sysClr val="windowText" lastClr="000000"/>
            </a:solidFill>
          </a:endParaRPr>
        </a:p>
      </dsp:txBody>
      <dsp:txXfrm>
        <a:off x="1801012" y="4595564"/>
        <a:ext cx="1322320" cy="627228"/>
      </dsp:txXfrm>
    </dsp:sp>
    <dsp:sp modelId="{DA60D877-199E-084F-9A9C-4DFC144CEAD8}">
      <dsp:nvSpPr>
        <dsp:cNvPr id="0" name=""/>
        <dsp:cNvSpPr/>
      </dsp:nvSpPr>
      <dsp:spPr>
        <a:xfrm>
          <a:off x="851662" y="3301668"/>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Good Manufacturing Practice (GMP) </a:t>
          </a:r>
          <a:endParaRPr lang="en-US" sz="1200" kern="1200" dirty="0">
            <a:solidFill>
              <a:sysClr val="windowText" lastClr="000000"/>
            </a:solidFill>
          </a:endParaRPr>
        </a:p>
      </dsp:txBody>
      <dsp:txXfrm>
        <a:off x="885594" y="3335600"/>
        <a:ext cx="1322320" cy="627228"/>
      </dsp:txXfrm>
    </dsp:sp>
    <dsp:sp modelId="{979B387C-8412-4741-AC45-BFCD94BE676F}">
      <dsp:nvSpPr>
        <dsp:cNvPr id="0" name=""/>
        <dsp:cNvSpPr/>
      </dsp:nvSpPr>
      <dsp:spPr>
        <a:xfrm>
          <a:off x="851662" y="1744266"/>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Registration and Marketing Authorisation (MA) </a:t>
          </a:r>
          <a:endParaRPr lang="en-US" sz="1200" kern="1200" dirty="0">
            <a:solidFill>
              <a:sysClr val="windowText" lastClr="000000"/>
            </a:solidFill>
          </a:endParaRPr>
        </a:p>
      </dsp:txBody>
      <dsp:txXfrm>
        <a:off x="885594" y="1778198"/>
        <a:ext cx="1322320" cy="627228"/>
      </dsp:txXfrm>
    </dsp:sp>
    <dsp:sp modelId="{164C53A7-AB28-1B46-A8B7-5733333C370B}">
      <dsp:nvSpPr>
        <dsp:cNvPr id="0" name=""/>
        <dsp:cNvSpPr/>
      </dsp:nvSpPr>
      <dsp:spPr>
        <a:xfrm>
          <a:off x="1767080" y="484302"/>
          <a:ext cx="1390184" cy="695092"/>
        </a:xfrm>
        <a:prstGeom prst="roundRect">
          <a:avLst/>
        </a:prstGeom>
        <a:solidFill>
          <a:schemeClr val="accent2"/>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W" sz="1200" b="0" i="0" kern="1200" dirty="0">
              <a:solidFill>
                <a:sysClr val="windowText" lastClr="000000"/>
              </a:solidFill>
            </a:rPr>
            <a:t>Information Management System (IMS)</a:t>
          </a:r>
          <a:endParaRPr lang="en-US" sz="1200" kern="1200" dirty="0">
            <a:solidFill>
              <a:sysClr val="windowText" lastClr="000000"/>
            </a:solidFill>
          </a:endParaRPr>
        </a:p>
      </dsp:txBody>
      <dsp:txXfrm>
        <a:off x="1801012" y="518234"/>
        <a:ext cx="1322320" cy="62722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BE1-1AEC-1C04-76C5-4C6DA0FC3247}"/>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E6CD7C8-7F0E-13FC-2724-BC61F5B2CFB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69FA64-AE11-2DC4-BAA0-58C2341BBC93}"/>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5" name="Footer Placeholder 4">
            <a:extLst>
              <a:ext uri="{FF2B5EF4-FFF2-40B4-BE49-F238E27FC236}">
                <a16:creationId xmlns:a16="http://schemas.microsoft.com/office/drawing/2014/main" id="{E11DED00-F3A9-F17F-F775-87276EA5C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9BEFE-E878-65A5-DD0C-06577B755328}"/>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89542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3DD3A-F150-CB5B-62AF-BFBDFCB71B0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F0C66F-46F4-97A8-7944-0A9A4A0721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C67174-B9AA-6211-DF77-37F77787B1DE}"/>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5" name="Footer Placeholder 4">
            <a:extLst>
              <a:ext uri="{FF2B5EF4-FFF2-40B4-BE49-F238E27FC236}">
                <a16:creationId xmlns:a16="http://schemas.microsoft.com/office/drawing/2014/main" id="{2BA74B07-E325-DB3A-3956-28DC1266E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BD126-262F-3794-2865-D92B480AEB1D}"/>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42906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1498E7-3783-8B6D-2C9C-D7AF0F6D0BC4}"/>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BA3A03-6B8B-8915-7A8D-EE8907CAAA9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5DAF66-D9C4-96E6-1E2E-6B9FF1F5725B}"/>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5" name="Footer Placeholder 4">
            <a:extLst>
              <a:ext uri="{FF2B5EF4-FFF2-40B4-BE49-F238E27FC236}">
                <a16:creationId xmlns:a16="http://schemas.microsoft.com/office/drawing/2014/main" id="{790FBC87-2B82-C018-D3BB-7482DDEB0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324E1-839B-497D-4C3F-2A29A24D6D30}"/>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215068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B0C6-BCD4-C9ED-62D3-9FB81C87F8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4C172-74A1-15C9-74C1-DFE0FBF5038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30118A-466D-5D43-1B4C-E6C2B42598A6}"/>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5" name="Footer Placeholder 4">
            <a:extLst>
              <a:ext uri="{FF2B5EF4-FFF2-40B4-BE49-F238E27FC236}">
                <a16:creationId xmlns:a16="http://schemas.microsoft.com/office/drawing/2014/main" id="{A099310A-5764-BA2B-013D-EA8C4CC40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24311-A281-FD02-9FB0-1966F9EEBC6C}"/>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1971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F54C1-E5FF-11B6-5197-3313A314DAEB}"/>
              </a:ext>
            </a:extLst>
          </p:cNvPr>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F15E811-B60D-3765-57B5-D2F6F2C2C9C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6E4CDE6-B9C3-9ED0-11F2-0513465A8C25}"/>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5" name="Footer Placeholder 4">
            <a:extLst>
              <a:ext uri="{FF2B5EF4-FFF2-40B4-BE49-F238E27FC236}">
                <a16:creationId xmlns:a16="http://schemas.microsoft.com/office/drawing/2014/main" id="{74FA8909-48E1-E8D3-D6E8-F8F3B543E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408F3-A023-E82C-8C11-DB1D2B1282B0}"/>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67510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EA62-D8A8-B1C8-81DA-7B02451C21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D4368F-878B-8FB2-FF8A-134F82E69B5F}"/>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8A877F6-9CFE-EA76-E4A8-A3EE9DFC6A46}"/>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EA8509E-E7A8-AE97-191A-C1ECE470DD94}"/>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6" name="Footer Placeholder 5">
            <a:extLst>
              <a:ext uri="{FF2B5EF4-FFF2-40B4-BE49-F238E27FC236}">
                <a16:creationId xmlns:a16="http://schemas.microsoft.com/office/drawing/2014/main" id="{978D8B41-3906-B186-A790-B2326CC3B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D741F-BEA1-17AD-B773-B0A78F17E212}"/>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10146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98FE-0C6D-81FD-61EE-1F770D462676}"/>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1B3594-91D4-D938-0DAE-08DC5C2EC56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041FB3-A83E-464C-3DE2-7E20DE1F2A4E}"/>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90F391-5772-2A79-9037-D94D28FEF47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F19DE9-9BED-0D29-2214-EFE44C93C4C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95DDE4B-668A-60F4-8876-B05759301C9C}"/>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8" name="Footer Placeholder 7">
            <a:extLst>
              <a:ext uri="{FF2B5EF4-FFF2-40B4-BE49-F238E27FC236}">
                <a16:creationId xmlns:a16="http://schemas.microsoft.com/office/drawing/2014/main" id="{7021FC28-DDDD-810C-AFD6-9D3A8CB136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91C65D-81EE-76AE-8573-C3EF5B89B6B0}"/>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231194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26F9-23A1-CD70-400D-16B9B077F3D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CA8880C-AAB5-E57C-411E-CFA79A314438}"/>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4" name="Footer Placeholder 3">
            <a:extLst>
              <a:ext uri="{FF2B5EF4-FFF2-40B4-BE49-F238E27FC236}">
                <a16:creationId xmlns:a16="http://schemas.microsoft.com/office/drawing/2014/main" id="{8379FE49-F4C6-FA69-2C65-E4E5BFA4D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6C66E-01DA-F3B3-4A00-32E1D7AA4D1B}"/>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208211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9FB64-71DE-A527-899F-898556A2458B}"/>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3" name="Footer Placeholder 2">
            <a:extLst>
              <a:ext uri="{FF2B5EF4-FFF2-40B4-BE49-F238E27FC236}">
                <a16:creationId xmlns:a16="http://schemas.microsoft.com/office/drawing/2014/main" id="{8941A086-5EAD-4370-74BD-506B3408BE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A5B4B4-83EB-3876-195D-EF4934356107}"/>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290231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4866-3619-03B1-CAB8-D7461B534691}"/>
              </a:ext>
            </a:extLst>
          </p:cNvPr>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467CBF-9563-1AA5-0933-37B01F857F6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B1D2ED-45DC-28FA-3379-6983CDF9F41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A866FA-DB26-4819-6197-BE38FF91E0B4}"/>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6" name="Footer Placeholder 5">
            <a:extLst>
              <a:ext uri="{FF2B5EF4-FFF2-40B4-BE49-F238E27FC236}">
                <a16:creationId xmlns:a16="http://schemas.microsoft.com/office/drawing/2014/main" id="{653189AC-3684-BFDF-F3C2-C412F4EC2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E1152-387E-696D-C7BA-EDBB64816495}"/>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142843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D087-3F18-64E3-237E-2FA9988495ED}"/>
              </a:ext>
            </a:extLst>
          </p:cNvPr>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9909ABF-EE34-2C38-1996-37E01F65F28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D928C6-FB24-5992-0FB5-0F35EFBFBF7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65253-AF10-91C1-62C4-F229AA26EAA5}"/>
              </a:ext>
            </a:extLst>
          </p:cNvPr>
          <p:cNvSpPr>
            <a:spLocks noGrp="1"/>
          </p:cNvSpPr>
          <p:nvPr>
            <p:ph type="dt" sz="half" idx="10"/>
          </p:nvPr>
        </p:nvSpPr>
        <p:spPr/>
        <p:txBody>
          <a:bodyPr/>
          <a:lstStyle/>
          <a:p>
            <a:fld id="{EDD87E5F-B730-4A4B-8CB0-3E59C134F007}" type="datetimeFigureOut">
              <a:rPr lang="en-US" smtClean="0"/>
              <a:t>6/13/23</a:t>
            </a:fld>
            <a:endParaRPr lang="en-US"/>
          </a:p>
        </p:txBody>
      </p:sp>
      <p:sp>
        <p:nvSpPr>
          <p:cNvPr id="6" name="Footer Placeholder 5">
            <a:extLst>
              <a:ext uri="{FF2B5EF4-FFF2-40B4-BE49-F238E27FC236}">
                <a16:creationId xmlns:a16="http://schemas.microsoft.com/office/drawing/2014/main" id="{2D301A74-E880-D7A2-65BC-5E32882BF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35F63-DDB2-10C0-5C68-2D2BB1AC5F4A}"/>
              </a:ext>
            </a:extLst>
          </p:cNvPr>
          <p:cNvSpPr>
            <a:spLocks noGrp="1"/>
          </p:cNvSpPr>
          <p:nvPr>
            <p:ph type="sldNum" sz="quarter" idx="12"/>
          </p:nvPr>
        </p:nvSpPr>
        <p:spPr/>
        <p:txBody>
          <a:bodyPr/>
          <a:lstStyle/>
          <a:p>
            <a:fld id="{55347A90-9088-DE43-80AC-946D4BB15661}" type="slidenum">
              <a:rPr lang="en-US" smtClean="0"/>
              <a:t>‹#›</a:t>
            </a:fld>
            <a:endParaRPr lang="en-US"/>
          </a:p>
        </p:txBody>
      </p:sp>
    </p:spTree>
    <p:extLst>
      <p:ext uri="{BB962C8B-B14F-4D97-AF65-F5344CB8AC3E}">
        <p14:creationId xmlns:p14="http://schemas.microsoft.com/office/powerpoint/2010/main" val="297779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2F2F2"/>
            </a:gs>
            <a:gs pos="100000">
              <a:srgbClr val="6699FF"/>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6A3CA6-C4BB-72A4-8775-B3682026B6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FA967-0C9E-AE5B-E3C8-FD50E36E24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7A2F4C-707A-F874-6A27-7BD5E1E389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7E5F-B730-4A4B-8CB0-3E59C134F007}" type="datetimeFigureOut">
              <a:rPr lang="en-US" smtClean="0"/>
              <a:t>6/13/23</a:t>
            </a:fld>
            <a:endParaRPr lang="en-US"/>
          </a:p>
        </p:txBody>
      </p:sp>
      <p:sp>
        <p:nvSpPr>
          <p:cNvPr id="5" name="Footer Placeholder 4">
            <a:extLst>
              <a:ext uri="{FF2B5EF4-FFF2-40B4-BE49-F238E27FC236}">
                <a16:creationId xmlns:a16="http://schemas.microsoft.com/office/drawing/2014/main" id="{8911680D-ECB9-5C53-E136-0F6721784C4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497A0-2846-699A-48EF-55B98DD0F8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47A90-9088-DE43-80AC-946D4BB15661}" type="slidenum">
              <a:rPr lang="en-US" smtClean="0"/>
              <a:t>‹#›</a:t>
            </a:fld>
            <a:endParaRPr lang="en-US"/>
          </a:p>
        </p:txBody>
      </p:sp>
    </p:spTree>
    <p:extLst>
      <p:ext uri="{BB962C8B-B14F-4D97-AF65-F5344CB8AC3E}">
        <p14:creationId xmlns:p14="http://schemas.microsoft.com/office/powerpoint/2010/main" val="405432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9862-89C8-6F58-6924-606CA361668A}"/>
              </a:ext>
            </a:extLst>
          </p:cNvPr>
          <p:cNvSpPr>
            <a:spLocks noGrp="1"/>
          </p:cNvSpPr>
          <p:nvPr>
            <p:ph type="ctrTitle"/>
          </p:nvPr>
        </p:nvSpPr>
        <p:spPr>
          <a:xfrm>
            <a:off x="1235869" y="222642"/>
            <a:ext cx="7558088" cy="2963469"/>
          </a:xfrm>
        </p:spPr>
        <p:txBody>
          <a:bodyPr>
            <a:normAutofit/>
          </a:bodyPr>
          <a:lstStyle/>
          <a:p>
            <a:r>
              <a:rPr lang="en-ZW" sz="4000" b="1" dirty="0"/>
              <a:t>Advancing local pharmaceutical production through legislation and institutional reforms in the ESA region</a:t>
            </a:r>
            <a:endParaRPr lang="en-US" b="1" dirty="0"/>
          </a:p>
        </p:txBody>
      </p:sp>
      <p:pic>
        <p:nvPicPr>
          <p:cNvPr id="5" name="Picture 4">
            <a:extLst>
              <a:ext uri="{FF2B5EF4-FFF2-40B4-BE49-F238E27FC236}">
                <a16:creationId xmlns:a16="http://schemas.microsoft.com/office/drawing/2014/main" id="{5615B459-3CDE-D93F-3357-16CAC91D9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859" r="20126" b="31181"/>
          <a:stretch>
            <a:fillRect/>
          </a:stretch>
        </p:blipFill>
        <p:spPr bwMode="auto">
          <a:xfrm>
            <a:off x="8101012" y="5834595"/>
            <a:ext cx="7000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equilog">
            <a:extLst>
              <a:ext uri="{FF2B5EF4-FFF2-40B4-BE49-F238E27FC236}">
                <a16:creationId xmlns:a16="http://schemas.microsoft.com/office/drawing/2014/main" id="{4D74BE83-A6E2-776F-CA02-91FCD2553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4452351"/>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9FFC4C5-F8A4-C580-EC9B-E7BDFEFC0CA0}"/>
              </a:ext>
            </a:extLst>
          </p:cNvPr>
          <p:cNvSpPr txBox="1"/>
          <p:nvPr/>
        </p:nvSpPr>
        <p:spPr>
          <a:xfrm>
            <a:off x="342900" y="3671889"/>
            <a:ext cx="6279356"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t>Southern and Eastern African Trade Information and Negotiations Institute (SEATINI)</a:t>
            </a:r>
          </a:p>
          <a:p>
            <a:pPr marL="457200" indent="-457200">
              <a:buFont typeface="Arial" panose="020B0604020202020204" pitchFamily="34" charset="0"/>
              <a:buChar char="•"/>
            </a:pPr>
            <a:r>
              <a:rPr lang="en-US" sz="2800" b="1" dirty="0"/>
              <a:t>AFYA </a:t>
            </a:r>
            <a:r>
              <a:rPr lang="en-US" sz="2800" b="1" dirty="0" err="1"/>
              <a:t>na</a:t>
            </a:r>
            <a:r>
              <a:rPr lang="en-US" sz="2800" b="1" dirty="0"/>
              <a:t> Haki</a:t>
            </a:r>
          </a:p>
          <a:p>
            <a:endParaRPr lang="en-US" sz="2800" dirty="0"/>
          </a:p>
          <a:p>
            <a:pPr algn="ctr"/>
            <a:r>
              <a:rPr lang="en-US" sz="2800" b="1" dirty="0"/>
              <a:t>IN EQUINET</a:t>
            </a:r>
          </a:p>
        </p:txBody>
      </p:sp>
      <p:pic>
        <p:nvPicPr>
          <p:cNvPr id="3" name="Picture 2">
            <a:extLst>
              <a:ext uri="{FF2B5EF4-FFF2-40B4-BE49-F238E27FC236}">
                <a16:creationId xmlns:a16="http://schemas.microsoft.com/office/drawing/2014/main" id="{36F0DF2D-272A-0014-C32A-704C6CD94B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2816" y="5846113"/>
            <a:ext cx="1676400" cy="781050"/>
          </a:xfrm>
          <a:prstGeom prst="rect">
            <a:avLst/>
          </a:prstGeom>
          <a:noFill/>
        </p:spPr>
      </p:pic>
    </p:spTree>
    <p:extLst>
      <p:ext uri="{BB962C8B-B14F-4D97-AF65-F5344CB8AC3E}">
        <p14:creationId xmlns:p14="http://schemas.microsoft.com/office/powerpoint/2010/main" val="332237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E668-4476-5916-B5CC-4AA9CC48D768}"/>
              </a:ext>
            </a:extLst>
          </p:cNvPr>
          <p:cNvSpPr>
            <a:spLocks noGrp="1"/>
          </p:cNvSpPr>
          <p:nvPr>
            <p:ph type="title"/>
          </p:nvPr>
        </p:nvSpPr>
        <p:spPr/>
        <p:txBody>
          <a:bodyPr/>
          <a:lstStyle/>
          <a:p>
            <a:r>
              <a:rPr lang="en-US" b="1" dirty="0"/>
              <a:t>Constraints to production</a:t>
            </a:r>
          </a:p>
        </p:txBody>
      </p:sp>
      <p:sp>
        <p:nvSpPr>
          <p:cNvPr id="3" name="Content Placeholder 2">
            <a:extLst>
              <a:ext uri="{FF2B5EF4-FFF2-40B4-BE49-F238E27FC236}">
                <a16:creationId xmlns:a16="http://schemas.microsoft.com/office/drawing/2014/main" id="{72B1CBAE-501E-E749-E875-4A2FC50E5B42}"/>
              </a:ext>
            </a:extLst>
          </p:cNvPr>
          <p:cNvSpPr>
            <a:spLocks noGrp="1"/>
          </p:cNvSpPr>
          <p:nvPr>
            <p:ph idx="1"/>
          </p:nvPr>
        </p:nvSpPr>
        <p:spPr/>
        <p:txBody>
          <a:bodyPr/>
          <a:lstStyle/>
          <a:p>
            <a:r>
              <a:rPr lang="en-US" sz="1800" b="1" dirty="0">
                <a:effectLst/>
                <a:latin typeface="Arial Narrow" panose="020B0604020202020204" pitchFamily="34" charset="0"/>
                <a:ea typeface="Arial Narrow" panose="020B0604020202020204" pitchFamily="34" charset="0"/>
                <a:cs typeface="Arial" panose="020B0604020202020204" pitchFamily="34" charset="0"/>
              </a:rPr>
              <a:t>local production is constrained by:</a:t>
            </a:r>
          </a:p>
          <a:p>
            <a:pPr lvl="1"/>
            <a:r>
              <a:rPr lang="en-ZW" dirty="0">
                <a:effectLst/>
                <a:ea typeface="Times New Roman" panose="02020603050405020304" pitchFamily="18" charset="0"/>
                <a:cs typeface="Arial" panose="020B0604020202020204" pitchFamily="34" charset="0"/>
              </a:rPr>
              <a:t>Availability of a viable and accessible local market, </a:t>
            </a:r>
          </a:p>
          <a:p>
            <a:pPr lvl="1"/>
            <a:r>
              <a:rPr lang="en-US" dirty="0">
                <a:effectLst/>
                <a:ea typeface="Arial Narrow" panose="020B0604020202020204" pitchFamily="34" charset="0"/>
                <a:cs typeface="Arial" panose="020B0604020202020204" pitchFamily="34" charset="0"/>
              </a:rPr>
              <a:t>high costs related to very old plants and equipment;</a:t>
            </a:r>
          </a:p>
          <a:p>
            <a:pPr lvl="1"/>
            <a:r>
              <a:rPr lang="en-ZW" dirty="0">
                <a:effectLst/>
                <a:ea typeface="Times New Roman" panose="02020603050405020304" pitchFamily="18" charset="0"/>
                <a:cs typeface="Arial" panose="020B0604020202020204" pitchFamily="34" charset="0"/>
              </a:rPr>
              <a:t>Availability and retention of skilled workers</a:t>
            </a:r>
            <a:r>
              <a:rPr lang="en-ZW" dirty="0">
                <a:effectLst/>
                <a:ea typeface="Times New Roman" panose="02020603050405020304" pitchFamily="18" charset="0"/>
              </a:rPr>
              <a:t> </a:t>
            </a:r>
            <a:r>
              <a:rPr lang="en-ZW" dirty="0">
                <a:effectLst/>
              </a:rPr>
              <a:t> (Human resources in specialised sub-sectors)</a:t>
            </a:r>
          </a:p>
          <a:p>
            <a:pPr lvl="1"/>
            <a:r>
              <a:rPr lang="en-US" dirty="0">
                <a:effectLst/>
                <a:ea typeface="Arial Narrow" panose="020B0604020202020204" pitchFamily="34" charset="0"/>
                <a:cs typeface="Arial" panose="020B0604020202020204" pitchFamily="34" charset="0"/>
              </a:rPr>
              <a:t>exorbitant utility tariffs (water, electricity); </a:t>
            </a:r>
          </a:p>
          <a:p>
            <a:pPr lvl="1"/>
            <a:r>
              <a:rPr lang="en-US" dirty="0">
                <a:effectLst/>
                <a:ea typeface="Arial Narrow" panose="020B0604020202020204" pitchFamily="34" charset="0"/>
                <a:cs typeface="Arial" panose="020B0604020202020204" pitchFamily="34" charset="0"/>
              </a:rPr>
              <a:t>lack of working capital including access to capital for </a:t>
            </a:r>
            <a:r>
              <a:rPr lang="en-US" dirty="0" err="1">
                <a:effectLst/>
                <a:ea typeface="Arial Narrow" panose="020B0604020202020204" pitchFamily="34" charset="0"/>
                <a:cs typeface="Arial" panose="020B0604020202020204" pitchFamily="34" charset="0"/>
              </a:rPr>
              <a:t>recapitalisation</a:t>
            </a:r>
            <a:r>
              <a:rPr lang="en-US" dirty="0">
                <a:effectLst/>
                <a:ea typeface="Arial Narrow" panose="020B0604020202020204" pitchFamily="34" charset="0"/>
                <a:cs typeface="Arial" panose="020B0604020202020204" pitchFamily="34" charset="0"/>
              </a:rPr>
              <a:t>; </a:t>
            </a:r>
          </a:p>
          <a:p>
            <a:pPr lvl="1"/>
            <a:r>
              <a:rPr lang="en-US" dirty="0">
                <a:effectLst/>
                <a:ea typeface="Arial Narrow" panose="020B0604020202020204" pitchFamily="34" charset="0"/>
                <a:cs typeface="Arial" panose="020B0604020202020204" pitchFamily="34" charset="0"/>
              </a:rPr>
              <a:t>lack of technology </a:t>
            </a:r>
          </a:p>
          <a:p>
            <a:pPr lvl="1"/>
            <a:r>
              <a:rPr lang="en-ZW" dirty="0">
                <a:effectLst/>
                <a:ea typeface="Times New Roman" panose="02020603050405020304" pitchFamily="18" charset="0"/>
                <a:cs typeface="Arial" panose="020B0604020202020204" pitchFamily="34" charset="0"/>
              </a:rPr>
              <a:t>Effective regulation of medicines production, procurement and distribution</a:t>
            </a:r>
            <a:endParaRPr lang="en-ZW" dirty="0">
              <a:effectLst/>
              <a:ea typeface="Times New Roman" panose="02020603050405020304" pitchFamily="18" charset="0"/>
            </a:endParaRPr>
          </a:p>
          <a:p>
            <a:pPr lvl="1"/>
            <a:endParaRPr lang="en-US" sz="2000" dirty="0"/>
          </a:p>
        </p:txBody>
      </p:sp>
    </p:spTree>
    <p:extLst>
      <p:ext uri="{BB962C8B-B14F-4D97-AF65-F5344CB8AC3E}">
        <p14:creationId xmlns:p14="http://schemas.microsoft.com/office/powerpoint/2010/main" val="139542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5A13-C843-A2E7-AFEC-30820B62992F}"/>
              </a:ext>
            </a:extLst>
          </p:cNvPr>
          <p:cNvSpPr>
            <a:spLocks noGrp="1"/>
          </p:cNvSpPr>
          <p:nvPr>
            <p:ph type="title"/>
          </p:nvPr>
        </p:nvSpPr>
        <p:spPr/>
        <p:txBody>
          <a:bodyPr/>
          <a:lstStyle/>
          <a:p>
            <a:r>
              <a:rPr lang="en-US" b="1" dirty="0"/>
              <a:t>Addressing the constraints: Market creation-</a:t>
            </a:r>
            <a:r>
              <a:rPr lang="en-US" b="1" dirty="0" err="1"/>
              <a:t>AfCFTA</a:t>
            </a:r>
            <a:endParaRPr lang="en-US" b="1" dirty="0"/>
          </a:p>
        </p:txBody>
      </p:sp>
      <p:sp>
        <p:nvSpPr>
          <p:cNvPr id="3" name="Content Placeholder 2">
            <a:extLst>
              <a:ext uri="{FF2B5EF4-FFF2-40B4-BE49-F238E27FC236}">
                <a16:creationId xmlns:a16="http://schemas.microsoft.com/office/drawing/2014/main" id="{7FCA8596-EA92-A054-FDEC-68C5577A4BEA}"/>
              </a:ext>
            </a:extLst>
          </p:cNvPr>
          <p:cNvSpPr>
            <a:spLocks noGrp="1"/>
          </p:cNvSpPr>
          <p:nvPr>
            <p:ph idx="1"/>
          </p:nvPr>
        </p:nvSpPr>
        <p:spPr/>
        <p:txBody>
          <a:bodyPr>
            <a:noAutofit/>
          </a:bodyPr>
          <a:lstStyle/>
          <a:p>
            <a:pPr algn="just">
              <a:lnSpc>
                <a:spcPct val="115000"/>
              </a:lnSpc>
            </a:pPr>
            <a:r>
              <a:rPr lang="en-GB" sz="2000" dirty="0">
                <a:solidFill>
                  <a:srgbClr val="000000"/>
                </a:solidFill>
                <a:effectLst/>
                <a:ea typeface="Times New Roman" panose="02020603050405020304" pitchFamily="18" charset="0"/>
                <a:cs typeface="Arial" panose="020B0604020202020204" pitchFamily="34" charset="0"/>
              </a:rPr>
              <a:t>Negotiations for the creation of the </a:t>
            </a:r>
            <a:r>
              <a:rPr lang="en-GB" sz="2000" dirty="0" err="1">
                <a:solidFill>
                  <a:srgbClr val="000000"/>
                </a:solidFill>
                <a:effectLst/>
                <a:ea typeface="Times New Roman" panose="02020603050405020304" pitchFamily="18" charset="0"/>
                <a:cs typeface="Arial" panose="020B0604020202020204" pitchFamily="34" charset="0"/>
              </a:rPr>
              <a:t>AfCFTA</a:t>
            </a:r>
            <a:r>
              <a:rPr lang="en-GB" sz="2000" dirty="0">
                <a:solidFill>
                  <a:srgbClr val="000000"/>
                </a:solidFill>
                <a:effectLst/>
                <a:ea typeface="Times New Roman" panose="02020603050405020304" pitchFamily="18" charset="0"/>
                <a:cs typeface="Arial" panose="020B0604020202020204" pitchFamily="34" charset="0"/>
              </a:rPr>
              <a:t> </a:t>
            </a:r>
            <a:endParaRPr lang="en-GB" sz="2000" dirty="0">
              <a:solidFill>
                <a:srgbClr val="000000"/>
              </a:solidFill>
              <a:ea typeface="Times New Roman" panose="02020603050405020304" pitchFamily="18" charset="0"/>
              <a:cs typeface="Arial" panose="020B0604020202020204" pitchFamily="34" charset="0"/>
            </a:endParaRPr>
          </a:p>
          <a:p>
            <a:pPr lvl="1" algn="just">
              <a:lnSpc>
                <a:spcPct val="115000"/>
              </a:lnSpc>
            </a:pPr>
            <a:r>
              <a:rPr lang="en-GB" sz="2000" dirty="0">
                <a:solidFill>
                  <a:srgbClr val="000000"/>
                </a:solidFill>
                <a:effectLst/>
                <a:ea typeface="Times New Roman" panose="02020603050405020304" pitchFamily="18" charset="0"/>
                <a:cs typeface="Arial" panose="020B0604020202020204" pitchFamily="34" charset="0"/>
              </a:rPr>
              <a:t>launched on 15 June 2015 and concluded in March 2018 with the adoption of the </a:t>
            </a:r>
            <a:r>
              <a:rPr lang="en-GB" sz="2000" dirty="0" err="1">
                <a:solidFill>
                  <a:srgbClr val="000000"/>
                </a:solidFill>
                <a:effectLst/>
                <a:ea typeface="Times New Roman" panose="02020603050405020304" pitchFamily="18" charset="0"/>
                <a:cs typeface="Arial" panose="020B0604020202020204" pitchFamily="34" charset="0"/>
              </a:rPr>
              <a:t>AfCFTA</a:t>
            </a:r>
            <a:r>
              <a:rPr lang="en-GB" sz="2000" dirty="0">
                <a:solidFill>
                  <a:srgbClr val="000000"/>
                </a:solidFill>
                <a:effectLst/>
                <a:ea typeface="Times New Roman" panose="02020603050405020304" pitchFamily="18" charset="0"/>
                <a:cs typeface="Arial" panose="020B0604020202020204" pitchFamily="34" charset="0"/>
              </a:rPr>
              <a:t> Agreement and its three protocols on goods, services and dispute settlement;</a:t>
            </a:r>
          </a:p>
          <a:p>
            <a:pPr lvl="1" algn="just">
              <a:lnSpc>
                <a:spcPct val="115000"/>
              </a:lnSpc>
            </a:pPr>
            <a:r>
              <a:rPr lang="en-GB" sz="2000" dirty="0">
                <a:solidFill>
                  <a:srgbClr val="000000"/>
                </a:solidFill>
                <a:ea typeface="Times New Roman" panose="02020603050405020304" pitchFamily="18" charset="0"/>
                <a:cs typeface="Arial" panose="020B0604020202020204" pitchFamily="34" charset="0"/>
              </a:rPr>
              <a:t>In February 2023 tree protocols were adopted (Investment, intellectual property, competition policy)</a:t>
            </a:r>
            <a:endParaRPr lang="en-GB" sz="2000" dirty="0">
              <a:solidFill>
                <a:srgbClr val="000000"/>
              </a:solidFill>
              <a:effectLst/>
              <a:ea typeface="Times New Roman" panose="02020603050405020304" pitchFamily="18" charset="0"/>
              <a:cs typeface="Arial" panose="020B0604020202020204" pitchFamily="34" charset="0"/>
            </a:endParaRPr>
          </a:p>
          <a:p>
            <a:pPr algn="just">
              <a:lnSpc>
                <a:spcPct val="115000"/>
              </a:lnSpc>
            </a:pPr>
            <a:r>
              <a:rPr lang="en-GB" sz="2000" dirty="0">
                <a:solidFill>
                  <a:srgbClr val="000000"/>
                </a:solidFill>
                <a:effectLst/>
                <a:ea typeface="Times New Roman" panose="02020603050405020304" pitchFamily="18" charset="0"/>
                <a:cs typeface="Arial" panose="020B0604020202020204" pitchFamily="34" charset="0"/>
              </a:rPr>
              <a:t>As of June 2023, 54 countries-signed, 46 countries have ratified, that is taking the necessary legal processes at the national level to domesticate and implement it; </a:t>
            </a:r>
          </a:p>
          <a:p>
            <a:pPr algn="just">
              <a:lnSpc>
                <a:spcPct val="115000"/>
              </a:lnSpc>
            </a:pPr>
            <a:r>
              <a:rPr lang="en-ZW" sz="2000" dirty="0">
                <a:solidFill>
                  <a:srgbClr val="000000"/>
                </a:solidFill>
                <a:effectLst/>
                <a:ea typeface="Times New Roman" panose="02020603050405020304" pitchFamily="18" charset="0"/>
                <a:cs typeface="Arial" panose="020B0604020202020204" pitchFamily="34" charset="0"/>
              </a:rPr>
              <a:t> All  ESA  countries signed the agreement;</a:t>
            </a:r>
            <a:r>
              <a:rPr lang="en-GB" sz="2000" dirty="0">
                <a:effectLst/>
                <a:ea typeface="Times New Roman" panose="02020603050405020304" pitchFamily="18" charset="0"/>
                <a:cs typeface="Arial" panose="020B0604020202020204" pitchFamily="34" charset="0"/>
              </a:rPr>
              <a:t> </a:t>
            </a:r>
            <a:endParaRPr lang="en-ZW" sz="2000" dirty="0">
              <a:effectLst/>
              <a:ea typeface="Times New Roman" panose="02020603050405020304" pitchFamily="18" charset="0"/>
            </a:endParaRPr>
          </a:p>
        </p:txBody>
      </p:sp>
    </p:spTree>
    <p:extLst>
      <p:ext uri="{BB962C8B-B14F-4D97-AF65-F5344CB8AC3E}">
        <p14:creationId xmlns:p14="http://schemas.microsoft.com/office/powerpoint/2010/main" val="370116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7E71-22EA-E6D1-F218-DBA7F9C3CB1A}"/>
              </a:ext>
            </a:extLst>
          </p:cNvPr>
          <p:cNvSpPr>
            <a:spLocks noGrp="1"/>
          </p:cNvSpPr>
          <p:nvPr>
            <p:ph type="title"/>
          </p:nvPr>
        </p:nvSpPr>
        <p:spPr/>
        <p:txBody>
          <a:bodyPr/>
          <a:lstStyle/>
          <a:p>
            <a:r>
              <a:rPr lang="en-US" dirty="0" err="1"/>
              <a:t>AfCFTA</a:t>
            </a:r>
            <a:endParaRPr lang="en-US" dirty="0"/>
          </a:p>
        </p:txBody>
      </p:sp>
      <p:sp>
        <p:nvSpPr>
          <p:cNvPr id="3" name="Content Placeholder 2">
            <a:extLst>
              <a:ext uri="{FF2B5EF4-FFF2-40B4-BE49-F238E27FC236}">
                <a16:creationId xmlns:a16="http://schemas.microsoft.com/office/drawing/2014/main" id="{5F1AC269-1DD3-C9FE-576D-7B54506BAA10}"/>
              </a:ext>
            </a:extLst>
          </p:cNvPr>
          <p:cNvSpPr>
            <a:spLocks noGrp="1"/>
          </p:cNvSpPr>
          <p:nvPr>
            <p:ph idx="1"/>
          </p:nvPr>
        </p:nvSpPr>
        <p:spPr/>
        <p:txBody>
          <a:bodyPr>
            <a:normAutofit fontScale="85000" lnSpcReduction="20000"/>
          </a:bodyPr>
          <a:lstStyle/>
          <a:p>
            <a:pPr algn="just">
              <a:lnSpc>
                <a:spcPct val="115000"/>
              </a:lnSpc>
            </a:pPr>
            <a:r>
              <a:rPr lang="en-GB" sz="2800" dirty="0" err="1">
                <a:solidFill>
                  <a:srgbClr val="000000"/>
                </a:solidFill>
                <a:effectLst/>
                <a:ea typeface="Times New Roman" panose="02020603050405020304" pitchFamily="18" charset="0"/>
                <a:cs typeface="Arial" panose="020B0604020202020204" pitchFamily="34" charset="0"/>
              </a:rPr>
              <a:t>AfCFTA</a:t>
            </a:r>
            <a:r>
              <a:rPr lang="en-GB" sz="2800" dirty="0">
                <a:solidFill>
                  <a:srgbClr val="000000"/>
                </a:solidFill>
                <a:effectLst/>
                <a:ea typeface="Times New Roman" panose="02020603050405020304" pitchFamily="18" charset="0"/>
                <a:cs typeface="Arial" panose="020B0604020202020204" pitchFamily="34" charset="0"/>
              </a:rPr>
              <a:t> objective:</a:t>
            </a:r>
          </a:p>
          <a:p>
            <a:pPr lvl="1" algn="just">
              <a:lnSpc>
                <a:spcPct val="115000"/>
              </a:lnSpc>
            </a:pPr>
            <a:r>
              <a:rPr lang="en-GB" dirty="0">
                <a:solidFill>
                  <a:srgbClr val="000000"/>
                </a:solidFill>
                <a:effectLst/>
                <a:ea typeface="Times New Roman" panose="02020603050405020304" pitchFamily="18" charset="0"/>
                <a:cs typeface="Arial" panose="020B0604020202020204" pitchFamily="34" charset="0"/>
              </a:rPr>
              <a:t> elimination of tariff and non-tariff barriers amongst the African countries; </a:t>
            </a:r>
          </a:p>
          <a:p>
            <a:pPr lvl="1" algn="just">
              <a:lnSpc>
                <a:spcPct val="115000"/>
              </a:lnSpc>
            </a:pPr>
            <a:r>
              <a:rPr lang="en-GB" dirty="0">
                <a:solidFill>
                  <a:srgbClr val="000000"/>
                </a:solidFill>
                <a:effectLst/>
                <a:ea typeface="Times New Roman" panose="02020603050405020304" pitchFamily="18" charset="0"/>
                <a:cs typeface="Arial" panose="020B0604020202020204" pitchFamily="34" charset="0"/>
              </a:rPr>
              <a:t>facilitate movement of persons, thus deepening economic integration of the continent;</a:t>
            </a:r>
            <a:endParaRPr lang="en-US" dirty="0"/>
          </a:p>
          <a:p>
            <a:pPr algn="just">
              <a:lnSpc>
                <a:spcPct val="115000"/>
              </a:lnSpc>
            </a:pPr>
            <a:r>
              <a:rPr lang="en-GB" sz="2800" dirty="0">
                <a:solidFill>
                  <a:srgbClr val="000000"/>
                </a:solidFill>
                <a:effectLst/>
                <a:ea typeface="Times New Roman" panose="02020603050405020304" pitchFamily="18" charset="0"/>
                <a:cs typeface="Arial" panose="020B0604020202020204" pitchFamily="34" charset="0"/>
              </a:rPr>
              <a:t>The </a:t>
            </a:r>
            <a:r>
              <a:rPr lang="en-GB" sz="2800" dirty="0" err="1">
                <a:solidFill>
                  <a:srgbClr val="000000"/>
                </a:solidFill>
                <a:effectLst/>
                <a:ea typeface="Times New Roman" panose="02020603050405020304" pitchFamily="18" charset="0"/>
                <a:cs typeface="Arial" panose="020B0604020202020204" pitchFamily="34" charset="0"/>
              </a:rPr>
              <a:t>AfCFTA</a:t>
            </a:r>
            <a:r>
              <a:rPr lang="en-GB" sz="2800" dirty="0">
                <a:solidFill>
                  <a:srgbClr val="000000"/>
                </a:solidFill>
                <a:effectLst/>
                <a:ea typeface="Times New Roman" panose="02020603050405020304" pitchFamily="18" charset="0"/>
                <a:cs typeface="Arial" panose="020B0604020202020204" pitchFamily="34" charset="0"/>
              </a:rPr>
              <a:t> seeks to operate a single market of 1.2 billion people with potential of becoming the largest regional economic bloc in the world based on the number of countries involved; </a:t>
            </a:r>
          </a:p>
          <a:p>
            <a:pPr algn="just">
              <a:lnSpc>
                <a:spcPct val="115000"/>
              </a:lnSpc>
            </a:pPr>
            <a:r>
              <a:rPr lang="en-GB" sz="2800" dirty="0">
                <a:solidFill>
                  <a:srgbClr val="000000"/>
                </a:solidFill>
                <a:effectLst/>
                <a:ea typeface="Times New Roman" panose="02020603050405020304" pitchFamily="18" charset="0"/>
                <a:cs typeface="Arial" panose="020B0604020202020204" pitchFamily="34" charset="0"/>
              </a:rPr>
              <a:t>It is expected to boost intra-Africa trade currently accounting for only 12% of trade for Africa;</a:t>
            </a:r>
            <a:endParaRPr lang="en-ZW" sz="2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80884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974D49-1A43-466C-5C32-AAF5E7ECF0BA}"/>
              </a:ext>
            </a:extLst>
          </p:cNvPr>
          <p:cNvSpPr txBox="1"/>
          <p:nvPr/>
        </p:nvSpPr>
        <p:spPr>
          <a:xfrm>
            <a:off x="771525" y="1967266"/>
            <a:ext cx="1971675"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400" b="1" kern="1200" dirty="0">
                <a:solidFill>
                  <a:srgbClr val="FFFFFF"/>
                </a:solidFill>
                <a:latin typeface="+mj-lt"/>
                <a:ea typeface="+mj-ea"/>
                <a:cs typeface="+mj-cs"/>
              </a:rPr>
              <a:t>Progress in addressing the constraints: Market creation-</a:t>
            </a:r>
            <a:r>
              <a:rPr lang="en-US" sz="2400" b="1" kern="1200" dirty="0" err="1">
                <a:solidFill>
                  <a:srgbClr val="FFFFFF"/>
                </a:solidFill>
                <a:latin typeface="+mj-lt"/>
                <a:ea typeface="+mj-ea"/>
                <a:cs typeface="+mj-cs"/>
              </a:rPr>
              <a:t>AfCFTA</a:t>
            </a:r>
            <a:endParaRPr lang="en-US" sz="2400" kern="1200" dirty="0">
              <a:solidFill>
                <a:srgbClr val="FFFFFF"/>
              </a:solidFill>
              <a:latin typeface="+mj-lt"/>
              <a:ea typeface="+mj-ea"/>
              <a:cs typeface="+mj-cs"/>
            </a:endParaRPr>
          </a:p>
        </p:txBody>
      </p:sp>
      <p:pic>
        <p:nvPicPr>
          <p:cNvPr id="5" name="Content Placeholder 4" descr="page1image40346768">
            <a:extLst>
              <a:ext uri="{FF2B5EF4-FFF2-40B4-BE49-F238E27FC236}">
                <a16:creationId xmlns:a16="http://schemas.microsoft.com/office/drawing/2014/main" id="{E1CBD28E-787A-9BBE-DA5B-E46B83977269}"/>
              </a:ext>
            </a:extLst>
          </p:cNvPr>
          <p:cNvPicPr>
            <a:picLocks noChangeAspect="1"/>
          </p:cNvPicPr>
          <p:nvPr/>
        </p:nvPicPr>
        <p:blipFill rotWithShape="1">
          <a:blip r:embed="rId2">
            <a:extLst>
              <a:ext uri="{28A0092B-C50C-407E-A947-70E740481C1C}">
                <a14:useLocalDpi xmlns:a14="http://schemas.microsoft.com/office/drawing/2010/main" val="0"/>
              </a:ext>
            </a:extLst>
          </a:blip>
          <a:srcRect r="-1" b="5679"/>
          <a:stretch/>
        </p:blipFill>
        <p:spPr bwMode="auto">
          <a:xfrm rot="5400000">
            <a:off x="3726410" y="885073"/>
            <a:ext cx="4798679" cy="5085525"/>
          </a:xfrm>
          <a:prstGeom prst="rect">
            <a:avLst/>
          </a:prstGeom>
          <a:noFill/>
          <a:extLst>
            <a:ext uri="{53640926-AAD7-44D8-BBD7-CCE9431645EC}">
              <a14:shadowObscured xmlns:a14="http://schemas.microsoft.com/office/drawing/2010/main"/>
            </a:ext>
          </a:extLst>
        </p:spPr>
      </p:pic>
      <p:sp>
        <p:nvSpPr>
          <p:cNvPr id="4" name="Rectangle 2">
            <a:extLst>
              <a:ext uri="{FF2B5EF4-FFF2-40B4-BE49-F238E27FC236}">
                <a16:creationId xmlns:a16="http://schemas.microsoft.com/office/drawing/2014/main" id="{FE4FCE0D-9CE6-0B49-5653-71BB50ACA7A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358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4EC9-93F0-867C-1ACF-44BAFB6EA857}"/>
              </a:ext>
            </a:extLst>
          </p:cNvPr>
          <p:cNvSpPr>
            <a:spLocks noGrp="1"/>
          </p:cNvSpPr>
          <p:nvPr>
            <p:ph type="title"/>
          </p:nvPr>
        </p:nvSpPr>
        <p:spPr/>
        <p:txBody>
          <a:bodyPr/>
          <a:lstStyle/>
          <a:p>
            <a:r>
              <a:rPr lang="en-US" b="1" dirty="0"/>
              <a:t>PAVM Interventions</a:t>
            </a:r>
          </a:p>
        </p:txBody>
      </p:sp>
      <p:sp>
        <p:nvSpPr>
          <p:cNvPr id="3" name="Content Placeholder 2">
            <a:extLst>
              <a:ext uri="{FF2B5EF4-FFF2-40B4-BE49-F238E27FC236}">
                <a16:creationId xmlns:a16="http://schemas.microsoft.com/office/drawing/2014/main" id="{086533A2-42C7-7161-7BE4-BFDE8EA93621}"/>
              </a:ext>
            </a:extLst>
          </p:cNvPr>
          <p:cNvSpPr>
            <a:spLocks noGrp="1"/>
          </p:cNvSpPr>
          <p:nvPr>
            <p:ph idx="1"/>
          </p:nvPr>
        </p:nvSpPr>
        <p:spPr/>
        <p:txBody>
          <a:bodyPr/>
          <a:lstStyle/>
          <a:p>
            <a:r>
              <a:rPr lang="en-ZW" sz="2800" dirty="0">
                <a:effectLst/>
                <a:latin typeface="Arial" panose="020B0604020202020204" pitchFamily="34" charset="0"/>
              </a:rPr>
              <a:t>PAVM has a pillar on supporting enabling trade policies for vaccines – all guided by a continental strategy with a delivery and oversight mechanism;</a:t>
            </a:r>
          </a:p>
          <a:p>
            <a:pPr lvl="1"/>
            <a:r>
              <a:rPr lang="en-ZW" sz="2000" dirty="0">
                <a:latin typeface="Arial" panose="020B0604020202020204" pitchFamily="34" charset="0"/>
              </a:rPr>
              <a:t>Non tariff barriers (licensing requirements, SPS, prohibitive legislation)</a:t>
            </a:r>
          </a:p>
          <a:p>
            <a:pPr lvl="1"/>
            <a:r>
              <a:rPr lang="en-ZW" sz="2000" dirty="0">
                <a:effectLst/>
                <a:latin typeface="Arial" panose="020B0604020202020204" pitchFamily="34" charset="0"/>
              </a:rPr>
              <a:t>Free movement of people across the continent</a:t>
            </a:r>
            <a:endParaRPr lang="en-ZW" sz="2000" dirty="0">
              <a:effectLst/>
            </a:endParaRPr>
          </a:p>
          <a:p>
            <a:endParaRPr lang="en-US" dirty="0"/>
          </a:p>
        </p:txBody>
      </p:sp>
    </p:spTree>
    <p:extLst>
      <p:ext uri="{BB962C8B-B14F-4D97-AF65-F5344CB8AC3E}">
        <p14:creationId xmlns:p14="http://schemas.microsoft.com/office/powerpoint/2010/main" val="423416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786B-EE01-3222-6528-1CDCDD923653}"/>
              </a:ext>
            </a:extLst>
          </p:cNvPr>
          <p:cNvSpPr>
            <a:spLocks noGrp="1"/>
          </p:cNvSpPr>
          <p:nvPr>
            <p:ph type="title"/>
          </p:nvPr>
        </p:nvSpPr>
        <p:spPr/>
        <p:txBody>
          <a:bodyPr>
            <a:normAutofit/>
          </a:bodyPr>
          <a:lstStyle/>
          <a:p>
            <a:r>
              <a:rPr lang="en-US" sz="3400" b="1" dirty="0"/>
              <a:t>Trade policies and the manufacturing sector</a:t>
            </a:r>
          </a:p>
        </p:txBody>
      </p:sp>
      <p:sp>
        <p:nvSpPr>
          <p:cNvPr id="3" name="Content Placeholder 2">
            <a:extLst>
              <a:ext uri="{FF2B5EF4-FFF2-40B4-BE49-F238E27FC236}">
                <a16:creationId xmlns:a16="http://schemas.microsoft.com/office/drawing/2014/main" id="{8AF63B04-B249-B9D2-B280-CA2C2EC7EFD1}"/>
              </a:ext>
            </a:extLst>
          </p:cNvPr>
          <p:cNvSpPr>
            <a:spLocks noGrp="1"/>
          </p:cNvSpPr>
          <p:nvPr>
            <p:ph idx="1"/>
          </p:nvPr>
        </p:nvSpPr>
        <p:spPr>
          <a:xfrm>
            <a:off x="628650" y="1825624"/>
            <a:ext cx="7886700" cy="5032375"/>
          </a:xfrm>
        </p:spPr>
        <p:txBody>
          <a:bodyPr>
            <a:normAutofit/>
          </a:bodyPr>
          <a:lstStyle/>
          <a:p>
            <a:r>
              <a:rPr lang="en-ZW" dirty="0"/>
              <a:t>Trade policies are an integral part of a manufacturing system: </a:t>
            </a:r>
          </a:p>
          <a:p>
            <a:r>
              <a:rPr lang="en-ZW" dirty="0"/>
              <a:t>Local production of pharmaceuticals depend on trade policies particularly:</a:t>
            </a:r>
          </a:p>
          <a:p>
            <a:pPr marL="0" indent="0">
              <a:buNone/>
            </a:pPr>
            <a:endParaRPr lang="en-ZW" dirty="0"/>
          </a:p>
          <a:p>
            <a:pPr lvl="1"/>
            <a:r>
              <a:rPr lang="en-ZW" dirty="0"/>
              <a:t>Import duty exemptions on raw materials </a:t>
            </a:r>
          </a:p>
          <a:p>
            <a:pPr lvl="1"/>
            <a:r>
              <a:rPr lang="en-ZW" dirty="0"/>
              <a:t>Harmonisation of trade and industrial policies </a:t>
            </a:r>
          </a:p>
          <a:p>
            <a:pPr lvl="1"/>
            <a:r>
              <a:rPr lang="en-ZW" dirty="0"/>
              <a:t>Policy coordination </a:t>
            </a:r>
            <a:r>
              <a:rPr lang="en-ZW" dirty="0" err="1"/>
              <a:t>eg</a:t>
            </a:r>
            <a:r>
              <a:rPr lang="en-ZW" dirty="0"/>
              <a:t> for industrial parks, special economic zones, pharmaceutical parks </a:t>
            </a:r>
          </a:p>
          <a:p>
            <a:pPr lvl="1"/>
            <a:r>
              <a:rPr lang="en-ZW" dirty="0"/>
              <a:t>Ratification and implementation of agreements for intra-regional and continental trade &amp; distribution</a:t>
            </a:r>
            <a:endParaRPr lang="en-US" dirty="0"/>
          </a:p>
        </p:txBody>
      </p:sp>
      <p:pic>
        <p:nvPicPr>
          <p:cNvPr id="4" name="Picture 3" descr="equilog">
            <a:extLst>
              <a:ext uri="{FF2B5EF4-FFF2-40B4-BE49-F238E27FC236}">
                <a16:creationId xmlns:a16="http://schemas.microsoft.com/office/drawing/2014/main" id="{65C8B5D8-1747-F813-44E9-618DC07A0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76926"/>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76CD384-3627-D3F5-9E28-1B1460373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59" r="20126" b="31181"/>
          <a:stretch>
            <a:fillRect/>
          </a:stretch>
        </p:blipFill>
        <p:spPr bwMode="auto">
          <a:xfrm>
            <a:off x="8443912" y="6105526"/>
            <a:ext cx="7000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57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B617-35AF-8DB9-6DA5-2A4F94F1EA9D}"/>
              </a:ext>
            </a:extLst>
          </p:cNvPr>
          <p:cNvSpPr>
            <a:spLocks noGrp="1"/>
          </p:cNvSpPr>
          <p:nvPr>
            <p:ph type="title"/>
          </p:nvPr>
        </p:nvSpPr>
        <p:spPr>
          <a:xfrm>
            <a:off x="628650" y="119589"/>
            <a:ext cx="7886700" cy="1325563"/>
          </a:xfrm>
        </p:spPr>
        <p:txBody>
          <a:bodyPr>
            <a:normAutofit/>
          </a:bodyPr>
          <a:lstStyle/>
          <a:p>
            <a:r>
              <a:rPr lang="en-US" sz="3200" b="1" dirty="0"/>
              <a:t>Tariffs on medical product groups</a:t>
            </a:r>
          </a:p>
        </p:txBody>
      </p:sp>
      <p:pic>
        <p:nvPicPr>
          <p:cNvPr id="4" name="Content Placeholder 3">
            <a:extLst>
              <a:ext uri="{FF2B5EF4-FFF2-40B4-BE49-F238E27FC236}">
                <a16:creationId xmlns:a16="http://schemas.microsoft.com/office/drawing/2014/main" id="{96575906-24A6-D3B9-FEE4-3F860DF6DEB2}"/>
              </a:ext>
            </a:extLst>
          </p:cNvPr>
          <p:cNvPicPr>
            <a:picLocks noGrp="1" noChangeAspect="1"/>
          </p:cNvPicPr>
          <p:nvPr>
            <p:ph idx="1"/>
          </p:nvPr>
        </p:nvPicPr>
        <p:blipFill>
          <a:blip r:embed="rId2"/>
          <a:stretch>
            <a:fillRect/>
          </a:stretch>
        </p:blipFill>
        <p:spPr>
          <a:xfrm>
            <a:off x="3863101" y="892099"/>
            <a:ext cx="5247586" cy="5906714"/>
          </a:xfrm>
          <a:prstGeom prst="rect">
            <a:avLst/>
          </a:prstGeom>
        </p:spPr>
      </p:pic>
      <p:sp>
        <p:nvSpPr>
          <p:cNvPr id="5" name="TextBox 4">
            <a:extLst>
              <a:ext uri="{FF2B5EF4-FFF2-40B4-BE49-F238E27FC236}">
                <a16:creationId xmlns:a16="http://schemas.microsoft.com/office/drawing/2014/main" id="{609CF209-00B0-B2A6-C604-9CB366E1AAA6}"/>
              </a:ext>
            </a:extLst>
          </p:cNvPr>
          <p:cNvSpPr txBox="1"/>
          <p:nvPr/>
        </p:nvSpPr>
        <p:spPr>
          <a:xfrm>
            <a:off x="462916" y="1090856"/>
            <a:ext cx="3400185" cy="5509200"/>
          </a:xfrm>
          <a:prstGeom prst="rect">
            <a:avLst/>
          </a:prstGeom>
          <a:noFill/>
        </p:spPr>
        <p:txBody>
          <a:bodyPr wrap="square" rtlCol="0">
            <a:spAutoFit/>
          </a:bodyPr>
          <a:lstStyle/>
          <a:p>
            <a:pPr marL="285750" indent="-285750">
              <a:buFont typeface="Arial" panose="020B0604020202020204" pitchFamily="34" charset="0"/>
              <a:buChar char="•"/>
            </a:pPr>
            <a:r>
              <a:rPr lang="en-ZW" sz="2200" dirty="0"/>
              <a:t>Average MFN tariff on medical goods 5%, (8% for manufactured goods)</a:t>
            </a:r>
          </a:p>
          <a:p>
            <a:r>
              <a:rPr lang="en-ZW" sz="2200" dirty="0"/>
              <a:t> </a:t>
            </a:r>
          </a:p>
          <a:p>
            <a:pPr marL="285750" indent="-285750">
              <a:buFont typeface="Arial" panose="020B0604020202020204" pitchFamily="34" charset="0"/>
              <a:buChar char="•"/>
            </a:pPr>
            <a:r>
              <a:rPr lang="en-ZW" sz="2200" dirty="0"/>
              <a:t>MFN tariffs in HICs average 2.4 %</a:t>
            </a:r>
          </a:p>
          <a:p>
            <a:pPr marL="285750" indent="-285750">
              <a:buFont typeface="Arial" panose="020B0604020202020204" pitchFamily="34" charset="0"/>
              <a:buChar char="•"/>
            </a:pPr>
            <a:endParaRPr lang="en-ZW" sz="2200" dirty="0"/>
          </a:p>
          <a:p>
            <a:pPr marL="285750" indent="-285750">
              <a:buFont typeface="Arial" panose="020B0604020202020204" pitchFamily="34" charset="0"/>
              <a:buChar char="•"/>
            </a:pPr>
            <a:r>
              <a:rPr lang="en-ZW" sz="2200" dirty="0"/>
              <a:t> Pharma products have lowest MFN applied tariffs</a:t>
            </a:r>
          </a:p>
          <a:p>
            <a:pPr marL="285750" indent="-285750">
              <a:buFont typeface="Arial" panose="020B0604020202020204" pitchFamily="34" charset="0"/>
              <a:buChar char="•"/>
            </a:pPr>
            <a:endParaRPr lang="en-ZW" sz="2200" dirty="0"/>
          </a:p>
          <a:p>
            <a:pPr marL="285750" indent="-285750">
              <a:buFont typeface="Arial" panose="020B0604020202020204" pitchFamily="34" charset="0"/>
              <a:buChar char="•"/>
            </a:pPr>
            <a:r>
              <a:rPr lang="en-ZW" sz="2200" dirty="0"/>
              <a:t>PPE -highest duties (twice the average for all medical goods). Average tariff on textile face masks is 13.5%. </a:t>
            </a:r>
          </a:p>
        </p:txBody>
      </p:sp>
      <p:pic>
        <p:nvPicPr>
          <p:cNvPr id="6" name="Picture 5" descr="equilog">
            <a:extLst>
              <a:ext uri="{FF2B5EF4-FFF2-40B4-BE49-F238E27FC236}">
                <a16:creationId xmlns:a16="http://schemas.microsoft.com/office/drawing/2014/main" id="{056A7BD1-2BF3-2401-38C3-2F4E7F71E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6926"/>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05F42B4-BA4D-9FEF-25BF-46A92EF7F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859" r="20126" b="31181"/>
          <a:stretch>
            <a:fillRect/>
          </a:stretch>
        </p:blipFill>
        <p:spPr bwMode="auto">
          <a:xfrm>
            <a:off x="8664917" y="6367463"/>
            <a:ext cx="445770" cy="47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74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BA11-207E-63A9-D51A-8E049358BF0A}"/>
              </a:ext>
            </a:extLst>
          </p:cNvPr>
          <p:cNvSpPr>
            <a:spLocks noGrp="1"/>
          </p:cNvSpPr>
          <p:nvPr>
            <p:ph type="title"/>
          </p:nvPr>
        </p:nvSpPr>
        <p:spPr/>
        <p:txBody>
          <a:bodyPr/>
          <a:lstStyle/>
          <a:p>
            <a:r>
              <a:rPr lang="en-US" b="1" dirty="0"/>
              <a:t>Skills development</a:t>
            </a:r>
          </a:p>
        </p:txBody>
      </p:sp>
      <p:sp>
        <p:nvSpPr>
          <p:cNvPr id="3" name="Content Placeholder 2">
            <a:extLst>
              <a:ext uri="{FF2B5EF4-FFF2-40B4-BE49-F238E27FC236}">
                <a16:creationId xmlns:a16="http://schemas.microsoft.com/office/drawing/2014/main" id="{C2867D33-2EBF-DECD-981F-D190A3923364}"/>
              </a:ext>
            </a:extLst>
          </p:cNvPr>
          <p:cNvSpPr>
            <a:spLocks noGrp="1"/>
          </p:cNvSpPr>
          <p:nvPr>
            <p:ph idx="1"/>
          </p:nvPr>
        </p:nvSpPr>
        <p:spPr/>
        <p:txBody>
          <a:bodyPr>
            <a:normAutofit fontScale="92500" lnSpcReduction="20000"/>
          </a:bodyPr>
          <a:lstStyle/>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ESA countries have been affected by a shortage of human resources for health (HRH):</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 including those in pharmaceutical, biotechnology, engineering and laboratory scientist and technicians. </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This has been attributed to:</a:t>
            </a:r>
          </a:p>
          <a:p>
            <a:pPr lvl="1"/>
            <a:r>
              <a:rPr lang="en-ZW" sz="14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 inadequate training, </a:t>
            </a:r>
          </a:p>
          <a:p>
            <a:pPr lvl="1"/>
            <a:r>
              <a:rPr lang="en-ZW" sz="14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production and retention of health professionals, </a:t>
            </a:r>
          </a:p>
          <a:p>
            <a:pPr lvl="1"/>
            <a:r>
              <a:rPr lang="en-ZW" sz="14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brain drain of locally produced human capital thus resulting in foreign recruitment of the health workforce. </a:t>
            </a:r>
          </a:p>
          <a:p>
            <a:r>
              <a:rPr lang="en-ZW" sz="1800" dirty="0">
                <a:solidFill>
                  <a:srgbClr val="000000"/>
                </a:solidFill>
                <a:latin typeface="Arial Narrow" panose="020B0604020202020204" pitchFamily="34" charset="0"/>
                <a:ea typeface="Times New Roman" panose="02020603050405020304" pitchFamily="18" charset="0"/>
                <a:cs typeface="Arial" panose="020B0604020202020204" pitchFamily="34" charset="0"/>
              </a:rPr>
              <a:t>I</a:t>
            </a:r>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nvestment in human resources is a pivotal enabler of a strong, innovative and sustainable local production industry. </a:t>
            </a:r>
          </a:p>
          <a:p>
            <a:r>
              <a:rPr lang="en-ZW" sz="1800" dirty="0">
                <a:solidFill>
                  <a:srgbClr val="000000"/>
                </a:solidFill>
                <a:latin typeface="Arial Narrow" panose="020B0604020202020204" pitchFamily="34" charset="0"/>
                <a:ea typeface="Times New Roman" panose="02020603050405020304" pitchFamily="18" charset="0"/>
                <a:cs typeface="Arial" panose="020B0604020202020204" pitchFamily="34" charset="0"/>
              </a:rPr>
              <a:t>F</a:t>
            </a:r>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oreign recruitment of specialised workforce (industrial pharmacists, biotechnologists, engineers, laboratory scientists, management etc) is a huge cost driver particularly for the local pharmaceutical and vaccines production industry;</a:t>
            </a:r>
          </a:p>
          <a:p>
            <a:r>
              <a:rPr lang="en-ZW" sz="1800" dirty="0">
                <a:solidFill>
                  <a:srgbClr val="000000"/>
                </a:solidFill>
                <a:latin typeface="Arial Narrow" panose="020B0604020202020204" pitchFamily="34" charset="0"/>
                <a:ea typeface="Times New Roman" panose="02020603050405020304" pitchFamily="18" charset="0"/>
                <a:cs typeface="Arial" panose="020B0604020202020204" pitchFamily="34" charset="0"/>
              </a:rPr>
              <a:t>M</a:t>
            </a:r>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ature pharmaceuticals or vaccine production industry requires highly specialised skills in industrial processes;</a:t>
            </a:r>
          </a:p>
          <a:p>
            <a:r>
              <a:rPr lang="en-ZW" sz="1800" dirty="0">
                <a:solidFill>
                  <a:srgbClr val="000000"/>
                </a:solidFill>
                <a:latin typeface="Arial Narrow" panose="020B0604020202020204" pitchFamily="34" charset="0"/>
                <a:ea typeface="Times New Roman" panose="02020603050405020304" pitchFamily="18" charset="0"/>
                <a:cs typeface="Arial" panose="020B0604020202020204" pitchFamily="34" charset="0"/>
              </a:rPr>
              <a:t>The s</a:t>
            </a:r>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kills are not only required for manufacturing processes but also for the entire value chain </a:t>
            </a:r>
            <a:r>
              <a:rPr lang="en-ZW" sz="1800" dirty="0">
                <a:solidFill>
                  <a:srgbClr val="000000"/>
                </a:solidFill>
                <a:latin typeface="Arial Narrow" panose="020B0604020202020204" pitchFamily="34" charset="0"/>
                <a:ea typeface="Times New Roman" panose="02020603050405020304" pitchFamily="18" charset="0"/>
                <a:cs typeface="Arial" panose="020B0604020202020204" pitchFamily="34" charset="0"/>
              </a:rPr>
              <a:t>(</a:t>
            </a:r>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research capacity, laboratory networks, analytics, ICT, ancillary supplies, logistics and distribution networks)</a:t>
            </a:r>
            <a:endParaRPr lang="en-US" dirty="0"/>
          </a:p>
        </p:txBody>
      </p:sp>
    </p:spTree>
    <p:extLst>
      <p:ext uri="{BB962C8B-B14F-4D97-AF65-F5344CB8AC3E}">
        <p14:creationId xmlns:p14="http://schemas.microsoft.com/office/powerpoint/2010/main" val="128061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4D6A-157A-B503-99CB-7138E55CB4DC}"/>
              </a:ext>
            </a:extLst>
          </p:cNvPr>
          <p:cNvSpPr>
            <a:spLocks noGrp="1"/>
          </p:cNvSpPr>
          <p:nvPr>
            <p:ph type="title"/>
          </p:nvPr>
        </p:nvSpPr>
        <p:spPr>
          <a:xfrm>
            <a:off x="628650" y="365126"/>
            <a:ext cx="7886700" cy="825721"/>
          </a:xfrm>
        </p:spPr>
        <p:txBody>
          <a:bodyPr>
            <a:normAutofit/>
          </a:bodyPr>
          <a:lstStyle/>
          <a:p>
            <a:r>
              <a:rPr lang="en-US" sz="3600" dirty="0"/>
              <a:t>Human Resource for Health Development</a:t>
            </a:r>
          </a:p>
        </p:txBody>
      </p:sp>
      <p:graphicFrame>
        <p:nvGraphicFramePr>
          <p:cNvPr id="4" name="Content Placeholder 3">
            <a:extLst>
              <a:ext uri="{FF2B5EF4-FFF2-40B4-BE49-F238E27FC236}">
                <a16:creationId xmlns:a16="http://schemas.microsoft.com/office/drawing/2014/main" id="{D1CF9F9A-6548-279E-95DE-7743493249C9}"/>
              </a:ext>
            </a:extLst>
          </p:cNvPr>
          <p:cNvGraphicFramePr>
            <a:graphicFrameLocks noGrp="1"/>
          </p:cNvGraphicFramePr>
          <p:nvPr>
            <p:ph idx="1"/>
            <p:extLst>
              <p:ext uri="{D42A27DB-BD31-4B8C-83A1-F6EECF244321}">
                <p14:modId xmlns:p14="http://schemas.microsoft.com/office/powerpoint/2010/main" val="551672663"/>
              </p:ext>
            </p:extLst>
          </p:nvPr>
        </p:nvGraphicFramePr>
        <p:xfrm>
          <a:off x="499730" y="1190847"/>
          <a:ext cx="8261497" cy="5475770"/>
        </p:xfrm>
        <a:graphic>
          <a:graphicData uri="http://schemas.openxmlformats.org/drawingml/2006/table">
            <a:tbl>
              <a:tblPr firstRow="1" firstCol="1" bandRow="1">
                <a:tableStyleId>{5C22544A-7EE6-4342-B048-85BDC9FD1C3A}</a:tableStyleId>
              </a:tblPr>
              <a:tblGrid>
                <a:gridCol w="2375891">
                  <a:extLst>
                    <a:ext uri="{9D8B030D-6E8A-4147-A177-3AD203B41FA5}">
                      <a16:colId xmlns:a16="http://schemas.microsoft.com/office/drawing/2014/main" val="2126993832"/>
                    </a:ext>
                  </a:extLst>
                </a:gridCol>
                <a:gridCol w="5885606">
                  <a:extLst>
                    <a:ext uri="{9D8B030D-6E8A-4147-A177-3AD203B41FA5}">
                      <a16:colId xmlns:a16="http://schemas.microsoft.com/office/drawing/2014/main" val="2771942859"/>
                    </a:ext>
                  </a:extLst>
                </a:gridCol>
              </a:tblGrid>
              <a:tr h="312530">
                <a:tc>
                  <a:txBody>
                    <a:bodyPr/>
                    <a:lstStyle/>
                    <a:p>
                      <a:pPr algn="just"/>
                      <a:r>
                        <a:rPr lang="en-ZW" sz="1000">
                          <a:effectLst/>
                        </a:rPr>
                        <a:t>Country</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dirty="0">
                          <a:effectLst/>
                        </a:rPr>
                        <a:t>Strategy for HRH</a:t>
                      </a:r>
                      <a:endParaRPr lang="en-ZW"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3961140050"/>
                  </a:ext>
                </a:extLst>
              </a:tr>
              <a:tr h="312530">
                <a:tc>
                  <a:txBody>
                    <a:bodyPr/>
                    <a:lstStyle/>
                    <a:p>
                      <a:pPr algn="just"/>
                      <a:r>
                        <a:rPr lang="en-ZW" sz="1000">
                          <a:effectLst/>
                        </a:rPr>
                        <a:t>Angola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Not available</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4187793033"/>
                  </a:ext>
                </a:extLst>
              </a:tr>
              <a:tr h="312530">
                <a:tc>
                  <a:txBody>
                    <a:bodyPr/>
                    <a:lstStyle/>
                    <a:p>
                      <a:pPr algn="just"/>
                      <a:r>
                        <a:rPr lang="en-ZW" sz="1000">
                          <a:effectLst/>
                        </a:rPr>
                        <a:t>Botswana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Health sector Human Resource Development Plan (2016</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1306364132"/>
                  </a:ext>
                </a:extLst>
              </a:tr>
              <a:tr h="393910">
                <a:tc>
                  <a:txBody>
                    <a:bodyPr/>
                    <a:lstStyle/>
                    <a:p>
                      <a:pPr algn="just"/>
                      <a:r>
                        <a:rPr lang="en-ZW" sz="1000">
                          <a:effectLst/>
                        </a:rPr>
                        <a:t>DRC</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HRH strategic plan (Plan National de Development des Resources Humaines Pour la Sante (PNDRHS), 2011-2020) </a:t>
                      </a:r>
                      <a:endParaRPr lang="en-ZW"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3167581271"/>
                  </a:ext>
                </a:extLst>
              </a:tr>
              <a:tr h="312530">
                <a:tc>
                  <a:txBody>
                    <a:bodyPr/>
                    <a:lstStyle/>
                    <a:p>
                      <a:pPr algn="just"/>
                      <a:r>
                        <a:rPr lang="en-ZW" sz="1000">
                          <a:effectLst/>
                        </a:rPr>
                        <a:t>Eswatini</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Human Resources for Health Strategic Plan 2012-2017 </a:t>
                      </a:r>
                      <a:endParaRPr lang="en-ZW"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3303565903"/>
                  </a:ext>
                </a:extLst>
              </a:tr>
              <a:tr h="312530">
                <a:tc>
                  <a:txBody>
                    <a:bodyPr/>
                    <a:lstStyle/>
                    <a:p>
                      <a:pPr algn="just"/>
                      <a:r>
                        <a:rPr lang="en-ZW" sz="1000">
                          <a:effectLst/>
                        </a:rPr>
                        <a:t>Kenya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Human Resource for Health Strategy (2019-2023) </a:t>
                      </a:r>
                      <a:endParaRPr lang="en-ZW"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1481117029"/>
                  </a:ext>
                </a:extLst>
              </a:tr>
              <a:tr h="312530">
                <a:tc>
                  <a:txBody>
                    <a:bodyPr/>
                    <a:lstStyle/>
                    <a:p>
                      <a:pPr algn="just"/>
                      <a:r>
                        <a:rPr lang="en-ZW" sz="1000">
                          <a:effectLst/>
                        </a:rPr>
                        <a:t>Kingdom of Lesotho</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Human Resources Development &amp; Strategic Plan 2005-2025</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2483092992"/>
                  </a:ext>
                </a:extLst>
              </a:tr>
              <a:tr h="312530">
                <a:tc>
                  <a:txBody>
                    <a:bodyPr/>
                    <a:lstStyle/>
                    <a:p>
                      <a:pPr algn="just"/>
                      <a:r>
                        <a:rPr lang="en-ZW" sz="1000">
                          <a:effectLst/>
                        </a:rPr>
                        <a:t>Malawi</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Human Resources for Health Strategic Plan, 2018-2022</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64201111"/>
                  </a:ext>
                </a:extLst>
              </a:tr>
              <a:tr h="312530">
                <a:tc>
                  <a:txBody>
                    <a:bodyPr/>
                    <a:lstStyle/>
                    <a:p>
                      <a:pPr algn="just"/>
                      <a:r>
                        <a:rPr lang="en-ZW" sz="1000">
                          <a:effectLst/>
                        </a:rPr>
                        <a:t>Mauritius</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dirty="0">
                          <a:effectLst/>
                        </a:rPr>
                        <a:t>Health sector strategy, 2020-2024</a:t>
                      </a:r>
                      <a:endParaRPr lang="en-ZW"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2272592129"/>
                  </a:ext>
                </a:extLst>
              </a:tr>
              <a:tr h="312530">
                <a:tc>
                  <a:txBody>
                    <a:bodyPr/>
                    <a:lstStyle/>
                    <a:p>
                      <a:pPr algn="just"/>
                      <a:r>
                        <a:rPr lang="en-ZW" sz="1000">
                          <a:effectLst/>
                        </a:rPr>
                        <a:t>Mozambique</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Health sector strategic Plan 2014-2019</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2074183553"/>
                  </a:ext>
                </a:extLst>
              </a:tr>
              <a:tr h="312530">
                <a:tc>
                  <a:txBody>
                    <a:bodyPr/>
                    <a:lstStyle/>
                    <a:p>
                      <a:pPr algn="just"/>
                      <a:r>
                        <a:rPr lang="en-ZW" sz="1000">
                          <a:effectLst/>
                        </a:rPr>
                        <a:t>Namibia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dirty="0">
                          <a:effectLst/>
                        </a:rPr>
                        <a:t>Five-year Human Resource Strategy for Health</a:t>
                      </a:r>
                      <a:endParaRPr lang="en-ZW"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1892030618"/>
                  </a:ext>
                </a:extLst>
              </a:tr>
              <a:tr h="393910">
                <a:tc>
                  <a:txBody>
                    <a:bodyPr/>
                    <a:lstStyle/>
                    <a:p>
                      <a:pPr algn="just"/>
                      <a:r>
                        <a:rPr lang="en-ZW" sz="1000">
                          <a:effectLst/>
                        </a:rPr>
                        <a:t>South Africa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2030 Human Resources for Health Strategy: Investing in the Health Workforce for Universal Health Coverage </a:t>
                      </a:r>
                      <a:endParaRPr lang="en-ZW"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2874998269"/>
                  </a:ext>
                </a:extLst>
              </a:tr>
              <a:tr h="312530">
                <a:tc>
                  <a:txBody>
                    <a:bodyPr/>
                    <a:lstStyle/>
                    <a:p>
                      <a:pPr algn="just"/>
                      <a:r>
                        <a:rPr lang="en-ZW" sz="1000">
                          <a:effectLst/>
                        </a:rPr>
                        <a:t>Tanzania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dirty="0">
                          <a:effectLst/>
                        </a:rPr>
                        <a:t>Heath sector Strategic Plan July 2021-June 2026</a:t>
                      </a:r>
                      <a:endParaRPr lang="en-ZW"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1788749637"/>
                  </a:ext>
                </a:extLst>
              </a:tr>
              <a:tr h="312530">
                <a:tc>
                  <a:txBody>
                    <a:bodyPr/>
                    <a:lstStyle/>
                    <a:p>
                      <a:pPr algn="just"/>
                      <a:r>
                        <a:rPr lang="en-ZW" sz="1000">
                          <a:effectLst/>
                        </a:rPr>
                        <a:t>Uganda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Human Resources for Health Strategic Plan 2020-2030</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3299886081"/>
                  </a:ext>
                </a:extLst>
              </a:tr>
              <a:tr h="312530">
                <a:tc>
                  <a:txBody>
                    <a:bodyPr/>
                    <a:lstStyle/>
                    <a:p>
                      <a:pPr algn="just"/>
                      <a:r>
                        <a:rPr lang="en-ZW" sz="1000">
                          <a:effectLst/>
                        </a:rPr>
                        <a:t>Zambia</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National Human Resources for health strategic plan 2018-2022</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4013434595"/>
                  </a:ext>
                </a:extLst>
              </a:tr>
              <a:tr h="312530">
                <a:tc>
                  <a:txBody>
                    <a:bodyPr/>
                    <a:lstStyle/>
                    <a:p>
                      <a:pPr algn="just"/>
                      <a:r>
                        <a:rPr lang="en-ZW" sz="1000">
                          <a:effectLst/>
                        </a:rPr>
                        <a:t>Zimbabwe</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a:effectLst/>
                        </a:rPr>
                        <a:t>National Health Strategy 2021-2025</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4129830491"/>
                  </a:ext>
                </a:extLst>
              </a:tr>
              <a:tr h="312530">
                <a:tc>
                  <a:txBody>
                    <a:bodyPr/>
                    <a:lstStyle/>
                    <a:p>
                      <a:pPr algn="just"/>
                      <a:r>
                        <a:rPr lang="en-ZW" sz="1000">
                          <a:effectLst/>
                        </a:rPr>
                        <a:t>SADC </a:t>
                      </a:r>
                      <a:endParaRPr lang="en-ZW"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tc>
                  <a:txBody>
                    <a:bodyPr/>
                    <a:lstStyle/>
                    <a:p>
                      <a:pPr algn="just"/>
                      <a:r>
                        <a:rPr lang="en-ZW" sz="1000" dirty="0">
                          <a:effectLst/>
                        </a:rPr>
                        <a:t>Health work force strategic plan 2020-2030</a:t>
                      </a:r>
                      <a:endParaRPr lang="en-ZW"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692" marR="58692" marT="0" marB="0"/>
                </a:tc>
                <a:extLst>
                  <a:ext uri="{0D108BD9-81ED-4DB2-BD59-A6C34878D82A}">
                    <a16:rowId xmlns:a16="http://schemas.microsoft.com/office/drawing/2014/main" val="2266007974"/>
                  </a:ext>
                </a:extLst>
              </a:tr>
            </a:tbl>
          </a:graphicData>
        </a:graphic>
      </p:graphicFrame>
    </p:spTree>
    <p:extLst>
      <p:ext uri="{BB962C8B-B14F-4D97-AF65-F5344CB8AC3E}">
        <p14:creationId xmlns:p14="http://schemas.microsoft.com/office/powerpoint/2010/main" val="253453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B2772-B003-595A-20B4-91F493B445A2}"/>
              </a:ext>
            </a:extLst>
          </p:cNvPr>
          <p:cNvSpPr>
            <a:spLocks noGrp="1"/>
          </p:cNvSpPr>
          <p:nvPr>
            <p:ph type="title"/>
          </p:nvPr>
        </p:nvSpPr>
        <p:spPr>
          <a:xfrm>
            <a:off x="628650" y="365126"/>
            <a:ext cx="7886700" cy="878883"/>
          </a:xfrm>
        </p:spPr>
        <p:txBody>
          <a:bodyPr/>
          <a:lstStyle/>
          <a:p>
            <a:r>
              <a:rPr lang="en-US" b="1" dirty="0"/>
              <a:t>Skills development</a:t>
            </a:r>
          </a:p>
        </p:txBody>
      </p:sp>
      <p:sp>
        <p:nvSpPr>
          <p:cNvPr id="3" name="Content Placeholder 2">
            <a:extLst>
              <a:ext uri="{FF2B5EF4-FFF2-40B4-BE49-F238E27FC236}">
                <a16:creationId xmlns:a16="http://schemas.microsoft.com/office/drawing/2014/main" id="{1989D23A-9390-D3DF-6696-E4CB976BC095}"/>
              </a:ext>
            </a:extLst>
          </p:cNvPr>
          <p:cNvSpPr>
            <a:spLocks noGrp="1"/>
          </p:cNvSpPr>
          <p:nvPr>
            <p:ph idx="1"/>
          </p:nvPr>
        </p:nvSpPr>
        <p:spPr>
          <a:xfrm>
            <a:off x="329609" y="1244008"/>
            <a:ext cx="8484781" cy="5380075"/>
          </a:xfrm>
        </p:spPr>
        <p:txBody>
          <a:bodyPr>
            <a:normAutofit fontScale="70000" lnSpcReduction="20000"/>
          </a:bodyPr>
          <a:lstStyle/>
          <a:p>
            <a:pPr algn="just">
              <a:lnSpc>
                <a:spcPct val="115000"/>
              </a:lnSpc>
            </a:pPr>
            <a:r>
              <a:rPr lang="en-ZW" sz="2400" dirty="0">
                <a:solidFill>
                  <a:srgbClr val="000000"/>
                </a:solidFill>
                <a:effectLst/>
                <a:ea typeface="Times New Roman" panose="02020603050405020304" pitchFamily="18" charset="0"/>
                <a:cs typeface="Arial" panose="020B0604020202020204" pitchFamily="34" charset="0"/>
              </a:rPr>
              <a:t>ESA countries have developed strategic plans for human resource development in the health sector;</a:t>
            </a:r>
          </a:p>
          <a:p>
            <a:pPr algn="just">
              <a:lnSpc>
                <a:spcPct val="115000"/>
              </a:lnSpc>
            </a:pPr>
            <a:r>
              <a:rPr lang="en-ZW" sz="2400" dirty="0">
                <a:solidFill>
                  <a:srgbClr val="000000"/>
                </a:solidFill>
                <a:effectLst/>
                <a:ea typeface="Times New Roman" panose="02020603050405020304" pitchFamily="18" charset="0"/>
                <a:cs typeface="Arial" panose="020B0604020202020204" pitchFamily="34" charset="0"/>
              </a:rPr>
              <a:t>Some of the plans are not explicit particularly </a:t>
            </a:r>
            <a:r>
              <a:rPr lang="en-ZW" sz="2400" dirty="0">
                <a:effectLst/>
                <a:ea typeface="Times New Roman" panose="02020603050405020304" pitchFamily="18" charset="0"/>
              </a:rPr>
              <a:t> </a:t>
            </a:r>
            <a:r>
              <a:rPr lang="en-ZW" sz="2400" dirty="0">
                <a:solidFill>
                  <a:srgbClr val="000000"/>
                </a:solidFill>
                <a:effectLst/>
                <a:ea typeface="Times New Roman" panose="02020603050405020304" pitchFamily="18" charset="0"/>
                <a:cs typeface="Arial" panose="020B0604020202020204" pitchFamily="34" charset="0"/>
              </a:rPr>
              <a:t>for the training of critical resources required for local production although they do recognise the importance of technical human resources;</a:t>
            </a:r>
          </a:p>
          <a:p>
            <a:pPr algn="just">
              <a:lnSpc>
                <a:spcPct val="115000"/>
              </a:lnSpc>
            </a:pPr>
            <a:r>
              <a:rPr lang="en-ZW" sz="2400" dirty="0">
                <a:solidFill>
                  <a:srgbClr val="000000"/>
                </a:solidFill>
                <a:effectLst/>
                <a:ea typeface="Times New Roman" panose="02020603050405020304" pitchFamily="18" charset="0"/>
                <a:cs typeface="Arial" panose="020B0604020202020204" pitchFamily="34" charset="0"/>
              </a:rPr>
              <a:t>Some, like the </a:t>
            </a:r>
            <a:r>
              <a:rPr lang="en-ZW" sz="2400" b="1" i="1" dirty="0">
                <a:solidFill>
                  <a:srgbClr val="000000"/>
                </a:solidFill>
                <a:effectLst/>
                <a:ea typeface="Times New Roman" panose="02020603050405020304" pitchFamily="18" charset="0"/>
                <a:cs typeface="Arial" panose="020B0604020202020204" pitchFamily="34" charset="0"/>
              </a:rPr>
              <a:t>Kingdom of Lesotho</a:t>
            </a:r>
            <a:r>
              <a:rPr lang="en-ZW" sz="2400" dirty="0">
                <a:solidFill>
                  <a:srgbClr val="000000"/>
                </a:solidFill>
                <a:effectLst/>
                <a:ea typeface="Times New Roman" panose="02020603050405020304" pitchFamily="18" charset="0"/>
                <a:cs typeface="Arial" panose="020B0604020202020204" pitchFamily="34" charset="0"/>
              </a:rPr>
              <a:t>, point to the training of biomedical engineers, laboratory technologists and technicians;</a:t>
            </a:r>
          </a:p>
          <a:p>
            <a:pPr algn="just">
              <a:lnSpc>
                <a:spcPct val="115000"/>
              </a:lnSpc>
            </a:pPr>
            <a:r>
              <a:rPr lang="en-ZW" sz="2400" dirty="0">
                <a:solidFill>
                  <a:srgbClr val="000000"/>
                </a:solidFill>
                <a:effectLst/>
                <a:ea typeface="Times New Roman" panose="02020603050405020304" pitchFamily="18" charset="0"/>
                <a:cs typeface="Arial" panose="020B0604020202020204" pitchFamily="34" charset="0"/>
              </a:rPr>
              <a:t> The </a:t>
            </a:r>
            <a:r>
              <a:rPr lang="en-ZW" sz="2400" b="1" i="1" dirty="0">
                <a:solidFill>
                  <a:srgbClr val="000000"/>
                </a:solidFill>
                <a:effectLst/>
                <a:ea typeface="Times New Roman" panose="02020603050405020304" pitchFamily="18" charset="0"/>
                <a:cs typeface="Arial" panose="020B0604020202020204" pitchFamily="34" charset="0"/>
              </a:rPr>
              <a:t>Botswana </a:t>
            </a:r>
            <a:r>
              <a:rPr lang="en-ZW" sz="2400" dirty="0">
                <a:solidFill>
                  <a:srgbClr val="000000"/>
                </a:solidFill>
                <a:effectLst/>
                <a:ea typeface="Times New Roman" panose="02020603050405020304" pitchFamily="18" charset="0"/>
                <a:cs typeface="Arial" panose="020B0604020202020204" pitchFamily="34" charset="0"/>
              </a:rPr>
              <a:t>plan focuses on improved quality of education and training, employment creation and productivity, research innovation and development and skills development without elaborating on the specificities;</a:t>
            </a:r>
            <a:endParaRPr lang="en-ZW" sz="2400" dirty="0">
              <a:ea typeface="Times New Roman" panose="02020603050405020304" pitchFamily="18" charset="0"/>
            </a:endParaRPr>
          </a:p>
          <a:p>
            <a:pPr algn="just">
              <a:lnSpc>
                <a:spcPct val="115000"/>
              </a:lnSpc>
            </a:pPr>
            <a:r>
              <a:rPr lang="en-ZW" sz="2400" b="1" i="1" dirty="0">
                <a:solidFill>
                  <a:srgbClr val="000000"/>
                </a:solidFill>
                <a:ea typeface="Times New Roman" panose="02020603050405020304" pitchFamily="18" charset="0"/>
                <a:cs typeface="Arial" panose="020B0604020202020204" pitchFamily="34" charset="0"/>
              </a:rPr>
              <a:t>T</a:t>
            </a:r>
            <a:r>
              <a:rPr lang="en-ZW" sz="2400" b="1" i="1" dirty="0">
                <a:solidFill>
                  <a:srgbClr val="000000"/>
                </a:solidFill>
                <a:effectLst/>
                <a:ea typeface="Times New Roman" panose="02020603050405020304" pitchFamily="18" charset="0"/>
                <a:cs typeface="Arial" panose="020B0604020202020204" pitchFamily="34" charset="0"/>
              </a:rPr>
              <a:t>anzania </a:t>
            </a:r>
            <a:r>
              <a:rPr lang="en-ZW" sz="2400" dirty="0">
                <a:solidFill>
                  <a:srgbClr val="000000"/>
                </a:solidFill>
                <a:effectLst/>
                <a:ea typeface="Times New Roman" panose="02020603050405020304" pitchFamily="18" charset="0"/>
                <a:cs typeface="Arial" panose="020B0604020202020204" pitchFamily="34" charset="0"/>
              </a:rPr>
              <a:t>plan does not explicitly make clear the strategy for training specific human resources for pharmaceutical production, it outlines government’s commitment to strengthen domestic pharmaceutical manufacturing, as well as research and development;</a:t>
            </a:r>
            <a:endParaRPr lang="en-ZW" sz="2400" dirty="0">
              <a:effectLst/>
              <a:ea typeface="Times New Roman" panose="02020603050405020304" pitchFamily="18" charset="0"/>
            </a:endParaRPr>
          </a:p>
          <a:p>
            <a:pPr algn="just">
              <a:lnSpc>
                <a:spcPct val="115000"/>
              </a:lnSpc>
            </a:pPr>
            <a:r>
              <a:rPr lang="en-ZW" sz="2400" dirty="0">
                <a:effectLst/>
                <a:ea typeface="Times New Roman" panose="02020603050405020304" pitchFamily="18" charset="0"/>
                <a:cs typeface="Arial" panose="020B0604020202020204" pitchFamily="34" charset="0"/>
              </a:rPr>
              <a:t> </a:t>
            </a:r>
            <a:r>
              <a:rPr lang="en-ZW" sz="2400" b="1" i="1" dirty="0">
                <a:solidFill>
                  <a:srgbClr val="000000"/>
                </a:solidFill>
                <a:effectLst/>
                <a:ea typeface="Times New Roman" panose="02020603050405020304" pitchFamily="18" charset="0"/>
                <a:cs typeface="Arial" panose="020B0604020202020204" pitchFamily="34" charset="0"/>
              </a:rPr>
              <a:t>Kenya</a:t>
            </a:r>
            <a:r>
              <a:rPr lang="en-ZW" sz="2400" dirty="0">
                <a:solidFill>
                  <a:srgbClr val="000000"/>
                </a:solidFill>
                <a:effectLst/>
                <a:ea typeface="Times New Roman" panose="02020603050405020304" pitchFamily="18" charset="0"/>
                <a:cs typeface="Arial" panose="020B0604020202020204" pitchFamily="34" charset="0"/>
              </a:rPr>
              <a:t> strategy for health products and technologies (HPT) supply chain for 2020-2025 shows that than 40 institutions offer specialised training in pharmaceutical analysis, Industrial Pharmacy, Pharmacovigilance and Pharmaco-epidemiology, Pharmacology, Clinical practice, and Toxicology;</a:t>
            </a:r>
          </a:p>
          <a:p>
            <a:pPr algn="just">
              <a:lnSpc>
                <a:spcPct val="115000"/>
              </a:lnSpc>
            </a:pPr>
            <a:endParaRPr lang="en-US" dirty="0"/>
          </a:p>
        </p:txBody>
      </p:sp>
    </p:spTree>
    <p:extLst>
      <p:ext uri="{BB962C8B-B14F-4D97-AF65-F5344CB8AC3E}">
        <p14:creationId xmlns:p14="http://schemas.microsoft.com/office/powerpoint/2010/main" val="331612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E4273-B567-C856-DEE9-DE26E08E6EED}"/>
              </a:ext>
            </a:extLst>
          </p:cNvPr>
          <p:cNvSpPr>
            <a:spLocks noGrp="1"/>
          </p:cNvSpPr>
          <p:nvPr>
            <p:ph type="title"/>
          </p:nvPr>
        </p:nvSpPr>
        <p:spPr/>
        <p:txBody>
          <a:bodyPr/>
          <a:lstStyle/>
          <a:p>
            <a:r>
              <a:rPr lang="en-US" b="1" dirty="0"/>
              <a:t>The issue</a:t>
            </a:r>
          </a:p>
        </p:txBody>
      </p:sp>
      <p:sp>
        <p:nvSpPr>
          <p:cNvPr id="3" name="Content Placeholder 2">
            <a:extLst>
              <a:ext uri="{FF2B5EF4-FFF2-40B4-BE49-F238E27FC236}">
                <a16:creationId xmlns:a16="http://schemas.microsoft.com/office/drawing/2014/main" id="{98FA2C6D-EBE2-FD74-1192-FA5DA4747453}"/>
              </a:ext>
            </a:extLst>
          </p:cNvPr>
          <p:cNvSpPr>
            <a:spLocks noGrp="1"/>
          </p:cNvSpPr>
          <p:nvPr>
            <p:ph idx="1"/>
          </p:nvPr>
        </p:nvSpPr>
        <p:spPr/>
        <p:txBody>
          <a:bodyPr>
            <a:normAutofit/>
          </a:bodyPr>
          <a:lstStyle/>
          <a:p>
            <a:r>
              <a:rPr lang="en-US" dirty="0">
                <a:effectLst/>
                <a:latin typeface="Arial Narrow" panose="020B0604020202020204" pitchFamily="34" charset="0"/>
                <a:ea typeface="Arial Narrow" panose="020B0604020202020204" pitchFamily="34" charset="0"/>
                <a:cs typeface="Arial" panose="020B0604020202020204" pitchFamily="34" charset="0"/>
              </a:rPr>
              <a:t>Pharmaceutical production in Africa and the ESA region is affected by several factors and deficits and incapacities in:</a:t>
            </a:r>
          </a:p>
          <a:p>
            <a:r>
              <a:rPr lang="en-US" dirty="0">
                <a:effectLst/>
                <a:latin typeface="Arial Narrow" panose="020B0604020202020204" pitchFamily="34" charset="0"/>
                <a:ea typeface="Arial Narrow" panose="020B0604020202020204" pitchFamily="34" charset="0"/>
                <a:cs typeface="Arial" panose="020B0604020202020204" pitchFamily="34" charset="0"/>
              </a:rPr>
              <a:t>research and development, </a:t>
            </a:r>
          </a:p>
          <a:p>
            <a:r>
              <a:rPr lang="en-US" dirty="0">
                <a:effectLst/>
                <a:latin typeface="Arial Narrow" panose="020B0604020202020204" pitchFamily="34" charset="0"/>
                <a:ea typeface="Arial Narrow" panose="020B0604020202020204" pitchFamily="34" charset="0"/>
                <a:cs typeface="Arial" panose="020B0604020202020204" pitchFamily="34" charset="0"/>
              </a:rPr>
              <a:t>intellectual property rights, </a:t>
            </a:r>
          </a:p>
          <a:p>
            <a:r>
              <a:rPr lang="en-US" dirty="0">
                <a:effectLst/>
                <a:latin typeface="Arial Narrow" panose="020B0604020202020204" pitchFamily="34" charset="0"/>
                <a:ea typeface="Arial Narrow" panose="020B0604020202020204" pitchFamily="34" charset="0"/>
                <a:cs typeface="Arial" panose="020B0604020202020204" pitchFamily="34" charset="0"/>
              </a:rPr>
              <a:t>established markets, regulation, </a:t>
            </a:r>
          </a:p>
          <a:p>
            <a:r>
              <a:rPr lang="en-US" dirty="0">
                <a:effectLst/>
                <a:latin typeface="Arial Narrow" panose="020B0604020202020204" pitchFamily="34" charset="0"/>
                <a:ea typeface="Arial Narrow" panose="020B0604020202020204" pitchFamily="34" charset="0"/>
                <a:cs typeface="Arial" panose="020B0604020202020204" pitchFamily="34" charset="0"/>
              </a:rPr>
              <a:t>human and technical skills, </a:t>
            </a:r>
          </a:p>
          <a:p>
            <a:r>
              <a:rPr lang="en-US" dirty="0">
                <a:effectLst/>
                <a:latin typeface="Arial Narrow" panose="020B0604020202020204" pitchFamily="34" charset="0"/>
                <a:ea typeface="Arial Narrow" panose="020B0604020202020204" pitchFamily="34" charset="0"/>
                <a:cs typeface="Arial" panose="020B0604020202020204" pitchFamily="34" charset="0"/>
              </a:rPr>
              <a:t>capital markets for finance and;</a:t>
            </a:r>
          </a:p>
          <a:p>
            <a:r>
              <a:rPr lang="en-US" dirty="0">
                <a:effectLst/>
                <a:latin typeface="Arial Narrow" panose="020B0604020202020204" pitchFamily="34" charset="0"/>
                <a:ea typeface="Arial Narrow" panose="020B0604020202020204" pitchFamily="34" charset="0"/>
                <a:cs typeface="Arial" panose="020B0604020202020204" pitchFamily="34" charset="0"/>
              </a:rPr>
              <a:t> competition laws and policies</a:t>
            </a:r>
            <a:r>
              <a:rPr lang="en-ZW" dirty="0">
                <a:effectLst/>
              </a:rPr>
              <a:t> </a:t>
            </a:r>
            <a:endParaRPr lang="en-US" dirty="0"/>
          </a:p>
        </p:txBody>
      </p:sp>
    </p:spTree>
    <p:extLst>
      <p:ext uri="{BB962C8B-B14F-4D97-AF65-F5344CB8AC3E}">
        <p14:creationId xmlns:p14="http://schemas.microsoft.com/office/powerpoint/2010/main" val="369547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3E92-4736-362E-ED50-9B9ECBA4BA5A}"/>
              </a:ext>
            </a:extLst>
          </p:cNvPr>
          <p:cNvSpPr>
            <a:spLocks noGrp="1"/>
          </p:cNvSpPr>
          <p:nvPr>
            <p:ph type="title"/>
          </p:nvPr>
        </p:nvSpPr>
        <p:spPr/>
        <p:txBody>
          <a:bodyPr/>
          <a:lstStyle/>
          <a:p>
            <a:r>
              <a:rPr lang="en-US" b="1" dirty="0"/>
              <a:t>PAVM-interventions</a:t>
            </a:r>
          </a:p>
        </p:txBody>
      </p:sp>
      <p:sp>
        <p:nvSpPr>
          <p:cNvPr id="3" name="Content Placeholder 2">
            <a:extLst>
              <a:ext uri="{FF2B5EF4-FFF2-40B4-BE49-F238E27FC236}">
                <a16:creationId xmlns:a16="http://schemas.microsoft.com/office/drawing/2014/main" id="{F4B950B3-8B6D-F03C-28C1-2C7484DED60E}"/>
              </a:ext>
            </a:extLst>
          </p:cNvPr>
          <p:cNvSpPr>
            <a:spLocks noGrp="1"/>
          </p:cNvSpPr>
          <p:nvPr>
            <p:ph idx="1"/>
          </p:nvPr>
        </p:nvSpPr>
        <p:spPr/>
        <p:txBody>
          <a:bodyPr>
            <a:normAutofit fontScale="92500" lnSpcReduction="20000"/>
          </a:bodyPr>
          <a:lstStyle/>
          <a:p>
            <a:r>
              <a:rPr lang="en-US" dirty="0"/>
              <a:t>Africa CDC, WHO and has started supporting professionals from Africa to acquire skills in different areas:</a:t>
            </a:r>
          </a:p>
          <a:p>
            <a:pPr algn="l" fontAlgn="base">
              <a:buFont typeface="Arial" panose="020B0604020202020204" pitchFamily="34" charset="0"/>
              <a:buChar char="•"/>
            </a:pPr>
            <a:r>
              <a:rPr lang="en-ZW" b="1" i="0" u="none" strike="noStrike" dirty="0">
                <a:solidFill>
                  <a:srgbClr val="333333"/>
                </a:solidFill>
                <a:effectLst/>
                <a:latin typeface="Roboto" panose="02000000000000000000" pitchFamily="2" charset="0"/>
              </a:rPr>
              <a:t>course for standard practice (</a:t>
            </a:r>
            <a:r>
              <a:rPr lang="en-ZW" b="1" i="0" u="none" strike="noStrike" dirty="0" err="1">
                <a:solidFill>
                  <a:srgbClr val="333333"/>
                </a:solidFill>
                <a:effectLst/>
                <a:latin typeface="Roboto" panose="02000000000000000000" pitchFamily="2" charset="0"/>
              </a:rPr>
              <a:t>GxP</a:t>
            </a:r>
            <a:r>
              <a:rPr lang="en-ZW" b="1" i="0" u="none" strike="noStrike" dirty="0">
                <a:solidFill>
                  <a:srgbClr val="333333"/>
                </a:solidFill>
                <a:effectLst/>
                <a:latin typeface="Roboto" panose="02000000000000000000" pitchFamily="2" charset="0"/>
              </a:rPr>
              <a:t>)</a:t>
            </a:r>
            <a:r>
              <a:rPr lang="en-ZW" dirty="0">
                <a:solidFill>
                  <a:srgbClr val="333333"/>
                </a:solidFill>
                <a:latin typeface="Roboto" panose="02000000000000000000" pitchFamily="2" charset="0"/>
              </a:rPr>
              <a:t> </a:t>
            </a:r>
            <a:r>
              <a:rPr lang="en-ZW" b="0" i="0" u="none" strike="noStrike" dirty="0">
                <a:solidFill>
                  <a:srgbClr val="333333"/>
                </a:solidFill>
                <a:effectLst/>
                <a:latin typeface="Roboto" panose="02000000000000000000" pitchFamily="2" charset="0"/>
              </a:rPr>
              <a:t>to equip the professionals representing the biomanufacturing workforce from LMICs with the essential skills required to operate according to current good practices. This course focusses on:</a:t>
            </a:r>
          </a:p>
          <a:p>
            <a:pPr lvl="1" fontAlgn="base"/>
            <a:r>
              <a:rPr lang="en-ZW" b="0" i="0" u="none" strike="noStrike" dirty="0">
                <a:solidFill>
                  <a:srgbClr val="333333"/>
                </a:solidFill>
                <a:effectLst/>
                <a:latin typeface="Roboto" panose="02000000000000000000" pitchFamily="2" charset="0"/>
              </a:rPr>
              <a:t>Good Laboratory Practice (GLP)</a:t>
            </a:r>
          </a:p>
          <a:p>
            <a:pPr lvl="1" fontAlgn="base"/>
            <a:r>
              <a:rPr lang="en-ZW" b="0" i="0" u="none" strike="noStrike" dirty="0">
                <a:solidFill>
                  <a:srgbClr val="333333"/>
                </a:solidFill>
                <a:effectLst/>
                <a:latin typeface="Roboto" panose="02000000000000000000" pitchFamily="2" charset="0"/>
              </a:rPr>
              <a:t>Good Clinical Practice (GCP)</a:t>
            </a:r>
          </a:p>
          <a:p>
            <a:pPr lvl="1" fontAlgn="base"/>
            <a:r>
              <a:rPr lang="en-ZW" b="0" i="0" u="none" strike="noStrike" dirty="0">
                <a:solidFill>
                  <a:srgbClr val="333333"/>
                </a:solidFill>
                <a:effectLst/>
                <a:latin typeface="Roboto" panose="02000000000000000000" pitchFamily="2" charset="0"/>
              </a:rPr>
              <a:t>Good Clinical Laboratory Practice (GCLP)</a:t>
            </a:r>
          </a:p>
          <a:p>
            <a:pPr lvl="1" fontAlgn="base"/>
            <a:r>
              <a:rPr lang="en-ZW" b="0" i="0" u="none" strike="noStrike" dirty="0">
                <a:solidFill>
                  <a:srgbClr val="333333"/>
                </a:solidFill>
                <a:effectLst/>
                <a:latin typeface="Roboto" panose="02000000000000000000" pitchFamily="2" charset="0"/>
              </a:rPr>
              <a:t>Good Manufacturing Practice (GMP)</a:t>
            </a:r>
          </a:p>
          <a:p>
            <a:pPr lvl="1" fontAlgn="base"/>
            <a:r>
              <a:rPr lang="en-ZW" b="0" i="0" u="none" strike="noStrike" dirty="0">
                <a:solidFill>
                  <a:srgbClr val="333333"/>
                </a:solidFill>
                <a:effectLst/>
                <a:latin typeface="Roboto" panose="02000000000000000000" pitchFamily="2" charset="0"/>
              </a:rPr>
              <a:t>Biosafety</a:t>
            </a:r>
          </a:p>
          <a:p>
            <a:endParaRPr lang="en-US" dirty="0"/>
          </a:p>
        </p:txBody>
      </p:sp>
    </p:spTree>
    <p:extLst>
      <p:ext uri="{BB962C8B-B14F-4D97-AF65-F5344CB8AC3E}">
        <p14:creationId xmlns:p14="http://schemas.microsoft.com/office/powerpoint/2010/main" val="36530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F8F0-8E39-6728-45FF-90A73640E051}"/>
              </a:ext>
            </a:extLst>
          </p:cNvPr>
          <p:cNvSpPr>
            <a:spLocks noGrp="1"/>
          </p:cNvSpPr>
          <p:nvPr>
            <p:ph type="title"/>
          </p:nvPr>
        </p:nvSpPr>
        <p:spPr/>
        <p:txBody>
          <a:bodyPr/>
          <a:lstStyle/>
          <a:p>
            <a:r>
              <a:rPr lang="en-US" b="1" dirty="0"/>
              <a:t>PAVM interventions</a:t>
            </a:r>
          </a:p>
        </p:txBody>
      </p:sp>
      <p:sp>
        <p:nvSpPr>
          <p:cNvPr id="3" name="Content Placeholder 2">
            <a:extLst>
              <a:ext uri="{FF2B5EF4-FFF2-40B4-BE49-F238E27FC236}">
                <a16:creationId xmlns:a16="http://schemas.microsoft.com/office/drawing/2014/main" id="{BAAFCBCE-61F9-72E5-A875-E6DCC508AEF0}"/>
              </a:ext>
            </a:extLst>
          </p:cNvPr>
          <p:cNvSpPr>
            <a:spLocks noGrp="1"/>
          </p:cNvSpPr>
          <p:nvPr>
            <p:ph idx="1"/>
          </p:nvPr>
        </p:nvSpPr>
        <p:spPr/>
        <p:txBody>
          <a:bodyPr>
            <a:normAutofit lnSpcReduction="10000"/>
          </a:bodyPr>
          <a:lstStyle/>
          <a:p>
            <a:r>
              <a:rPr lang="en-ZW" b="0" i="0" u="none" strike="noStrike" dirty="0">
                <a:solidFill>
                  <a:srgbClr val="333333"/>
                </a:solidFill>
                <a:effectLst/>
                <a:latin typeface="Lato" panose="020F0502020204030203" pitchFamily="34" charset="0"/>
              </a:rPr>
              <a:t>In partnership with Texas A&amp;M National Centre for Therapeutics Manufacturing in College Station;</a:t>
            </a:r>
          </a:p>
          <a:p>
            <a:r>
              <a:rPr lang="en-ZW" dirty="0">
                <a:solidFill>
                  <a:srgbClr val="333333"/>
                </a:solidFill>
                <a:latin typeface="Lato" panose="020F0502020204030203" pitchFamily="34" charset="0"/>
              </a:rPr>
              <a:t>Offering courses in:</a:t>
            </a:r>
            <a:endParaRPr lang="en-ZW" b="0" i="0" u="none" strike="noStrike" dirty="0">
              <a:solidFill>
                <a:srgbClr val="333333"/>
              </a:solidFill>
              <a:effectLst/>
              <a:latin typeface="Lato" panose="020F0502020204030203" pitchFamily="34" charset="0"/>
            </a:endParaRPr>
          </a:p>
          <a:p>
            <a:pPr lvl="1"/>
            <a:r>
              <a:rPr lang="en-ZW" b="0" i="0" u="none" strike="noStrike" dirty="0">
                <a:solidFill>
                  <a:srgbClr val="333333"/>
                </a:solidFill>
                <a:effectLst/>
                <a:latin typeface="Lato" panose="020F0502020204030203" pitchFamily="34" charset="0"/>
              </a:rPr>
              <a:t>biopharmaceutical manufacturing</a:t>
            </a:r>
          </a:p>
          <a:p>
            <a:pPr lvl="1"/>
            <a:r>
              <a:rPr lang="en-ZW" b="0" i="0" u="none" strike="noStrike" dirty="0">
                <a:solidFill>
                  <a:srgbClr val="333333"/>
                </a:solidFill>
                <a:effectLst/>
                <a:latin typeface="Lato" panose="020F0502020204030203" pitchFamily="34" charset="0"/>
              </a:rPr>
              <a:t>Biomanufacturing of vectors for gene therapy</a:t>
            </a:r>
          </a:p>
          <a:p>
            <a:pPr lvl="1"/>
            <a:r>
              <a:rPr lang="en-ZW" b="0" i="0" u="none" strike="noStrike" dirty="0">
                <a:solidFill>
                  <a:srgbClr val="333333"/>
                </a:solidFill>
                <a:effectLst/>
                <a:latin typeface="Lato" panose="020F0502020204030203" pitchFamily="34" charset="0"/>
              </a:rPr>
              <a:t>mRNA Vaccine manufacturing</a:t>
            </a:r>
          </a:p>
          <a:p>
            <a:pPr lvl="1"/>
            <a:endParaRPr lang="en-ZW" dirty="0">
              <a:solidFill>
                <a:srgbClr val="333333"/>
              </a:solidFill>
              <a:latin typeface="Lato" panose="020F0502020204030203" pitchFamily="34" charset="0"/>
            </a:endParaRPr>
          </a:p>
          <a:p>
            <a:pPr marL="457200" lvl="1" indent="0">
              <a:buNone/>
            </a:pPr>
            <a:r>
              <a:rPr lang="en-ZW" b="1" u="sng" dirty="0">
                <a:solidFill>
                  <a:srgbClr val="333333"/>
                </a:solidFill>
                <a:latin typeface="Lato" panose="020F0502020204030203" pitchFamily="34" charset="0"/>
              </a:rPr>
              <a:t>Challenge:</a:t>
            </a:r>
          </a:p>
          <a:p>
            <a:pPr marL="457200" lvl="1" indent="0">
              <a:buNone/>
            </a:pPr>
            <a:r>
              <a:rPr lang="en-ZW" dirty="0">
                <a:solidFill>
                  <a:srgbClr val="333333"/>
                </a:solidFill>
                <a:latin typeface="Lato" panose="020F0502020204030203" pitchFamily="34" charset="0"/>
              </a:rPr>
              <a:t>How can these courses be institutionalised at country level through state led  collaboration with AU/Africa CDC</a:t>
            </a:r>
            <a:endParaRPr lang="en-US" dirty="0"/>
          </a:p>
        </p:txBody>
      </p:sp>
    </p:spTree>
    <p:extLst>
      <p:ext uri="{BB962C8B-B14F-4D97-AF65-F5344CB8AC3E}">
        <p14:creationId xmlns:p14="http://schemas.microsoft.com/office/powerpoint/2010/main" val="225250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284C-2798-5C9C-7C26-66C54D1D1F11}"/>
              </a:ext>
            </a:extLst>
          </p:cNvPr>
          <p:cNvSpPr>
            <a:spLocks noGrp="1"/>
          </p:cNvSpPr>
          <p:nvPr>
            <p:ph type="title"/>
          </p:nvPr>
        </p:nvSpPr>
        <p:spPr/>
        <p:txBody>
          <a:bodyPr/>
          <a:lstStyle/>
          <a:p>
            <a:r>
              <a:rPr lang="en-US" dirty="0"/>
              <a:t>Medicines Regulation</a:t>
            </a:r>
          </a:p>
        </p:txBody>
      </p:sp>
      <p:sp>
        <p:nvSpPr>
          <p:cNvPr id="3" name="Content Placeholder 2">
            <a:extLst>
              <a:ext uri="{FF2B5EF4-FFF2-40B4-BE49-F238E27FC236}">
                <a16:creationId xmlns:a16="http://schemas.microsoft.com/office/drawing/2014/main" id="{20E91F5C-08DC-5621-B338-ABFC1BC81A58}"/>
              </a:ext>
            </a:extLst>
          </p:cNvPr>
          <p:cNvSpPr>
            <a:spLocks noGrp="1"/>
          </p:cNvSpPr>
          <p:nvPr>
            <p:ph idx="1"/>
          </p:nvPr>
        </p:nvSpPr>
        <p:spPr/>
        <p:txBody>
          <a:bodyPr/>
          <a:lstStyle/>
          <a:p>
            <a:pPr algn="just">
              <a:lnSpc>
                <a:spcPct val="115000"/>
              </a:lnSpc>
            </a:pPr>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Medicines Regulatory Harmonization (AMRH) programme in 2009: </a:t>
            </a:r>
            <a:endParaRPr lang="en-ZW" sz="1800" dirty="0">
              <a:solidFill>
                <a:srgbClr val="000000"/>
              </a:solidFill>
              <a:latin typeface="Arial Narrow" panose="020B0604020202020204" pitchFamily="34" charset="0"/>
              <a:ea typeface="Times New Roman" panose="02020603050405020304" pitchFamily="18" charset="0"/>
              <a:cs typeface="Arial" panose="020B0604020202020204" pitchFamily="34" charset="0"/>
            </a:endParaRPr>
          </a:p>
          <a:p>
            <a:pPr lvl="1" algn="just">
              <a:lnSpc>
                <a:spcPct val="115000"/>
              </a:lnSpc>
            </a:pPr>
            <a:r>
              <a:rPr lang="en-ZW" sz="14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to facilitate and coordinate the harmonization of medicines regulation and improve access to quality, safe, efficacious and affordable medicines in Africa </a:t>
            </a:r>
            <a:r>
              <a:rPr lang="en-ZW" sz="1400" dirty="0">
                <a:effectLst/>
                <a:latin typeface="Arial Narrow" panose="020B0604020202020204" pitchFamily="34" charset="0"/>
                <a:ea typeface="Times New Roman" panose="02020603050405020304" pitchFamily="18" charset="0"/>
                <a:cs typeface="Arial" panose="020B0604020202020204" pitchFamily="34" charset="0"/>
              </a:rPr>
              <a:t> </a:t>
            </a:r>
            <a:endParaRPr lang="en-ZW" sz="1400" dirty="0">
              <a:effectLst/>
              <a:latin typeface="Times New Roman" panose="02020603050405020304" pitchFamily="18" charset="0"/>
              <a:ea typeface="Times New Roman" panose="02020603050405020304" pitchFamily="18" charset="0"/>
            </a:endParaRP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One of the major milestones achieved by the AMRH is the development of the AU Model Law on Medical Products Regulation;</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The Model Law was developed to contribute towards harmonizing medicines regulatory systems and providing an enabling environment for the development and scale-up of health technologies in Africa;</a:t>
            </a:r>
          </a:p>
          <a:p>
            <a:r>
              <a:rPr lang="en-ZW" sz="1800" dirty="0">
                <a:solidFill>
                  <a:srgbClr val="000000"/>
                </a:solidFill>
                <a:latin typeface="Arial Narrow" panose="020B0604020202020204" pitchFamily="34" charset="0"/>
                <a:cs typeface="Arial" panose="020B0604020202020204" pitchFamily="34" charset="0"/>
              </a:rPr>
              <a:t>AMRH has 10 technical committees</a:t>
            </a:r>
            <a:endParaRPr lang="en-US" dirty="0"/>
          </a:p>
        </p:txBody>
      </p:sp>
    </p:spTree>
    <p:extLst>
      <p:ext uri="{BB962C8B-B14F-4D97-AF65-F5344CB8AC3E}">
        <p14:creationId xmlns:p14="http://schemas.microsoft.com/office/powerpoint/2010/main" val="193948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4DB8B79-165D-3C64-DFE2-C0430CA9CD42}"/>
              </a:ext>
            </a:extLst>
          </p:cNvPr>
          <p:cNvGraphicFramePr>
            <a:graphicFrameLocks noGrp="1"/>
          </p:cNvGraphicFramePr>
          <p:nvPr>
            <p:ph idx="1"/>
            <p:extLst>
              <p:ext uri="{D42A27DB-BD31-4B8C-83A1-F6EECF244321}">
                <p14:modId xmlns:p14="http://schemas.microsoft.com/office/powerpoint/2010/main" val="1844743429"/>
              </p:ext>
            </p:extLst>
          </p:nvPr>
        </p:nvGraphicFramePr>
        <p:xfrm>
          <a:off x="628650" y="435935"/>
          <a:ext cx="7886700" cy="5741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79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C001-70BE-017B-7306-F8CCAC6D4F18}"/>
              </a:ext>
            </a:extLst>
          </p:cNvPr>
          <p:cNvSpPr>
            <a:spLocks noGrp="1"/>
          </p:cNvSpPr>
          <p:nvPr>
            <p:ph type="title"/>
          </p:nvPr>
        </p:nvSpPr>
        <p:spPr/>
        <p:txBody>
          <a:bodyPr/>
          <a:lstStyle/>
          <a:p>
            <a:r>
              <a:rPr lang="en-US" b="1" dirty="0"/>
              <a:t>Domestication of the model law</a:t>
            </a:r>
          </a:p>
        </p:txBody>
      </p:sp>
      <p:sp>
        <p:nvSpPr>
          <p:cNvPr id="3" name="Content Placeholder 2">
            <a:extLst>
              <a:ext uri="{FF2B5EF4-FFF2-40B4-BE49-F238E27FC236}">
                <a16:creationId xmlns:a16="http://schemas.microsoft.com/office/drawing/2014/main" id="{04ADE112-1B9E-0F91-4040-41A77CF08564}"/>
              </a:ext>
            </a:extLst>
          </p:cNvPr>
          <p:cNvSpPr>
            <a:spLocks noGrp="1"/>
          </p:cNvSpPr>
          <p:nvPr>
            <p:ph idx="1"/>
          </p:nvPr>
        </p:nvSpPr>
        <p:spPr/>
        <p:txBody>
          <a:bodyPr>
            <a:normAutofit lnSpcReduction="10000"/>
          </a:bodyPr>
          <a:lstStyle/>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Some researches on the the domestication of the African Union model law on medical products regulation (2021): the results show that </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out of the 55 countries in Africa, 21 responded to the questionnaires</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 Of those, only 6 member states have domesticated the AU Model law;</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The challenges encountered in the process of domesticating and implementing the Model Law include:</a:t>
            </a:r>
          </a:p>
          <a:p>
            <a:pPr lvl="1"/>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the lack of human and financial resources;</a:t>
            </a:r>
          </a:p>
          <a:p>
            <a:pPr lvl="1"/>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competing priorities at the national level;</a:t>
            </a:r>
          </a:p>
          <a:p>
            <a:pPr lvl="1"/>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overlapping roles of government institutions; and </a:t>
            </a:r>
          </a:p>
          <a:p>
            <a:pPr lvl="1"/>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the process of amending/repealing laws being slow and lengthy due to varying national contexts </a:t>
            </a:r>
          </a:p>
          <a:p>
            <a:pPr lvl="1"/>
            <a:endParaRPr lang="en-ZW" sz="1800" dirty="0">
              <a:solidFill>
                <a:srgbClr val="000000"/>
              </a:solidFill>
              <a:latin typeface="Arial Narrow" panose="020B0604020202020204" pitchFamily="34" charset="0"/>
              <a:cs typeface="Arial" panose="020B0604020202020204" pitchFamily="34" charset="0"/>
            </a:endParaRPr>
          </a:p>
          <a:p>
            <a:r>
              <a:rPr lang="en-ZW" sz="2200" b="1" dirty="0">
                <a:solidFill>
                  <a:srgbClr val="000000"/>
                </a:solidFill>
                <a:latin typeface="Arial Narrow" panose="020B0604020202020204" pitchFamily="34" charset="0"/>
                <a:cs typeface="Arial" panose="020B0604020202020204" pitchFamily="34" charset="0"/>
              </a:rPr>
              <a:t>Recommendation: This is a huge area for research and advocacy for civil society</a:t>
            </a:r>
            <a:endParaRPr lang="en-US" sz="2200" b="1" dirty="0"/>
          </a:p>
        </p:txBody>
      </p:sp>
    </p:spTree>
    <p:extLst>
      <p:ext uri="{BB962C8B-B14F-4D97-AF65-F5344CB8AC3E}">
        <p14:creationId xmlns:p14="http://schemas.microsoft.com/office/powerpoint/2010/main" val="273413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1FA0-50DB-3CB1-DD48-3F3E3D698151}"/>
              </a:ext>
            </a:extLst>
          </p:cNvPr>
          <p:cNvSpPr>
            <a:spLocks noGrp="1"/>
          </p:cNvSpPr>
          <p:nvPr>
            <p:ph type="title"/>
          </p:nvPr>
        </p:nvSpPr>
        <p:spPr/>
        <p:txBody>
          <a:bodyPr/>
          <a:lstStyle/>
          <a:p>
            <a:r>
              <a:rPr lang="en-US" dirty="0"/>
              <a:t>Technology transfer</a:t>
            </a:r>
          </a:p>
        </p:txBody>
      </p:sp>
      <p:sp>
        <p:nvSpPr>
          <p:cNvPr id="3" name="Content Placeholder 2">
            <a:extLst>
              <a:ext uri="{FF2B5EF4-FFF2-40B4-BE49-F238E27FC236}">
                <a16:creationId xmlns:a16="http://schemas.microsoft.com/office/drawing/2014/main" id="{03A1C2B8-A15C-6153-ED02-F198E275E744}"/>
              </a:ext>
            </a:extLst>
          </p:cNvPr>
          <p:cNvSpPr>
            <a:spLocks noGrp="1"/>
          </p:cNvSpPr>
          <p:nvPr>
            <p:ph idx="1"/>
          </p:nvPr>
        </p:nvSpPr>
        <p:spPr/>
        <p:txBody>
          <a:bodyPr/>
          <a:lstStyle/>
          <a:p>
            <a:r>
              <a:rPr lang="en-US" sz="1800" dirty="0">
                <a:effectLst/>
                <a:latin typeface="Arial Narrow" panose="020B0604020202020204" pitchFamily="34" charset="0"/>
                <a:ea typeface="Arial Narrow" panose="020B0604020202020204" pitchFamily="34" charset="0"/>
                <a:cs typeface="Arial" panose="020B0604020202020204" pitchFamily="34" charset="0"/>
              </a:rPr>
              <a:t>ESA countries have been grappling with intellectual property rules that have played a role in access to medicines, diagnostics, vaccines, and other related technologies;</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The WTO’s Trade Related Aspects of Intellectual Property Rights is seen as a major obstacle for developing countries in their quest to develop their pharmaceutical industry simply because of the limitations it has on access to technology;</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TRIPS Agreement was amended through the Protocol of 6 December 2005 that entered into force on 23 January 2017;</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The amendment inserted a new Article 31bis into the Agreement as well as an Annex and Appendix;</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These provide the legal basis for WTO members to:</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grant special compulsory </a:t>
            </a:r>
            <a:r>
              <a:rPr lang="en-US" sz="1800" dirty="0" err="1">
                <a:effectLst/>
                <a:latin typeface="Arial Narrow" panose="020B0604020202020204" pitchFamily="34" charset="0"/>
                <a:ea typeface="Arial Narrow" panose="020B0604020202020204" pitchFamily="34" charset="0"/>
                <a:cs typeface="Arial" panose="020B0604020202020204" pitchFamily="34" charset="0"/>
              </a:rPr>
              <a:t>licences</a:t>
            </a:r>
            <a:r>
              <a:rPr lang="en-US" sz="1800" dirty="0">
                <a:effectLst/>
                <a:latin typeface="Arial Narrow" panose="020B0604020202020204" pitchFamily="34" charset="0"/>
                <a:ea typeface="Arial Narrow" panose="020B0604020202020204" pitchFamily="34" charset="0"/>
                <a:cs typeface="Arial" panose="020B0604020202020204" pitchFamily="34" charset="0"/>
              </a:rPr>
              <a:t> exclusively for the production and export of affordable generic medicines to other members that cannot domestically produce the needed medicines in sufficient quantities for their patients;</a:t>
            </a:r>
            <a:endParaRPr lang="en-ZW" sz="1800" dirty="0">
              <a:effectLst/>
              <a:latin typeface="Times New Roman" panose="02020603050405020304" pitchFamily="18" charset="0"/>
              <a:ea typeface="Times New Roman" panose="02020603050405020304" pitchFamily="18" charset="0"/>
            </a:endParaRPr>
          </a:p>
          <a:p>
            <a:endParaRPr lang="en-ZW"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4400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9AB9ED-B292-488B-637E-6948F01344DF}"/>
              </a:ext>
            </a:extLst>
          </p:cNvPr>
          <p:cNvGraphicFramePr>
            <a:graphicFrameLocks noGrp="1"/>
          </p:cNvGraphicFramePr>
          <p:nvPr>
            <p:ph idx="1"/>
            <p:extLst>
              <p:ext uri="{D42A27DB-BD31-4B8C-83A1-F6EECF244321}">
                <p14:modId xmlns:p14="http://schemas.microsoft.com/office/powerpoint/2010/main" val="3282877811"/>
              </p:ext>
            </p:extLst>
          </p:nvPr>
        </p:nvGraphicFramePr>
        <p:xfrm>
          <a:off x="467832" y="1105786"/>
          <a:ext cx="8187069" cy="5241856"/>
        </p:xfrm>
        <a:graphic>
          <a:graphicData uri="http://schemas.openxmlformats.org/drawingml/2006/table">
            <a:tbl>
              <a:tblPr firstRow="1" firstCol="1" bandRow="1">
                <a:tableStyleId>{5C22544A-7EE6-4342-B048-85BDC9FD1C3A}</a:tableStyleId>
              </a:tblPr>
              <a:tblGrid>
                <a:gridCol w="3742898">
                  <a:extLst>
                    <a:ext uri="{9D8B030D-6E8A-4147-A177-3AD203B41FA5}">
                      <a16:colId xmlns:a16="http://schemas.microsoft.com/office/drawing/2014/main" val="902409247"/>
                    </a:ext>
                  </a:extLst>
                </a:gridCol>
                <a:gridCol w="4444171">
                  <a:extLst>
                    <a:ext uri="{9D8B030D-6E8A-4147-A177-3AD203B41FA5}">
                      <a16:colId xmlns:a16="http://schemas.microsoft.com/office/drawing/2014/main" val="2745577737"/>
                    </a:ext>
                  </a:extLst>
                </a:gridCol>
              </a:tblGrid>
              <a:tr h="327616">
                <a:tc>
                  <a:txBody>
                    <a:bodyPr/>
                    <a:lstStyle/>
                    <a:p>
                      <a:pPr algn="just"/>
                      <a:r>
                        <a:rPr lang="en-ZW" sz="1200" dirty="0">
                          <a:effectLst/>
                        </a:rPr>
                        <a:t>Country</a:t>
                      </a:r>
                      <a:endParaRPr lang="en-ZW"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Date of ratification</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5755553"/>
                  </a:ext>
                </a:extLst>
              </a:tr>
              <a:tr h="327616">
                <a:tc>
                  <a:txBody>
                    <a:bodyPr/>
                    <a:lstStyle/>
                    <a:p>
                      <a:pPr marL="419100" algn="just"/>
                      <a:r>
                        <a:rPr lang="en-ZW" sz="1200">
                          <a:effectLst/>
                        </a:rPr>
                        <a:t>Botswana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18 June 2014</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6825093"/>
                  </a:ext>
                </a:extLst>
              </a:tr>
              <a:tr h="327616">
                <a:tc>
                  <a:txBody>
                    <a:bodyPr/>
                    <a:lstStyle/>
                    <a:p>
                      <a:pPr marL="419100" algn="just"/>
                      <a:r>
                        <a:rPr lang="en-ZW" sz="1200">
                          <a:effectLst/>
                        </a:rPr>
                        <a:t>Burundi</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12 December 2019</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8140225"/>
                  </a:ext>
                </a:extLst>
              </a:tr>
              <a:tr h="327616">
                <a:tc>
                  <a:txBody>
                    <a:bodyPr/>
                    <a:lstStyle/>
                    <a:p>
                      <a:pPr marL="419100" algn="just"/>
                      <a:r>
                        <a:rPr lang="en-ZW" sz="1200">
                          <a:effectLst/>
                        </a:rPr>
                        <a:t>Eswatini</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23 May 2022</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0049901"/>
                  </a:ext>
                </a:extLst>
              </a:tr>
              <a:tr h="327616">
                <a:tc>
                  <a:txBody>
                    <a:bodyPr/>
                    <a:lstStyle/>
                    <a:p>
                      <a:pPr marL="419100" algn="just"/>
                      <a:r>
                        <a:rPr lang="en-ZW" sz="1200">
                          <a:effectLst/>
                        </a:rPr>
                        <a:t>Kenya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21 July 2015</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5933761"/>
                  </a:ext>
                </a:extLst>
              </a:tr>
              <a:tr h="327616">
                <a:tc>
                  <a:txBody>
                    <a:bodyPr/>
                    <a:lstStyle/>
                    <a:p>
                      <a:pPr marL="419100" algn="just"/>
                      <a:r>
                        <a:rPr lang="en-ZW" sz="1200">
                          <a:effectLst/>
                        </a:rPr>
                        <a:t>Lesotho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4 January 2016</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601534"/>
                  </a:ext>
                </a:extLst>
              </a:tr>
              <a:tr h="327616">
                <a:tc>
                  <a:txBody>
                    <a:bodyPr/>
                    <a:lstStyle/>
                    <a:p>
                      <a:pPr marL="419100" algn="just"/>
                      <a:r>
                        <a:rPr lang="en-ZW" sz="1200">
                          <a:effectLst/>
                        </a:rPr>
                        <a:t>Madagascar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9 November 2017</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6211491"/>
                  </a:ext>
                </a:extLst>
              </a:tr>
              <a:tr h="327616">
                <a:tc>
                  <a:txBody>
                    <a:bodyPr/>
                    <a:lstStyle/>
                    <a:p>
                      <a:pPr marL="419100" algn="just"/>
                      <a:r>
                        <a:rPr lang="en-ZW" sz="1200">
                          <a:effectLst/>
                        </a:rPr>
                        <a:t>Malawi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24 July 2017</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8204121"/>
                  </a:ext>
                </a:extLst>
              </a:tr>
              <a:tr h="327616">
                <a:tc>
                  <a:txBody>
                    <a:bodyPr/>
                    <a:lstStyle/>
                    <a:p>
                      <a:pPr marL="419100" algn="just"/>
                      <a:r>
                        <a:rPr lang="en-ZW" sz="1200">
                          <a:effectLst/>
                        </a:rPr>
                        <a:t>Mauritius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16 April 2008</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0533554"/>
                  </a:ext>
                </a:extLst>
              </a:tr>
              <a:tr h="327616">
                <a:tc>
                  <a:txBody>
                    <a:bodyPr/>
                    <a:lstStyle/>
                    <a:p>
                      <a:pPr marL="419100" algn="just"/>
                      <a:r>
                        <a:rPr lang="en-ZW" sz="1200">
                          <a:effectLst/>
                        </a:rPr>
                        <a:t>Namibia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4 April 2023</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8933902"/>
                  </a:ext>
                </a:extLst>
              </a:tr>
              <a:tr h="327616">
                <a:tc>
                  <a:txBody>
                    <a:bodyPr/>
                    <a:lstStyle/>
                    <a:p>
                      <a:pPr marL="419100" algn="just"/>
                      <a:r>
                        <a:rPr lang="en-ZW" sz="1200">
                          <a:effectLst/>
                        </a:rPr>
                        <a:t>Rwanda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dirty="0">
                          <a:effectLst/>
                        </a:rPr>
                        <a:t>12 December 2011</a:t>
                      </a:r>
                      <a:endParaRPr lang="en-ZW"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5383259"/>
                  </a:ext>
                </a:extLst>
              </a:tr>
              <a:tr h="327616">
                <a:tc>
                  <a:txBody>
                    <a:bodyPr/>
                    <a:lstStyle/>
                    <a:p>
                      <a:pPr marL="419100" algn="just"/>
                      <a:r>
                        <a:rPr lang="en-ZW" sz="1200">
                          <a:effectLst/>
                        </a:rPr>
                        <a:t>Seychelles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8 June 2016</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0258231"/>
                  </a:ext>
                </a:extLst>
              </a:tr>
              <a:tr h="327616">
                <a:tc>
                  <a:txBody>
                    <a:bodyPr/>
                    <a:lstStyle/>
                    <a:p>
                      <a:pPr marL="419100" algn="just"/>
                      <a:r>
                        <a:rPr lang="en-ZW" sz="1200">
                          <a:effectLst/>
                        </a:rPr>
                        <a:t>South Africa</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23 February 2016</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9504840"/>
                  </a:ext>
                </a:extLst>
              </a:tr>
              <a:tr h="327616">
                <a:tc>
                  <a:txBody>
                    <a:bodyPr/>
                    <a:lstStyle/>
                    <a:p>
                      <a:pPr marL="419100" algn="just"/>
                      <a:r>
                        <a:rPr lang="en-ZW" sz="1200">
                          <a:effectLst/>
                        </a:rPr>
                        <a:t>Tanzania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14 March 2016</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5365837"/>
                  </a:ext>
                </a:extLst>
              </a:tr>
              <a:tr h="327616">
                <a:tc>
                  <a:txBody>
                    <a:bodyPr/>
                    <a:lstStyle/>
                    <a:p>
                      <a:pPr marL="419100" algn="just"/>
                      <a:r>
                        <a:rPr lang="en-ZW" sz="1200">
                          <a:effectLst/>
                        </a:rPr>
                        <a:t>Uganda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a:effectLst/>
                        </a:rPr>
                        <a:t>12 July 2010</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3699290"/>
                  </a:ext>
                </a:extLst>
              </a:tr>
              <a:tr h="327616">
                <a:tc>
                  <a:txBody>
                    <a:bodyPr/>
                    <a:lstStyle/>
                    <a:p>
                      <a:pPr marL="419100" algn="just"/>
                      <a:r>
                        <a:rPr lang="en-ZW" sz="1200">
                          <a:effectLst/>
                        </a:rPr>
                        <a:t>Zambia </a:t>
                      </a:r>
                      <a:endParaRPr lang="en-ZW"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ZW" sz="1200" dirty="0">
                          <a:effectLst/>
                        </a:rPr>
                        <a:t>10 August 2009</a:t>
                      </a:r>
                      <a:endParaRPr lang="en-ZW"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4721645"/>
                  </a:ext>
                </a:extLst>
              </a:tr>
            </a:tbl>
          </a:graphicData>
        </a:graphic>
      </p:graphicFrame>
      <p:sp>
        <p:nvSpPr>
          <p:cNvPr id="5" name="Rectangle 1">
            <a:extLst>
              <a:ext uri="{FF2B5EF4-FFF2-40B4-BE49-F238E27FC236}">
                <a16:creationId xmlns:a16="http://schemas.microsoft.com/office/drawing/2014/main" id="{027DC84D-C541-A861-FDCF-916354F06FB8}"/>
              </a:ext>
            </a:extLst>
          </p:cNvPr>
          <p:cNvSpPr>
            <a:spLocks noChangeArrowheads="1"/>
          </p:cNvSpPr>
          <p:nvPr/>
        </p:nvSpPr>
        <p:spPr bwMode="auto">
          <a:xfrm>
            <a:off x="1245189" y="406033"/>
            <a:ext cx="52167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Narrow" panose="020B0604020202020204" pitchFamily="34" charset="0"/>
                <a:cs typeface="Arial" panose="020B0604020202020204" pitchFamily="34" charset="0"/>
              </a:rPr>
              <a:t>ESA countries that have ratified the WTO amended TRIPs Agreement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272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4864-6B81-3F65-DBD9-BAB7F7564848}"/>
              </a:ext>
            </a:extLst>
          </p:cNvPr>
          <p:cNvSpPr>
            <a:spLocks noGrp="1"/>
          </p:cNvSpPr>
          <p:nvPr>
            <p:ph type="title"/>
          </p:nvPr>
        </p:nvSpPr>
        <p:spPr/>
        <p:txBody>
          <a:bodyPr/>
          <a:lstStyle/>
          <a:p>
            <a:r>
              <a:rPr lang="en-US" b="1" dirty="0"/>
              <a:t>TRIPs Waiver for covid 19 vaccines</a:t>
            </a:r>
          </a:p>
        </p:txBody>
      </p:sp>
      <p:sp>
        <p:nvSpPr>
          <p:cNvPr id="3" name="Content Placeholder 2">
            <a:extLst>
              <a:ext uri="{FF2B5EF4-FFF2-40B4-BE49-F238E27FC236}">
                <a16:creationId xmlns:a16="http://schemas.microsoft.com/office/drawing/2014/main" id="{5827D55E-BA9F-097D-CBB1-DF341FCA83CD}"/>
              </a:ext>
            </a:extLst>
          </p:cNvPr>
          <p:cNvSpPr>
            <a:spLocks noGrp="1"/>
          </p:cNvSpPr>
          <p:nvPr>
            <p:ph idx="1"/>
          </p:nvPr>
        </p:nvSpPr>
        <p:spPr/>
        <p:txBody>
          <a:bodyPr>
            <a:normAutofit fontScale="92500" lnSpcReduction="10000"/>
          </a:bodyPr>
          <a:lstStyle/>
          <a:p>
            <a:r>
              <a:rPr lang="en-US" sz="1800" dirty="0">
                <a:effectLst/>
                <a:latin typeface="Arial Narrow" panose="020B0604020202020204" pitchFamily="34" charset="0"/>
                <a:ea typeface="Arial Narrow" panose="020B0604020202020204" pitchFamily="34" charset="0"/>
                <a:cs typeface="Arial" panose="020B0604020202020204" pitchFamily="34" charset="0"/>
              </a:rPr>
              <a:t>Rwanda took advantage of the WTO mechanism for compulsory licenses for importation of medicines for HIV and AIDS;</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There were complications in applying this WTO mechanism leading to the medicines taking almost a year to arrive in Rwanda from Canada;</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This exposed the challenges in applying TRIPS flexibilities related to regulatory issues, including government procurement rules, and to practices, including the procedures for notifying the WTO</a:t>
            </a:r>
            <a:r>
              <a:rPr lang="en-ZW" sz="1800" dirty="0">
                <a:latin typeface="Arial Narrow" panose="020B0604020202020204" pitchFamily="34" charset="0"/>
                <a:ea typeface="Arial Narrow" panose="020B0604020202020204" pitchFamily="34" charset="0"/>
                <a:cs typeface="Arial" panose="020B0604020202020204" pitchFamily="34" charset="0"/>
              </a:rPr>
              <a:t>;</a:t>
            </a:r>
          </a:p>
          <a:p>
            <a:r>
              <a:rPr lang="en-ZW" sz="1800" b="1" dirty="0">
                <a:latin typeface="Arial Narrow" panose="020B0604020202020204" pitchFamily="34" charset="0"/>
                <a:cs typeface="Arial" panose="020B0604020202020204" pitchFamily="34" charset="0"/>
              </a:rPr>
              <a:t>TRIPs waiver:</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India and South Africa requested the WTO to waive the implementation, application and enforcement of four forms of IPRs covered by the TRIPS Agreement (copyright and related rights, industrial designs, patents and trade secrets);</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Waiver granted which allows eligible members the legal rights to use the subject matter of a patent required for the production and supply of COVID-19 vaccines without the consent of the right holder to the extent necessary to address the COVID-19 pandemic</a:t>
            </a:r>
          </a:p>
          <a:p>
            <a:r>
              <a:rPr lang="en-US" sz="1800" dirty="0">
                <a:effectLst/>
                <a:latin typeface="Arial Narrow" panose="020B0604020202020204" pitchFamily="34" charset="0"/>
                <a:ea typeface="Arial Narrow" panose="020B0604020202020204" pitchFamily="34" charset="0"/>
                <a:cs typeface="Arial" panose="020B0604020202020204" pitchFamily="34" charset="0"/>
              </a:rPr>
              <a:t>The subject matter referred to includes the ingredients and processes necessary for the manufacture of the COVID-19 vaccine;</a:t>
            </a:r>
            <a:endParaRPr lang="en-US" dirty="0"/>
          </a:p>
        </p:txBody>
      </p:sp>
    </p:spTree>
    <p:extLst>
      <p:ext uri="{BB962C8B-B14F-4D97-AF65-F5344CB8AC3E}">
        <p14:creationId xmlns:p14="http://schemas.microsoft.com/office/powerpoint/2010/main" val="30200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6CCC-FE94-3EC7-BE70-16CF1CB316AE}"/>
              </a:ext>
            </a:extLst>
          </p:cNvPr>
          <p:cNvSpPr>
            <a:spLocks noGrp="1"/>
          </p:cNvSpPr>
          <p:nvPr>
            <p:ph type="title"/>
          </p:nvPr>
        </p:nvSpPr>
        <p:spPr/>
        <p:txBody>
          <a:bodyPr/>
          <a:lstStyle/>
          <a:p>
            <a:r>
              <a:rPr lang="en-US" b="1" dirty="0" err="1"/>
              <a:t>AfCFTA</a:t>
            </a:r>
            <a:r>
              <a:rPr lang="en-US" b="1" dirty="0"/>
              <a:t> IPR protocol</a:t>
            </a:r>
          </a:p>
        </p:txBody>
      </p:sp>
      <p:sp>
        <p:nvSpPr>
          <p:cNvPr id="3" name="Content Placeholder 2">
            <a:extLst>
              <a:ext uri="{FF2B5EF4-FFF2-40B4-BE49-F238E27FC236}">
                <a16:creationId xmlns:a16="http://schemas.microsoft.com/office/drawing/2014/main" id="{87EEF64A-8A7B-9383-29E6-7C784E12FA0A}"/>
              </a:ext>
            </a:extLst>
          </p:cNvPr>
          <p:cNvSpPr>
            <a:spLocks noGrp="1"/>
          </p:cNvSpPr>
          <p:nvPr>
            <p:ph idx="1"/>
          </p:nvPr>
        </p:nvSpPr>
        <p:spPr/>
        <p:txBody>
          <a:bodyPr>
            <a:normAutofit/>
          </a:bodyPr>
          <a:lstStyle/>
          <a:p>
            <a:r>
              <a:rPr lang="en-US" sz="2000" dirty="0">
                <a:effectLst/>
                <a:latin typeface="Arial Narrow" panose="020B0604020202020204" pitchFamily="34" charset="0"/>
                <a:ea typeface="Arial Narrow" panose="020B0604020202020204" pitchFamily="34" charset="0"/>
                <a:cs typeface="Arial" panose="020B0604020202020204" pitchFamily="34" charset="0"/>
              </a:rPr>
              <a:t>At the continental level, to allow for innovation, the member countries of the AU in February 2023 adopted the protocol on intellectual property rights as part of the </a:t>
            </a:r>
            <a:r>
              <a:rPr lang="en-US" sz="2000" dirty="0" err="1">
                <a:effectLst/>
                <a:latin typeface="Arial Narrow" panose="020B0604020202020204" pitchFamily="34" charset="0"/>
                <a:ea typeface="Arial Narrow" panose="020B0604020202020204" pitchFamily="34" charset="0"/>
                <a:cs typeface="Arial" panose="020B0604020202020204" pitchFamily="34" charset="0"/>
              </a:rPr>
              <a:t>AfCFTA</a:t>
            </a:r>
            <a:r>
              <a:rPr lang="en-US" sz="2000" dirty="0">
                <a:latin typeface="Arial Narrow" panose="020B0604020202020204" pitchFamily="34" charset="0"/>
                <a:ea typeface="Arial Narrow" panose="020B0604020202020204" pitchFamily="34" charset="0"/>
                <a:cs typeface="Arial" panose="020B0604020202020204" pitchFamily="34" charset="0"/>
              </a:rPr>
              <a:t>;</a:t>
            </a:r>
          </a:p>
          <a:p>
            <a:r>
              <a:rPr lang="en-US" sz="2000" dirty="0">
                <a:effectLst/>
                <a:latin typeface="Arial Narrow" panose="020B0604020202020204" pitchFamily="34" charset="0"/>
                <a:ea typeface="Arial Narrow" panose="020B0604020202020204" pitchFamily="34" charset="0"/>
                <a:cs typeface="Arial" panose="020B0604020202020204" pitchFamily="34" charset="0"/>
              </a:rPr>
              <a:t> On a level playing ground, IPRs could be useful to stimulate innovation and encourage research and development:</a:t>
            </a:r>
          </a:p>
          <a:p>
            <a:pPr lvl="1"/>
            <a:r>
              <a:rPr lang="en-US" sz="2000" dirty="0">
                <a:effectLst/>
                <a:latin typeface="Arial Narrow" panose="020B0604020202020204" pitchFamily="34" charset="0"/>
                <a:ea typeface="Arial Narrow" panose="020B0604020202020204" pitchFamily="34" charset="0"/>
                <a:cs typeface="Arial" panose="020B0604020202020204" pitchFamily="34" charset="0"/>
              </a:rPr>
              <a:t> offers incentives through royalties for a novel development with utility value;</a:t>
            </a:r>
          </a:p>
          <a:p>
            <a:pPr lvl="1"/>
            <a:r>
              <a:rPr lang="en-US" sz="2000" dirty="0">
                <a:effectLst/>
                <a:latin typeface="Arial Narrow" panose="020B0604020202020204" pitchFamily="34" charset="0"/>
                <a:ea typeface="Arial Narrow" panose="020B0604020202020204" pitchFamily="34" charset="0"/>
                <a:cs typeface="Arial" panose="020B0604020202020204" pitchFamily="34" charset="0"/>
              </a:rPr>
              <a:t>What is crucial is for governments to provide incentives and support to local talent to exploit their resources for innovative developments particularly in the fields of pharmaceutical technology, drug formulation and industrial processes;</a:t>
            </a:r>
            <a:endParaRPr lang="en-US" sz="2000" dirty="0"/>
          </a:p>
        </p:txBody>
      </p:sp>
    </p:spTree>
    <p:extLst>
      <p:ext uri="{BB962C8B-B14F-4D97-AF65-F5344CB8AC3E}">
        <p14:creationId xmlns:p14="http://schemas.microsoft.com/office/powerpoint/2010/main" val="284795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C016-5A05-C320-BDF6-FCB0A98D60AD}"/>
              </a:ext>
            </a:extLst>
          </p:cNvPr>
          <p:cNvSpPr>
            <a:spLocks noGrp="1"/>
          </p:cNvSpPr>
          <p:nvPr>
            <p:ph type="title"/>
          </p:nvPr>
        </p:nvSpPr>
        <p:spPr/>
        <p:txBody>
          <a:bodyPr/>
          <a:lstStyle/>
          <a:p>
            <a:r>
              <a:rPr lang="en-ZW" sz="1800" b="1" dirty="0">
                <a:effectLst/>
                <a:latin typeface="Arial Narrow" panose="020B0604020202020204" pitchFamily="34" charset="0"/>
                <a:ea typeface="Times New Roman" panose="02020603050405020304" pitchFamily="18" charset="0"/>
                <a:cs typeface="Arial" panose="020B0604020202020204" pitchFamily="34" charset="0"/>
              </a:rPr>
              <a:t>Vaccine manufacturing projects announced across 14 countries</a:t>
            </a:r>
            <a:r>
              <a:rPr lang="en-ZW" dirty="0">
                <a:effectLst/>
              </a:rPr>
              <a:t> </a:t>
            </a:r>
            <a:endParaRPr lang="en-US" dirty="0"/>
          </a:p>
        </p:txBody>
      </p:sp>
      <p:pic>
        <p:nvPicPr>
          <p:cNvPr id="4" name="Picture 3">
            <a:extLst>
              <a:ext uri="{FF2B5EF4-FFF2-40B4-BE49-F238E27FC236}">
                <a16:creationId xmlns:a16="http://schemas.microsoft.com/office/drawing/2014/main" id="{273CF123-5D35-0925-B552-56BBD7323497}"/>
              </a:ext>
            </a:extLst>
          </p:cNvPr>
          <p:cNvPicPr>
            <a:picLocks noChangeAspect="1"/>
          </p:cNvPicPr>
          <p:nvPr/>
        </p:nvPicPr>
        <p:blipFill rotWithShape="1">
          <a:blip r:embed="rId2"/>
          <a:srcRect t="12862"/>
          <a:stretch/>
        </p:blipFill>
        <p:spPr bwMode="auto">
          <a:xfrm>
            <a:off x="925033" y="1395065"/>
            <a:ext cx="7590317" cy="5162594"/>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489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879F7-C926-A74E-4197-6F9C784B6A6C}"/>
              </a:ext>
            </a:extLst>
          </p:cNvPr>
          <p:cNvSpPr>
            <a:spLocks noGrp="1"/>
          </p:cNvSpPr>
          <p:nvPr>
            <p:ph type="title"/>
          </p:nvPr>
        </p:nvSpPr>
        <p:spPr>
          <a:xfrm>
            <a:off x="429370" y="238540"/>
            <a:ext cx="8285260" cy="1434415"/>
          </a:xfrm>
        </p:spPr>
        <p:txBody>
          <a:bodyPr anchor="b">
            <a:normAutofit/>
          </a:bodyPr>
          <a:lstStyle/>
          <a:p>
            <a:r>
              <a:rPr lang="en-US" sz="5400" dirty="0"/>
              <a:t>The Challenge</a:t>
            </a:r>
          </a:p>
        </p:txBody>
      </p:sp>
      <p:sp>
        <p:nvSpPr>
          <p:cNvPr id="105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ncept of a new oral antiviral therapeutic treatment for Covid-19 virus Prescription bottle and capsules illustrating trials of oral antiviral treatment for SARS-CoV-2 or Covid-19 virus Medicine Stock Photo">
            <a:extLst>
              <a:ext uri="{FF2B5EF4-FFF2-40B4-BE49-F238E27FC236}">
                <a16:creationId xmlns:a16="http://schemas.microsoft.com/office/drawing/2014/main" id="{46AC3749-6140-8166-ACFE-EB8D719E2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40" r="8007" b="-2"/>
          <a:stretch/>
        </p:blipFill>
        <p:spPr bwMode="auto">
          <a:xfrm>
            <a:off x="429369" y="2002056"/>
            <a:ext cx="2957887"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89FBB6-F2A9-4D32-11EC-127565B49490}"/>
              </a:ext>
            </a:extLst>
          </p:cNvPr>
          <p:cNvSpPr>
            <a:spLocks noGrp="1"/>
          </p:cNvSpPr>
          <p:nvPr>
            <p:ph idx="1"/>
          </p:nvPr>
        </p:nvSpPr>
        <p:spPr>
          <a:xfrm>
            <a:off x="3468415" y="2071316"/>
            <a:ext cx="5565227" cy="4114800"/>
          </a:xfrm>
        </p:spPr>
        <p:txBody>
          <a:bodyPr anchor="t">
            <a:normAutofit lnSpcReduction="10000"/>
          </a:bodyPr>
          <a:lstStyle/>
          <a:p>
            <a:r>
              <a:rPr lang="en-ZW" dirty="0"/>
              <a:t>Africa continues to rely on other continents for the procurement of Essential Health Products (EHP):</a:t>
            </a:r>
          </a:p>
          <a:p>
            <a:pPr lvl="1"/>
            <a:r>
              <a:rPr lang="en-ZW" sz="2800" dirty="0"/>
              <a:t>medicines, vaccines, therapeutics, diagnostics, PPE, etc . </a:t>
            </a:r>
          </a:p>
          <a:p>
            <a:r>
              <a:rPr lang="en-ZW" dirty="0"/>
              <a:t>This affects the costs of all EHPs </a:t>
            </a:r>
          </a:p>
          <a:p>
            <a:r>
              <a:rPr lang="en-ZW" dirty="0"/>
              <a:t>Impacts on access to EHPs</a:t>
            </a:r>
          </a:p>
          <a:p>
            <a:r>
              <a:rPr lang="en-ZW" dirty="0"/>
              <a:t>COVID-19 highlighted the urgent need for local production of EHP</a:t>
            </a:r>
          </a:p>
          <a:p>
            <a:endParaRPr lang="en-US" sz="2200" dirty="0"/>
          </a:p>
        </p:txBody>
      </p:sp>
      <p:pic>
        <p:nvPicPr>
          <p:cNvPr id="16" name="Picture 15">
            <a:extLst>
              <a:ext uri="{FF2B5EF4-FFF2-40B4-BE49-F238E27FC236}">
                <a16:creationId xmlns:a16="http://schemas.microsoft.com/office/drawing/2014/main" id="{899087F5-54E3-E9C6-66E9-D2680ADC7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59" r="20126" b="31181"/>
          <a:stretch>
            <a:fillRect/>
          </a:stretch>
        </p:blipFill>
        <p:spPr bwMode="auto">
          <a:xfrm>
            <a:off x="8443912" y="6105526"/>
            <a:ext cx="7000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equilog">
            <a:extLst>
              <a:ext uri="{FF2B5EF4-FFF2-40B4-BE49-F238E27FC236}">
                <a16:creationId xmlns:a16="http://schemas.microsoft.com/office/drawing/2014/main" id="{A8C0DC62-1E70-D40C-0387-B78FB1F88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6926"/>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64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0366-66A3-6702-81AF-41661098D89A}"/>
              </a:ext>
            </a:extLst>
          </p:cNvPr>
          <p:cNvSpPr>
            <a:spLocks noGrp="1"/>
          </p:cNvSpPr>
          <p:nvPr>
            <p:ph type="title"/>
          </p:nvPr>
        </p:nvSpPr>
        <p:spPr/>
        <p:txBody>
          <a:bodyPr/>
          <a:lstStyle/>
          <a:p>
            <a:r>
              <a:rPr lang="en-US" b="1" dirty="0"/>
              <a:t>Regional collaboration and partnerships</a:t>
            </a:r>
          </a:p>
        </p:txBody>
      </p:sp>
      <p:sp>
        <p:nvSpPr>
          <p:cNvPr id="3" name="Content Placeholder 2">
            <a:extLst>
              <a:ext uri="{FF2B5EF4-FFF2-40B4-BE49-F238E27FC236}">
                <a16:creationId xmlns:a16="http://schemas.microsoft.com/office/drawing/2014/main" id="{41BF01F8-2190-23FE-F321-B54E4A406A92}"/>
              </a:ext>
            </a:extLst>
          </p:cNvPr>
          <p:cNvSpPr>
            <a:spLocks noGrp="1"/>
          </p:cNvSpPr>
          <p:nvPr>
            <p:ph idx="1"/>
          </p:nvPr>
        </p:nvSpPr>
        <p:spPr/>
        <p:txBody>
          <a:bodyPr/>
          <a:lstStyle/>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Vaccine manufacturing is a complex undertaking that might require pooled resources especially from countries that belong to the same REC;</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In addition, the EAC is advanced in terms of integration, which could be beneficial for the four countries to agree to support and finance the establishment of a regional pharmaceutical manufacturing plant to cater for the region;</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Mechanisms of sharing revenues could be obtained from other customs unions on how they have and continue to do it (e.g. SACU);</a:t>
            </a:r>
          </a:p>
          <a:p>
            <a:r>
              <a:rPr lang="en-ZW" sz="1800"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The different pieces of projects announced as shown in the map above might only use significant resources without advancement to maturity levels required:</a:t>
            </a:r>
          </a:p>
          <a:p>
            <a:r>
              <a:rPr lang="en-ZW" sz="1800" b="1" dirty="0">
                <a:solidFill>
                  <a:srgbClr val="000000"/>
                </a:solidFill>
                <a:latin typeface="Arial Narrow" panose="020B0604020202020204" pitchFamily="34" charset="0"/>
                <a:ea typeface="Times New Roman" panose="02020603050405020304" pitchFamily="18" charset="0"/>
                <a:cs typeface="Arial" panose="020B0604020202020204" pitchFamily="34" charset="0"/>
              </a:rPr>
              <a:t>Recommendation: CSOs could do more advocacy on regional pooling of resources to support perhaps two of the projects rather than disparate ones</a:t>
            </a:r>
            <a:r>
              <a:rPr lang="en-ZW" sz="1800" b="1" dirty="0">
                <a:solidFill>
                  <a:srgbClr val="000000"/>
                </a:solidFill>
                <a:effectLst/>
                <a:latin typeface="Arial Narrow" panose="020B0604020202020204" pitchFamily="34" charset="0"/>
                <a:ea typeface="Times New Roman" panose="02020603050405020304" pitchFamily="18" charset="0"/>
                <a:cs typeface="Arial" panose="020B0604020202020204" pitchFamily="34" charset="0"/>
              </a:rPr>
              <a:t>.</a:t>
            </a:r>
            <a:r>
              <a:rPr lang="en-ZW" b="1" dirty="0">
                <a:effectLst/>
              </a:rPr>
              <a:t> </a:t>
            </a:r>
            <a:endParaRPr lang="en-US" b="1" dirty="0"/>
          </a:p>
        </p:txBody>
      </p:sp>
    </p:spTree>
    <p:extLst>
      <p:ext uri="{BB962C8B-B14F-4D97-AF65-F5344CB8AC3E}">
        <p14:creationId xmlns:p14="http://schemas.microsoft.com/office/powerpoint/2010/main" val="43366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A90F-3D39-A0BB-098C-E66DBDC82FDE}"/>
              </a:ext>
            </a:extLst>
          </p:cNvPr>
          <p:cNvSpPr>
            <a:spLocks noGrp="1"/>
          </p:cNvSpPr>
          <p:nvPr>
            <p:ph type="title"/>
          </p:nvPr>
        </p:nvSpPr>
        <p:spPr/>
        <p:txBody>
          <a:bodyPr/>
          <a:lstStyle/>
          <a:p>
            <a:r>
              <a:rPr lang="en-US" b="1" dirty="0"/>
              <a:t>Other areas</a:t>
            </a:r>
          </a:p>
        </p:txBody>
      </p:sp>
      <p:sp>
        <p:nvSpPr>
          <p:cNvPr id="3" name="Content Placeholder 2">
            <a:extLst>
              <a:ext uri="{FF2B5EF4-FFF2-40B4-BE49-F238E27FC236}">
                <a16:creationId xmlns:a16="http://schemas.microsoft.com/office/drawing/2014/main" id="{299FF9AB-2730-587B-CA57-F0C981FF2F77}"/>
              </a:ext>
            </a:extLst>
          </p:cNvPr>
          <p:cNvSpPr>
            <a:spLocks noGrp="1"/>
          </p:cNvSpPr>
          <p:nvPr>
            <p:ph idx="1"/>
          </p:nvPr>
        </p:nvSpPr>
        <p:spPr/>
        <p:txBody>
          <a:bodyPr/>
          <a:lstStyle/>
          <a:p>
            <a:r>
              <a:rPr lang="en-US" dirty="0"/>
              <a:t>Financing</a:t>
            </a:r>
          </a:p>
          <a:p>
            <a:r>
              <a:rPr lang="en-US" dirty="0"/>
              <a:t>Competition law and policy</a:t>
            </a:r>
          </a:p>
        </p:txBody>
      </p:sp>
    </p:spTree>
    <p:extLst>
      <p:ext uri="{BB962C8B-B14F-4D97-AF65-F5344CB8AC3E}">
        <p14:creationId xmlns:p14="http://schemas.microsoft.com/office/powerpoint/2010/main" val="2314138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6699FF"/>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609F-4122-4242-2C4F-D5A43D77E8A8}"/>
              </a:ext>
            </a:extLst>
          </p:cNvPr>
          <p:cNvSpPr>
            <a:spLocks noGrp="1"/>
          </p:cNvSpPr>
          <p:nvPr>
            <p:ph type="title"/>
          </p:nvPr>
        </p:nvSpPr>
        <p:spPr>
          <a:xfrm>
            <a:off x="428625" y="117876"/>
            <a:ext cx="5605629" cy="994172"/>
          </a:xfrm>
        </p:spPr>
        <p:txBody>
          <a:bodyPr>
            <a:normAutofit/>
          </a:bodyPr>
          <a:lstStyle/>
          <a:p>
            <a:r>
              <a:rPr lang="en-US" sz="3850" b="1" dirty="0"/>
              <a:t>Proposed Actions</a:t>
            </a:r>
          </a:p>
        </p:txBody>
      </p:sp>
      <p:sp>
        <p:nvSpPr>
          <p:cNvPr id="3" name="Content Placeholder 2">
            <a:extLst>
              <a:ext uri="{FF2B5EF4-FFF2-40B4-BE49-F238E27FC236}">
                <a16:creationId xmlns:a16="http://schemas.microsoft.com/office/drawing/2014/main" id="{61E3DE8C-BDE2-1367-D4FB-7C522116F321}"/>
              </a:ext>
            </a:extLst>
          </p:cNvPr>
          <p:cNvSpPr>
            <a:spLocks noGrp="1"/>
          </p:cNvSpPr>
          <p:nvPr>
            <p:ph idx="1"/>
          </p:nvPr>
        </p:nvSpPr>
        <p:spPr>
          <a:xfrm>
            <a:off x="445195" y="1010093"/>
            <a:ext cx="5442417" cy="5847907"/>
          </a:xfrm>
        </p:spPr>
        <p:txBody>
          <a:bodyPr anchor="ctr">
            <a:normAutofit fontScale="85000" lnSpcReduction="10000"/>
          </a:bodyPr>
          <a:lstStyle/>
          <a:p>
            <a:pPr marL="0" indent="0">
              <a:buNone/>
            </a:pPr>
            <a:r>
              <a:rPr lang="en-ZW" sz="2000" b="1" dirty="0"/>
              <a:t>Organise and communicate</a:t>
            </a:r>
          </a:p>
          <a:p>
            <a:pPr marL="342900" lvl="0" indent="-342900">
              <a:lnSpc>
                <a:spcPct val="107000"/>
              </a:lnSpc>
              <a:spcAft>
                <a:spcPts val="800"/>
              </a:spcAft>
              <a:buFont typeface="Symbol"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Supporting the </a:t>
            </a:r>
            <a:r>
              <a:rPr lang="en-US" sz="2000" b="1" u="sng" dirty="0">
                <a:effectLst/>
                <a:latin typeface="Arial" panose="020B0604020202020204" pitchFamily="34" charset="0"/>
                <a:ea typeface="Calibri" panose="020F0502020204030204" pitchFamily="34" charset="0"/>
                <a:cs typeface="Times New Roman" panose="02020603050405020304" pitchFamily="18" charset="0"/>
              </a:rPr>
              <a:t>development of enabling legislation </a:t>
            </a:r>
            <a:r>
              <a:rPr lang="en-US" sz="2000" dirty="0">
                <a:effectLst/>
                <a:latin typeface="Arial" panose="020B0604020202020204" pitchFamily="34" charset="0"/>
                <a:ea typeface="Calibri" panose="020F0502020204030204" pitchFamily="34" charset="0"/>
                <a:cs typeface="Times New Roman" panose="02020603050405020304" pitchFamily="18" charset="0"/>
              </a:rPr>
              <a:t>to facilitate implementation of agreed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programmes</a:t>
            </a:r>
            <a:r>
              <a:rPr lang="en-US" sz="2000" dirty="0">
                <a:effectLst/>
                <a:latin typeface="Arial" panose="020B0604020202020204" pitchFamily="34" charset="0"/>
                <a:ea typeface="Calibri" panose="020F0502020204030204" pitchFamily="34" charset="0"/>
                <a:cs typeface="Times New Roman" panose="02020603050405020304" pitchFamily="18" charset="0"/>
              </a:rPr>
              <a:t> at national level ;</a:t>
            </a:r>
          </a:p>
          <a:p>
            <a:pPr marL="342900" lvl="0" indent="-342900">
              <a:lnSpc>
                <a:spcPct val="107000"/>
              </a:lnSpc>
              <a:spcAft>
                <a:spcPts val="800"/>
              </a:spcAft>
              <a:buFont typeface="Symbol" pitchFamily="2" charset="2"/>
              <a:buChar char=""/>
            </a:pPr>
            <a:r>
              <a:rPr lang="en-US" sz="2000" b="1" u="sng" dirty="0">
                <a:effectLst/>
                <a:latin typeface="Arial" panose="020B0604020202020204" pitchFamily="34" charset="0"/>
                <a:ea typeface="Calibri" panose="020F0502020204030204" pitchFamily="34" charset="0"/>
                <a:cs typeface="Times New Roman" panose="02020603050405020304" pitchFamily="18" charset="0"/>
              </a:rPr>
              <a:t>identifying </a:t>
            </a:r>
            <a:r>
              <a:rPr lang="en-US" sz="2000" dirty="0">
                <a:effectLst/>
                <a:latin typeface="Arial" panose="020B0604020202020204" pitchFamily="34" charset="0"/>
                <a:ea typeface="Calibri" panose="020F0502020204030204" pitchFamily="34" charset="0"/>
                <a:cs typeface="Times New Roman" panose="02020603050405020304" pitchFamily="18" charset="0"/>
              </a:rPr>
              <a:t>the different areas for legislation development and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harmonisation</a:t>
            </a:r>
            <a:r>
              <a:rPr lang="en-US" sz="2000" dirty="0">
                <a:effectLst/>
                <a:latin typeface="Arial" panose="020B0604020202020204" pitchFamily="34" charset="0"/>
                <a:ea typeface="Calibri" panose="020F0502020204030204" pitchFamily="34" charset="0"/>
                <a:cs typeface="Times New Roman" panose="02020603050405020304" pitchFamily="18" charset="0"/>
              </a:rPr>
              <a:t> that policy makers may undertake;</a:t>
            </a:r>
            <a:endParaRPr lang="en-ZW" sz="2000" b="1" dirty="0"/>
          </a:p>
          <a:p>
            <a:pPr marL="0" indent="0">
              <a:buNone/>
            </a:pPr>
            <a:r>
              <a:rPr lang="en-ZW" sz="2000" b="1" dirty="0"/>
              <a:t>Advocate and engage</a:t>
            </a:r>
          </a:p>
          <a:p>
            <a:pPr marL="0" indent="0">
              <a:buNone/>
            </a:pPr>
            <a:r>
              <a:rPr lang="en-ZW" sz="2000" dirty="0"/>
              <a:t>Contribute evidence and advocacy to African global engagement at different levels, and to remove obstacles to access and distributed production of all EHPs </a:t>
            </a:r>
          </a:p>
          <a:p>
            <a:pPr marL="0" indent="0">
              <a:buNone/>
            </a:pPr>
            <a:r>
              <a:rPr lang="en-ZW" sz="2000" b="1" dirty="0"/>
              <a:t>Input to policy platforms</a:t>
            </a:r>
          </a:p>
          <a:p>
            <a:r>
              <a:rPr lang="en-US" sz="2000" dirty="0">
                <a:effectLst/>
                <a:latin typeface="Arial" panose="020B0604020202020204" pitchFamily="34" charset="0"/>
                <a:ea typeface="Calibri" panose="020F0502020204030204" pitchFamily="34" charset="0"/>
              </a:rPr>
              <a:t>Contribute to and implement a </a:t>
            </a:r>
            <a:r>
              <a:rPr lang="en-US" sz="2000" b="1" u="sng" dirty="0">
                <a:effectLst/>
                <a:latin typeface="Arial" panose="020B0604020202020204" pitchFamily="34" charset="0"/>
                <a:ea typeface="Calibri" panose="020F0502020204030204" pitchFamily="34" charset="0"/>
              </a:rPr>
              <a:t>monitoring and evaluation framework, </a:t>
            </a:r>
            <a:r>
              <a:rPr lang="en-US" sz="2000" dirty="0">
                <a:effectLst/>
                <a:latin typeface="Arial" panose="020B0604020202020204" pitchFamily="34" charset="0"/>
                <a:ea typeface="Calibri" panose="020F0502020204030204" pitchFamily="34" charset="0"/>
              </a:rPr>
              <a:t>including a peer review mechanism that ESA countries participate in, to enable alignment of national laws, regulations, plans and </a:t>
            </a:r>
            <a:r>
              <a:rPr lang="en-US" sz="2000" dirty="0" err="1">
                <a:effectLst/>
                <a:latin typeface="Arial" panose="020B0604020202020204" pitchFamily="34" charset="0"/>
                <a:ea typeface="Calibri" panose="020F0502020204030204" pitchFamily="34" charset="0"/>
              </a:rPr>
              <a:t>programmes</a:t>
            </a:r>
            <a:r>
              <a:rPr lang="en-US" sz="2000" dirty="0">
                <a:effectLst/>
                <a:latin typeface="Arial" panose="020B0604020202020204" pitchFamily="34" charset="0"/>
                <a:ea typeface="Calibri" panose="020F0502020204030204" pitchFamily="34" charset="0"/>
              </a:rPr>
              <a:t> to regional ones and peer learning within and across ESA countries;</a:t>
            </a:r>
            <a:endParaRPr lang="en-US" sz="2000" dirty="0"/>
          </a:p>
          <a:p>
            <a:pPr marL="0" indent="0">
              <a:buNone/>
            </a:pPr>
            <a:r>
              <a:rPr lang="en-ZW" sz="2000" dirty="0"/>
              <a:t>Ensure that any flexibilities provided to countries include African countries and are used</a:t>
            </a:r>
          </a:p>
          <a:p>
            <a:endParaRPr lang="en-US" sz="12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65408B2-ADC4-D651-3F94-73EA3D56B1F5}"/>
              </a:ext>
            </a:extLst>
          </p:cNvPr>
          <p:cNvPicPr>
            <a:picLocks noChangeAspect="1"/>
          </p:cNvPicPr>
          <p:nvPr/>
        </p:nvPicPr>
        <p:blipFill>
          <a:blip r:embed="rId2"/>
          <a:stretch>
            <a:fillRect/>
          </a:stretch>
        </p:blipFill>
        <p:spPr>
          <a:xfrm>
            <a:off x="5999087" y="2560557"/>
            <a:ext cx="3033438" cy="1736886"/>
          </a:xfrm>
          <a:prstGeom prst="rect">
            <a:avLst/>
          </a:prstGeom>
        </p:spPr>
      </p:pic>
      <p:pic>
        <p:nvPicPr>
          <p:cNvPr id="4" name="Picture 3" descr="equilog">
            <a:extLst>
              <a:ext uri="{FF2B5EF4-FFF2-40B4-BE49-F238E27FC236}">
                <a16:creationId xmlns:a16="http://schemas.microsoft.com/office/drawing/2014/main" id="{316A3FE0-434F-6D83-16E3-EA39E7C3F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6926"/>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3FE0D65-788E-3A22-D8C8-256F849D8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859" r="20126" b="31181"/>
          <a:stretch>
            <a:fillRect/>
          </a:stretch>
        </p:blipFill>
        <p:spPr bwMode="auto">
          <a:xfrm>
            <a:off x="8443912" y="6105526"/>
            <a:ext cx="7000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1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A595-AB92-3C53-36F4-D1EE0ABFB00B}"/>
              </a:ext>
            </a:extLst>
          </p:cNvPr>
          <p:cNvSpPr>
            <a:spLocks noGrp="1"/>
          </p:cNvSpPr>
          <p:nvPr>
            <p:ph type="title"/>
          </p:nvPr>
        </p:nvSpPr>
        <p:spPr/>
        <p:txBody>
          <a:bodyPr/>
          <a:lstStyle/>
          <a:p>
            <a:r>
              <a:rPr lang="en-US" b="1" dirty="0"/>
              <a:t>Our work aimed to</a:t>
            </a:r>
          </a:p>
        </p:txBody>
      </p:sp>
      <p:sp>
        <p:nvSpPr>
          <p:cNvPr id="3" name="Content Placeholder 2">
            <a:extLst>
              <a:ext uri="{FF2B5EF4-FFF2-40B4-BE49-F238E27FC236}">
                <a16:creationId xmlns:a16="http://schemas.microsoft.com/office/drawing/2014/main" id="{7FFD3104-E353-9338-806A-DEBF08558D76}"/>
              </a:ext>
            </a:extLst>
          </p:cNvPr>
          <p:cNvSpPr>
            <a:spLocks noGrp="1"/>
          </p:cNvSpPr>
          <p:nvPr>
            <p:ph idx="1"/>
          </p:nvPr>
        </p:nvSpPr>
        <p:spPr/>
        <p:txBody>
          <a:bodyPr>
            <a:normAutofit fontScale="85000" lnSpcReduction="20000"/>
          </a:bodyPr>
          <a:lstStyle/>
          <a:p>
            <a:pPr marL="342900" lvl="0" indent="-342900" algn="just">
              <a:lnSpc>
                <a:spcPct val="115000"/>
              </a:lnSpc>
              <a:buFont typeface="Symbol" pitchFamily="2" charset="2"/>
              <a:buChar char=""/>
            </a:pPr>
            <a:r>
              <a:rPr lang="en-US" dirty="0">
                <a:effectLst/>
                <a:ea typeface="Arial Narrow" panose="020B0604020202020204" pitchFamily="34" charset="0"/>
                <a:cs typeface="Arial" panose="020B0604020202020204" pitchFamily="34" charset="0"/>
              </a:rPr>
              <a:t>investigate and provide evidence on progress in policy, regulatory, legislative and institutional reforms in the ESA region for local production of pharmaceuticals (essential health products, EHPs)</a:t>
            </a:r>
            <a:endParaRPr lang="en-ZW" dirty="0">
              <a:effectLst/>
              <a:ea typeface="Times New Roman" panose="02020603050405020304" pitchFamily="18" charset="0"/>
            </a:endParaRPr>
          </a:p>
          <a:p>
            <a:pPr marL="342900" lvl="0" indent="-342900" algn="just">
              <a:lnSpc>
                <a:spcPct val="115000"/>
              </a:lnSpc>
              <a:buFont typeface="Symbol" pitchFamily="2" charset="2"/>
              <a:buChar char=""/>
            </a:pPr>
            <a:r>
              <a:rPr lang="en-US" dirty="0">
                <a:effectLst/>
                <a:ea typeface="Arial Narrow" panose="020B0604020202020204" pitchFamily="34" charset="0"/>
                <a:cs typeface="Arial" panose="020B0604020202020204" pitchFamily="34" charset="0"/>
              </a:rPr>
              <a:t>enhance the knowledge and understanding of EHPs</a:t>
            </a:r>
            <a:r>
              <a:rPr lang="en-ZW" dirty="0">
                <a:effectLst/>
                <a:ea typeface="Times New Roman" panose="02020603050405020304" pitchFamily="18" charset="0"/>
              </a:rPr>
              <a:t> </a:t>
            </a:r>
            <a:r>
              <a:rPr lang="en-US" dirty="0">
                <a:effectLst/>
                <a:ea typeface="Arial Narrow" panose="020B0604020202020204" pitchFamily="34" charset="0"/>
                <a:cs typeface="Arial" panose="020B0604020202020204" pitchFamily="34" charset="0"/>
              </a:rPr>
              <a:t> local production among the key stakeholders including for purposes of advocacy and engagement with relevant authorities;</a:t>
            </a:r>
            <a:endParaRPr lang="en-ZW" dirty="0">
              <a:effectLst/>
              <a:ea typeface="Times New Roman" panose="02020603050405020304" pitchFamily="18" charset="0"/>
            </a:endParaRPr>
          </a:p>
          <a:p>
            <a:pPr marL="342900" lvl="0" indent="-342900" algn="just">
              <a:lnSpc>
                <a:spcPct val="115000"/>
              </a:lnSpc>
              <a:buFont typeface="Symbol" pitchFamily="2" charset="2"/>
              <a:buChar char=""/>
            </a:pPr>
            <a:r>
              <a:rPr lang="en-US" dirty="0">
                <a:ea typeface="Arial Narrow" panose="020B0604020202020204" pitchFamily="34" charset="0"/>
                <a:cs typeface="Arial" panose="020B0604020202020204" pitchFamily="34" charset="0"/>
              </a:rPr>
              <a:t>Review progress made in the implementation of the Partnerships for African Vaccine Manufacturing (PAVM) objectives</a:t>
            </a:r>
            <a:endParaRPr lang="en-ZW"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69163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5D04-4D60-CC3F-E18E-3D796A795531}"/>
              </a:ext>
            </a:extLst>
          </p:cNvPr>
          <p:cNvSpPr>
            <a:spLocks noGrp="1"/>
          </p:cNvSpPr>
          <p:nvPr>
            <p:ph type="title"/>
          </p:nvPr>
        </p:nvSpPr>
        <p:spPr/>
        <p:txBody>
          <a:bodyPr/>
          <a:lstStyle/>
          <a:p>
            <a:r>
              <a:rPr lang="en-US" b="1" dirty="0"/>
              <a:t>Findings</a:t>
            </a:r>
          </a:p>
        </p:txBody>
      </p:sp>
      <p:sp>
        <p:nvSpPr>
          <p:cNvPr id="3" name="Content Placeholder 2">
            <a:extLst>
              <a:ext uri="{FF2B5EF4-FFF2-40B4-BE49-F238E27FC236}">
                <a16:creationId xmlns:a16="http://schemas.microsoft.com/office/drawing/2014/main" id="{4A3AD9AE-CCF0-3120-6E58-12F94D2CA575}"/>
              </a:ext>
            </a:extLst>
          </p:cNvPr>
          <p:cNvSpPr>
            <a:spLocks noGrp="1"/>
          </p:cNvSpPr>
          <p:nvPr>
            <p:ph idx="1"/>
          </p:nvPr>
        </p:nvSpPr>
        <p:spPr/>
        <p:txBody>
          <a:bodyPr>
            <a:normAutofit fontScale="92500" lnSpcReduction="10000"/>
          </a:bodyPr>
          <a:lstStyle/>
          <a:p>
            <a:r>
              <a:rPr lang="en-US" b="1" dirty="0"/>
              <a:t>Plans, policies and strategies for local pharmaceutical production</a:t>
            </a:r>
          </a:p>
          <a:p>
            <a:pPr lvl="1"/>
            <a:r>
              <a:rPr lang="en-ZA" altLang="en-US" b="1" dirty="0">
                <a:ea typeface="ＭＳ Ｐゴシック" panose="020B0600070205080204" pitchFamily="34" charset="-128"/>
              </a:rPr>
              <a:t>Pharmaceutical Manufacturing Plan for Africa-African Union 2007</a:t>
            </a:r>
            <a:r>
              <a:rPr lang="en-ZW" altLang="en-US" dirty="0">
                <a:ea typeface="ＭＳ Ｐゴシック" panose="020B0600070205080204" pitchFamily="34" charset="-128"/>
              </a:rPr>
              <a:t> </a:t>
            </a:r>
          </a:p>
          <a:p>
            <a:pPr lvl="1"/>
            <a:r>
              <a:rPr lang="en-ZW" sz="2500" b="1" dirty="0">
                <a:effectLst/>
                <a:latin typeface="Delicious"/>
              </a:rPr>
              <a:t>2nd EAC Regional Pharmaceutical Manufacturing Plan of Action 2017–2027 </a:t>
            </a:r>
            <a:endParaRPr lang="en-ZW" sz="2500" b="1" dirty="0">
              <a:effectLst/>
            </a:endParaRPr>
          </a:p>
          <a:p>
            <a:pPr lvl="1"/>
            <a:r>
              <a:rPr lang="en-ZA" altLang="en-US" b="1" dirty="0">
                <a:ea typeface="ＭＳ Ｐゴシック" panose="020B0600070205080204" pitchFamily="34" charset="-128"/>
              </a:rPr>
              <a:t>SADC Pharmaceutical Business Plan 2015-2019</a:t>
            </a:r>
          </a:p>
          <a:p>
            <a:pPr lvl="1"/>
            <a:r>
              <a:rPr lang="en-ZW" sz="2900" b="1" dirty="0">
                <a:effectLst/>
              </a:rPr>
              <a:t>SADC Industrialization Strategy and Roadmap 2015 – 2063 </a:t>
            </a:r>
          </a:p>
          <a:p>
            <a:pPr lvl="2"/>
            <a:r>
              <a:rPr lang="en-ZW" sz="2500" dirty="0">
                <a:effectLst/>
              </a:rPr>
              <a:t>Strategy on Regional Manufacturing of Essential Medicines and Health Commodities (2016-2020)</a:t>
            </a:r>
          </a:p>
          <a:p>
            <a:pPr lvl="1"/>
            <a:r>
              <a:rPr lang="en-ZW" sz="2900" b="1" dirty="0"/>
              <a:t>Partnerships for African Vaccine Manufacturing (PAVM) 2021</a:t>
            </a:r>
            <a:endParaRPr lang="en-ZW" sz="2900" b="1" dirty="0">
              <a:effectLst/>
            </a:endParaRPr>
          </a:p>
          <a:p>
            <a:endParaRPr lang="en-ZW"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073150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C3CA-5FDC-3343-0DEE-4266E9518D11}"/>
              </a:ext>
            </a:extLst>
          </p:cNvPr>
          <p:cNvSpPr>
            <a:spLocks noGrp="1"/>
          </p:cNvSpPr>
          <p:nvPr>
            <p:ph type="title"/>
          </p:nvPr>
        </p:nvSpPr>
        <p:spPr/>
        <p:txBody>
          <a:bodyPr/>
          <a:lstStyle/>
          <a:p>
            <a:r>
              <a:rPr lang="en-US" b="1" dirty="0"/>
              <a:t>National plans and strategies</a:t>
            </a:r>
          </a:p>
        </p:txBody>
      </p:sp>
      <p:sp>
        <p:nvSpPr>
          <p:cNvPr id="3" name="Content Placeholder 2">
            <a:extLst>
              <a:ext uri="{FF2B5EF4-FFF2-40B4-BE49-F238E27FC236}">
                <a16:creationId xmlns:a16="http://schemas.microsoft.com/office/drawing/2014/main" id="{023291CF-AA19-CD8C-0B28-E8FD31385FEF}"/>
              </a:ext>
            </a:extLst>
          </p:cNvPr>
          <p:cNvSpPr>
            <a:spLocks noGrp="1"/>
          </p:cNvSpPr>
          <p:nvPr>
            <p:ph idx="1"/>
          </p:nvPr>
        </p:nvSpPr>
        <p:spPr/>
        <p:txBody>
          <a:bodyPr>
            <a:normAutofit fontScale="70000" lnSpcReduction="20000"/>
          </a:bodyPr>
          <a:lstStyle/>
          <a:p>
            <a:pPr marL="107950" indent="0" eaLnBrk="1" hangingPunct="1">
              <a:buFont typeface="Wingdings 3" pitchFamily="2" charset="2"/>
              <a:buNone/>
            </a:pPr>
            <a:r>
              <a:rPr lang="en-US" altLang="en-US" sz="4400" dirty="0">
                <a:ea typeface="ＭＳ Ｐゴシック" panose="020B0600070205080204" pitchFamily="34" charset="-128"/>
              </a:rPr>
              <a:t>Extensive policy and legal measures, e.g.</a:t>
            </a:r>
          </a:p>
          <a:p>
            <a:pPr marL="107950" indent="0" eaLnBrk="1" hangingPunct="1"/>
            <a:r>
              <a:rPr lang="en-US" altLang="en-US" sz="2800" dirty="0">
                <a:ea typeface="ＭＳ Ｐゴシック" panose="020B0600070205080204" pitchFamily="34" charset="-128"/>
              </a:rPr>
              <a:t>National Pharmaceutical plans, Policies and strategies</a:t>
            </a:r>
          </a:p>
          <a:p>
            <a:pPr marL="107950" indent="0" eaLnBrk="1" hangingPunct="1"/>
            <a:r>
              <a:rPr lang="en-US" altLang="en-US" sz="2800" dirty="0">
                <a:ea typeface="ＭＳ Ｐゴシック" panose="020B0600070205080204" pitchFamily="34" charset="-128"/>
              </a:rPr>
              <a:t>National health policies</a:t>
            </a:r>
          </a:p>
          <a:p>
            <a:pPr marL="107950" indent="0" eaLnBrk="1" hangingPunct="1"/>
            <a:r>
              <a:rPr lang="en-US" altLang="en-US" sz="2800" dirty="0">
                <a:ea typeface="ＭＳ Ｐゴシック" panose="020B0600070205080204" pitchFamily="34" charset="-128"/>
              </a:rPr>
              <a:t>National development plans and strategies</a:t>
            </a:r>
          </a:p>
          <a:p>
            <a:pPr marL="107950" indent="0" eaLnBrk="1" hangingPunct="1"/>
            <a:r>
              <a:rPr lang="en-US" altLang="en-US" sz="2800" dirty="0">
                <a:ea typeface="ＭＳ Ｐゴシック" panose="020B0600070205080204" pitchFamily="34" charset="-128"/>
              </a:rPr>
              <a:t>Industrial Development policies (National industrial policy)</a:t>
            </a:r>
          </a:p>
          <a:p>
            <a:pPr marL="107950" indent="0"/>
            <a:r>
              <a:rPr lang="en-US" altLang="en-US" dirty="0">
                <a:ea typeface="ＭＳ Ｐゴシック" panose="020B0600070205080204" pitchFamily="34" charset="-128"/>
              </a:rPr>
              <a:t>National drug policies (e.g. Uganda National Drug Policy 2002)</a:t>
            </a:r>
          </a:p>
          <a:p>
            <a:pPr marL="107950" indent="0"/>
            <a:r>
              <a:rPr lang="en-US" altLang="en-US" sz="2800" dirty="0">
                <a:ea typeface="ＭＳ Ｐゴシック" panose="020B0600070205080204" pitchFamily="34" charset="-128"/>
              </a:rPr>
              <a:t>National Medicines </a:t>
            </a:r>
            <a:r>
              <a:rPr lang="en-US" altLang="en-US" dirty="0">
                <a:ea typeface="ＭＳ Ｐゴシック" panose="020B0600070205080204" pitchFamily="34" charset="-128"/>
              </a:rPr>
              <a:t>Policies (Zimbabwe National Medicines Policy (ZNMP) (2011) </a:t>
            </a:r>
          </a:p>
          <a:p>
            <a:pPr marL="107950" indent="0"/>
            <a:r>
              <a:rPr lang="en-US" altLang="en-US" dirty="0">
                <a:ea typeface="ＭＳ Ｐゴシック" panose="020B0600070205080204" pitchFamily="34" charset="-128"/>
              </a:rPr>
              <a:t>National visions  (e.g. Kenya Vision 2030; Uganda Vision 20240)</a:t>
            </a:r>
          </a:p>
          <a:p>
            <a:pPr marL="107950" indent="0" eaLnBrk="1" hangingPunct="1">
              <a:buFont typeface="Wingdings 3" pitchFamily="2" charset="2"/>
              <a:buNone/>
            </a:pPr>
            <a:endParaRPr lang="en-US" altLang="en-US" sz="1400" dirty="0">
              <a:ea typeface="ＭＳ Ｐゴシック" panose="020B0600070205080204" pitchFamily="34" charset="-128"/>
            </a:endParaRPr>
          </a:p>
          <a:p>
            <a:pPr marL="107950" indent="0" eaLnBrk="1" hangingPunct="1">
              <a:buFont typeface="Wingdings 3" pitchFamily="2" charset="2"/>
              <a:buNone/>
            </a:pPr>
            <a:r>
              <a:rPr lang="en-US" altLang="en-US" sz="4000" b="1" dirty="0">
                <a:ea typeface="ＭＳ Ｐゴシック" panose="020B0600070205080204" pitchFamily="34" charset="-128"/>
              </a:rPr>
              <a:t>The challenge of local pharmaceutical production does not appear to be a lack of policies and laws, but in their </a:t>
            </a:r>
            <a:r>
              <a:rPr lang="en-US" altLang="en-US" sz="4000" b="1" u="sng" dirty="0">
                <a:ea typeface="ＭＳ Ｐゴシック" panose="020B0600070205080204" pitchFamily="34" charset="-128"/>
              </a:rPr>
              <a:t>implementation </a:t>
            </a:r>
          </a:p>
          <a:p>
            <a:endParaRPr lang="en-US" dirty="0"/>
          </a:p>
        </p:txBody>
      </p:sp>
    </p:spTree>
    <p:extLst>
      <p:ext uri="{BB962C8B-B14F-4D97-AF65-F5344CB8AC3E}">
        <p14:creationId xmlns:p14="http://schemas.microsoft.com/office/powerpoint/2010/main" val="371901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F411-ED68-6B26-232E-8A13FFCEA0B7}"/>
              </a:ext>
            </a:extLst>
          </p:cNvPr>
          <p:cNvSpPr>
            <a:spLocks noGrp="1"/>
          </p:cNvSpPr>
          <p:nvPr>
            <p:ph type="title"/>
          </p:nvPr>
        </p:nvSpPr>
        <p:spPr>
          <a:xfrm>
            <a:off x="173421" y="365126"/>
            <a:ext cx="2091314" cy="1325563"/>
          </a:xfrm>
        </p:spPr>
        <p:txBody>
          <a:bodyPr/>
          <a:lstStyle/>
          <a:p>
            <a:r>
              <a:rPr lang="en-US" b="1" dirty="0"/>
              <a:t>Findings</a:t>
            </a:r>
          </a:p>
        </p:txBody>
      </p:sp>
      <p:sp>
        <p:nvSpPr>
          <p:cNvPr id="3" name="Content Placeholder 2">
            <a:extLst>
              <a:ext uri="{FF2B5EF4-FFF2-40B4-BE49-F238E27FC236}">
                <a16:creationId xmlns:a16="http://schemas.microsoft.com/office/drawing/2014/main" id="{ECF6DDFF-5396-57E4-EF64-89DD77868FE7}"/>
              </a:ext>
            </a:extLst>
          </p:cNvPr>
          <p:cNvSpPr>
            <a:spLocks noGrp="1"/>
          </p:cNvSpPr>
          <p:nvPr>
            <p:ph idx="1"/>
          </p:nvPr>
        </p:nvSpPr>
        <p:spPr>
          <a:xfrm>
            <a:off x="92623" y="1415722"/>
            <a:ext cx="2500805" cy="4351338"/>
          </a:xfrm>
        </p:spPr>
        <p:txBody>
          <a:bodyPr/>
          <a:lstStyle/>
          <a:p>
            <a:r>
              <a:rPr lang="en-ZW" sz="2400" dirty="0"/>
              <a:t>ESA’s pharmaceutical production context</a:t>
            </a:r>
          </a:p>
          <a:p>
            <a:r>
              <a:rPr lang="en-ZW" sz="2400" dirty="0"/>
              <a:t>South Africa (80-100)</a:t>
            </a:r>
          </a:p>
          <a:p>
            <a:r>
              <a:rPr lang="en-ZW" sz="2400" dirty="0"/>
              <a:t>Kenya (30-40)</a:t>
            </a:r>
          </a:p>
          <a:p>
            <a:r>
              <a:rPr lang="en-ZW" sz="2400" dirty="0"/>
              <a:t>Uganda (9)</a:t>
            </a:r>
          </a:p>
          <a:p>
            <a:r>
              <a:rPr lang="en-ZW" sz="2400" dirty="0"/>
              <a:t>Zimbabwe (7)</a:t>
            </a:r>
          </a:p>
          <a:p>
            <a:endParaRPr lang="en-US" dirty="0"/>
          </a:p>
        </p:txBody>
      </p:sp>
      <p:pic>
        <p:nvPicPr>
          <p:cNvPr id="4" name="Picture 3">
            <a:extLst>
              <a:ext uri="{FF2B5EF4-FFF2-40B4-BE49-F238E27FC236}">
                <a16:creationId xmlns:a16="http://schemas.microsoft.com/office/drawing/2014/main" id="{47251FFD-122D-2403-A43F-68E819AFBE33}"/>
              </a:ext>
            </a:extLst>
          </p:cNvPr>
          <p:cNvPicPr>
            <a:picLocks noChangeAspect="1"/>
          </p:cNvPicPr>
          <p:nvPr/>
        </p:nvPicPr>
        <p:blipFill>
          <a:blip r:embed="rId2"/>
          <a:stretch>
            <a:fillRect/>
          </a:stretch>
        </p:blipFill>
        <p:spPr>
          <a:xfrm>
            <a:off x="2593428" y="0"/>
            <a:ext cx="6550572" cy="5496194"/>
          </a:xfrm>
          <a:prstGeom prst="rect">
            <a:avLst/>
          </a:prstGeom>
          <a:ln>
            <a:solidFill>
              <a:schemeClr val="accent1"/>
            </a:solidFill>
          </a:ln>
        </p:spPr>
      </p:pic>
      <p:sp>
        <p:nvSpPr>
          <p:cNvPr id="5" name="TextBox 4">
            <a:extLst>
              <a:ext uri="{FF2B5EF4-FFF2-40B4-BE49-F238E27FC236}">
                <a16:creationId xmlns:a16="http://schemas.microsoft.com/office/drawing/2014/main" id="{302A3B94-072C-0193-C63E-D9A140379008}"/>
              </a:ext>
            </a:extLst>
          </p:cNvPr>
          <p:cNvSpPr txBox="1"/>
          <p:nvPr/>
        </p:nvSpPr>
        <p:spPr>
          <a:xfrm>
            <a:off x="6310789" y="6367463"/>
            <a:ext cx="2833211" cy="369332"/>
          </a:xfrm>
          <a:prstGeom prst="rect">
            <a:avLst/>
          </a:prstGeom>
          <a:noFill/>
        </p:spPr>
        <p:txBody>
          <a:bodyPr wrap="square" rtlCol="0">
            <a:spAutoFit/>
          </a:bodyPr>
          <a:lstStyle/>
          <a:p>
            <a:r>
              <a:rPr lang="en-US" dirty="0"/>
              <a:t>Source: PAVM, 2021</a:t>
            </a:r>
          </a:p>
        </p:txBody>
      </p:sp>
      <p:pic>
        <p:nvPicPr>
          <p:cNvPr id="6" name="Picture 5" descr="equilog">
            <a:extLst>
              <a:ext uri="{FF2B5EF4-FFF2-40B4-BE49-F238E27FC236}">
                <a16:creationId xmlns:a16="http://schemas.microsoft.com/office/drawing/2014/main" id="{B97C34E2-2018-EE79-0951-BD85648BE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6926"/>
            <a:ext cx="4286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8DC7096-49F7-05A5-E494-CA801D323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859" r="20126" b="31181"/>
          <a:stretch>
            <a:fillRect/>
          </a:stretch>
        </p:blipFill>
        <p:spPr bwMode="auto">
          <a:xfrm>
            <a:off x="8443912" y="6105526"/>
            <a:ext cx="7000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2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825B-A1E3-81E2-351A-490EEEA9BA37}"/>
              </a:ext>
            </a:extLst>
          </p:cNvPr>
          <p:cNvSpPr>
            <a:spLocks noGrp="1"/>
          </p:cNvSpPr>
          <p:nvPr>
            <p:ph type="title"/>
          </p:nvPr>
        </p:nvSpPr>
        <p:spPr/>
        <p:txBody>
          <a:bodyPr/>
          <a:lstStyle/>
          <a:p>
            <a:r>
              <a:rPr lang="en-US" b="1" dirty="0"/>
              <a:t>ESA’s pharmaceutical production context</a:t>
            </a:r>
          </a:p>
        </p:txBody>
      </p:sp>
      <p:sp>
        <p:nvSpPr>
          <p:cNvPr id="3" name="Content Placeholder 2">
            <a:extLst>
              <a:ext uri="{FF2B5EF4-FFF2-40B4-BE49-F238E27FC236}">
                <a16:creationId xmlns:a16="http://schemas.microsoft.com/office/drawing/2014/main" id="{ED761D1A-8AED-7CEA-F50D-0CC13B0379F4}"/>
              </a:ext>
            </a:extLst>
          </p:cNvPr>
          <p:cNvSpPr>
            <a:spLocks noGrp="1"/>
          </p:cNvSpPr>
          <p:nvPr>
            <p:ph idx="1"/>
          </p:nvPr>
        </p:nvSpPr>
        <p:spPr/>
        <p:txBody>
          <a:bodyPr/>
          <a:lstStyle/>
          <a:p>
            <a:r>
              <a:rPr lang="en-US" dirty="0"/>
              <a:t>Most producers engage in drug product manufacturing and packaging and not in R&amp;D or production of Active Pharmaceutical Ingredients (APIs)</a:t>
            </a:r>
          </a:p>
          <a:p>
            <a:pPr lvl="1"/>
            <a:r>
              <a:rPr lang="en-ZW" sz="1800" dirty="0">
                <a:effectLst/>
                <a:ea typeface="Times New Roman" panose="02020603050405020304" pitchFamily="18" charset="0"/>
                <a:cs typeface="Arial" panose="020B0604020202020204" pitchFamily="34" charset="0"/>
              </a:rPr>
              <a:t>they purchase APIs from other manufacturers and formulate them into finished pills, syrups, creams, capsules, and other finished drugs</a:t>
            </a:r>
            <a:r>
              <a:rPr lang="en-ZW" sz="1800" dirty="0">
                <a:effectLst/>
              </a:rPr>
              <a:t> </a:t>
            </a:r>
          </a:p>
          <a:p>
            <a:pPr lvl="1"/>
            <a:endParaRPr lang="en-ZW" sz="1800" dirty="0"/>
          </a:p>
          <a:p>
            <a:pPr lvl="1"/>
            <a:endParaRPr lang="en-US" sz="1800" dirty="0"/>
          </a:p>
        </p:txBody>
      </p:sp>
    </p:spTree>
    <p:extLst>
      <p:ext uri="{BB962C8B-B14F-4D97-AF65-F5344CB8AC3E}">
        <p14:creationId xmlns:p14="http://schemas.microsoft.com/office/powerpoint/2010/main" val="287655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0B88-66A5-03E9-9C37-521FFD8186E8}"/>
              </a:ext>
            </a:extLst>
          </p:cNvPr>
          <p:cNvSpPr>
            <a:spLocks noGrp="1"/>
          </p:cNvSpPr>
          <p:nvPr>
            <p:ph type="title"/>
          </p:nvPr>
        </p:nvSpPr>
        <p:spPr/>
        <p:txBody>
          <a:bodyPr/>
          <a:lstStyle/>
          <a:p>
            <a:r>
              <a:rPr lang="en-US" dirty="0"/>
              <a:t>Development stages of pharmaceutical industry</a:t>
            </a:r>
          </a:p>
        </p:txBody>
      </p:sp>
      <p:pic>
        <p:nvPicPr>
          <p:cNvPr id="4" name="Picture 3">
            <a:extLst>
              <a:ext uri="{FF2B5EF4-FFF2-40B4-BE49-F238E27FC236}">
                <a16:creationId xmlns:a16="http://schemas.microsoft.com/office/drawing/2014/main" id="{F1CF3EC8-E01A-7363-B08F-121C897053E8}"/>
              </a:ext>
            </a:extLst>
          </p:cNvPr>
          <p:cNvPicPr>
            <a:picLocks noChangeAspect="1"/>
          </p:cNvPicPr>
          <p:nvPr/>
        </p:nvPicPr>
        <p:blipFill rotWithShape="1">
          <a:blip r:embed="rId2"/>
          <a:srcRect t="10986"/>
          <a:stretch/>
        </p:blipFill>
        <p:spPr>
          <a:xfrm>
            <a:off x="372258" y="2020186"/>
            <a:ext cx="8697196" cy="3898975"/>
          </a:xfrm>
          <a:prstGeom prst="rect">
            <a:avLst/>
          </a:prstGeom>
          <a:ln>
            <a:solidFill>
              <a:schemeClr val="accent1"/>
            </a:solidFill>
          </a:ln>
        </p:spPr>
      </p:pic>
      <p:sp>
        <p:nvSpPr>
          <p:cNvPr id="6" name="TextBox 5">
            <a:extLst>
              <a:ext uri="{FF2B5EF4-FFF2-40B4-BE49-F238E27FC236}">
                <a16:creationId xmlns:a16="http://schemas.microsoft.com/office/drawing/2014/main" id="{463D24DE-D103-1DA6-DA99-220EAB752852}"/>
              </a:ext>
            </a:extLst>
          </p:cNvPr>
          <p:cNvSpPr txBox="1"/>
          <p:nvPr/>
        </p:nvSpPr>
        <p:spPr>
          <a:xfrm>
            <a:off x="372258" y="5919161"/>
            <a:ext cx="7834047" cy="271036"/>
          </a:xfrm>
          <a:prstGeom prst="rect">
            <a:avLst/>
          </a:prstGeom>
          <a:noFill/>
        </p:spPr>
        <p:txBody>
          <a:bodyPr wrap="square">
            <a:spAutoFit/>
          </a:bodyPr>
          <a:lstStyle/>
          <a:p>
            <a:pPr algn="just">
              <a:lnSpc>
                <a:spcPct val="115000"/>
              </a:lnSpc>
            </a:pPr>
            <a:r>
              <a:rPr lang="en-US" sz="1100" dirty="0">
                <a:effectLst/>
                <a:latin typeface="Arial Narrow" panose="020B0604020202020204" pitchFamily="34" charset="0"/>
                <a:ea typeface="Arial Narrow" panose="020B0604020202020204" pitchFamily="34" charset="0"/>
                <a:cs typeface="Arial" panose="020B0604020202020204" pitchFamily="34" charset="0"/>
              </a:rPr>
              <a:t>Source: </a:t>
            </a:r>
            <a:r>
              <a:rPr lang="en-US" sz="1100" dirty="0" err="1">
                <a:effectLst/>
                <a:latin typeface="Arial Narrow" panose="020B0604020202020204" pitchFamily="34" charset="0"/>
                <a:ea typeface="Arial Narrow" panose="020B0604020202020204" pitchFamily="34" charset="0"/>
                <a:cs typeface="Arial" panose="020B0604020202020204" pitchFamily="34" charset="0"/>
              </a:rPr>
              <a:t>MacKensey</a:t>
            </a:r>
            <a:r>
              <a:rPr lang="en-US" sz="1100" dirty="0">
                <a:effectLst/>
                <a:latin typeface="Arial Narrow" panose="020B0604020202020204" pitchFamily="34" charset="0"/>
                <a:ea typeface="Arial Narrow" panose="020B0604020202020204" pitchFamily="34" charset="0"/>
                <a:cs typeface="Arial" panose="020B0604020202020204" pitchFamily="34" charset="0"/>
              </a:rPr>
              <a:t> &amp; Company, 2019:2</a:t>
            </a:r>
            <a:r>
              <a:rPr lang="en-ZW" sz="11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80002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9000</TotalTime>
  <Words>2580</Words>
  <Application>Microsoft Macintosh PowerPoint</Application>
  <PresentationFormat>On-screen Show (4:3)</PresentationFormat>
  <Paragraphs>265</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Narrow</vt:lpstr>
      <vt:lpstr>Calibri</vt:lpstr>
      <vt:lpstr>Calibri Light</vt:lpstr>
      <vt:lpstr>Delicious</vt:lpstr>
      <vt:lpstr>Lato</vt:lpstr>
      <vt:lpstr>Roboto</vt:lpstr>
      <vt:lpstr>Symbol</vt:lpstr>
      <vt:lpstr>Times New Roman</vt:lpstr>
      <vt:lpstr>Wingdings 3</vt:lpstr>
      <vt:lpstr>Office Theme</vt:lpstr>
      <vt:lpstr>Advancing local pharmaceutical production through legislation and institutional reforms in the ESA region</vt:lpstr>
      <vt:lpstr>The issue</vt:lpstr>
      <vt:lpstr>The Challenge</vt:lpstr>
      <vt:lpstr>Our work aimed to</vt:lpstr>
      <vt:lpstr>Findings</vt:lpstr>
      <vt:lpstr>National plans and strategies</vt:lpstr>
      <vt:lpstr>Findings</vt:lpstr>
      <vt:lpstr>ESA’s pharmaceutical production context</vt:lpstr>
      <vt:lpstr>Development stages of pharmaceutical industry</vt:lpstr>
      <vt:lpstr>Constraints to production</vt:lpstr>
      <vt:lpstr>Addressing the constraints: Market creation-AfCFTA</vt:lpstr>
      <vt:lpstr>AfCFTA</vt:lpstr>
      <vt:lpstr>PowerPoint Presentation</vt:lpstr>
      <vt:lpstr>PAVM Interventions</vt:lpstr>
      <vt:lpstr>Trade policies and the manufacturing sector</vt:lpstr>
      <vt:lpstr>Tariffs on medical product groups</vt:lpstr>
      <vt:lpstr>Skills development</vt:lpstr>
      <vt:lpstr>Human Resource for Health Development</vt:lpstr>
      <vt:lpstr>Skills development</vt:lpstr>
      <vt:lpstr>PAVM-interventions</vt:lpstr>
      <vt:lpstr>PAVM interventions</vt:lpstr>
      <vt:lpstr>Medicines Regulation</vt:lpstr>
      <vt:lpstr>PowerPoint Presentation</vt:lpstr>
      <vt:lpstr>Domestication of the model law</vt:lpstr>
      <vt:lpstr>Technology transfer</vt:lpstr>
      <vt:lpstr>PowerPoint Presentation</vt:lpstr>
      <vt:lpstr>TRIPs Waiver for covid 19 vaccines</vt:lpstr>
      <vt:lpstr>AfCFTA IPR protocol</vt:lpstr>
      <vt:lpstr>Vaccine manufacturing projects announced across 14 countries </vt:lpstr>
      <vt:lpstr>Regional collaboration and partnerships</vt:lpstr>
      <vt:lpstr>Other areas</vt:lpstr>
      <vt:lpstr>Proposed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and using evidence to promote equitable access to essential health products through progress in local production capacities in selected ESA countries</dc:title>
  <dc:creator>Rangarirai Machemedze</dc:creator>
  <cp:lastModifiedBy>Rangarirai Machemedze</cp:lastModifiedBy>
  <cp:revision>16</cp:revision>
  <dcterms:created xsi:type="dcterms:W3CDTF">2022-07-07T08:42:57Z</dcterms:created>
  <dcterms:modified xsi:type="dcterms:W3CDTF">2023-06-13T10:30:31Z</dcterms:modified>
</cp:coreProperties>
</file>