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2" r:id="rId5"/>
    <p:sldId id="264" r:id="rId6"/>
    <p:sldId id="265" r:id="rId7"/>
    <p:sldId id="272" r:id="rId8"/>
    <p:sldId id="269" r:id="rId9"/>
    <p:sldId id="266" r:id="rId10"/>
    <p:sldId id="270" r:id="rId11"/>
    <p:sldId id="273" r:id="rId12"/>
    <p:sldId id="271" r:id="rId13"/>
    <p:sldId id="267" r:id="rId14"/>
    <p:sldId id="274" r:id="rId15"/>
    <p:sldId id="275" r:id="rId16"/>
    <p:sldId id="276" r:id="rId17"/>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7" autoAdjust="0"/>
    <p:restoredTop sz="93738" autoAdjust="0"/>
  </p:normalViewPr>
  <p:slideViewPr>
    <p:cSldViewPr snapToGrid="0">
      <p:cViewPr varScale="1">
        <p:scale>
          <a:sx n="64" d="100"/>
          <a:sy n="6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9038-769F-4912-BCC8-62DEEA0A1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3072ED2B-FB95-4913-9E4F-AAB7B59548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2A56D3D8-2413-4A15-985F-8C12A1275851}"/>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5" name="Footer Placeholder 4">
            <a:extLst>
              <a:ext uri="{FF2B5EF4-FFF2-40B4-BE49-F238E27FC236}">
                <a16:creationId xmlns:a16="http://schemas.microsoft.com/office/drawing/2014/main" id="{FE9C8052-609C-4B06-B3C1-8125F4CEB061}"/>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9F43C3C2-2F8B-463A-BBAD-BB45C4FD3F8F}"/>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6882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B37F-617A-4B5C-9C5D-8FA4942776E5}"/>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A90B395D-765E-464F-A66E-BF5893CF22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14FBF57D-7194-475D-BB59-32B16D38837D}"/>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5" name="Footer Placeholder 4">
            <a:extLst>
              <a:ext uri="{FF2B5EF4-FFF2-40B4-BE49-F238E27FC236}">
                <a16:creationId xmlns:a16="http://schemas.microsoft.com/office/drawing/2014/main" id="{F3A281D5-29C6-4DCC-926C-417546DCEDD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420B206B-1E49-4AD6-AFA6-963D81C8D07F}"/>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99976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1D821C-4059-49B2-97FA-BC4D10537A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6020F91B-9FF7-4EFC-A3DC-DCDED77B35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C3667E53-6465-4D8B-B7FA-1EB27CEBF1E9}"/>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5" name="Footer Placeholder 4">
            <a:extLst>
              <a:ext uri="{FF2B5EF4-FFF2-40B4-BE49-F238E27FC236}">
                <a16:creationId xmlns:a16="http://schemas.microsoft.com/office/drawing/2014/main" id="{E8CCB160-9B4E-47BD-8BCA-3D6802DD92D5}"/>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4E94420C-3722-46F5-8FD5-3668D34B83A3}"/>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107768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F9E2-834D-403C-A951-08302BA3EA7B}"/>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41667056-350E-434A-BEE5-64FE4E093B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DBA09E63-0CFC-4BE1-94A7-8B1D8523983C}"/>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5" name="Footer Placeholder 4">
            <a:extLst>
              <a:ext uri="{FF2B5EF4-FFF2-40B4-BE49-F238E27FC236}">
                <a16:creationId xmlns:a16="http://schemas.microsoft.com/office/drawing/2014/main" id="{16F54134-F144-4AE5-88A7-BF265DFAB7B0}"/>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C2548712-9FC2-46CC-84E8-81786D0C9610}"/>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109504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ED99-0FDC-4611-B0A5-08914539F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2F214401-C97B-42A9-95FF-28EC62C038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15B6A3-BA7B-4F32-B49D-B7C23AAA01D2}"/>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5" name="Footer Placeholder 4">
            <a:extLst>
              <a:ext uri="{FF2B5EF4-FFF2-40B4-BE49-F238E27FC236}">
                <a16:creationId xmlns:a16="http://schemas.microsoft.com/office/drawing/2014/main" id="{8B58557D-C937-447A-9D4A-2446E94503CE}"/>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767DE4C9-CACF-4C5E-96D4-741BA8AA57EC}"/>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284967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2EC0-7B22-45A7-A82D-D1B72EB011DD}"/>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AF5F2405-B064-44EC-BA76-124060EA96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7D2DF5AD-DC16-4EAE-B181-5C7FA4C45E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A5C57F19-0840-4635-82CB-598384222DAB}"/>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6" name="Footer Placeholder 5">
            <a:extLst>
              <a:ext uri="{FF2B5EF4-FFF2-40B4-BE49-F238E27FC236}">
                <a16:creationId xmlns:a16="http://schemas.microsoft.com/office/drawing/2014/main" id="{9CDEA184-7BE0-4704-AFD7-8F0C3FD72DD6}"/>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0E5D411B-8B2B-4C46-BC50-7323ED60F2A1}"/>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182457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3677-FE57-4B67-8636-636ED58F0403}"/>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94A4195C-9656-44F4-BA7D-7876CADDC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79AD8B-EBEE-4145-8FD7-165CC710C2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49357563-3CB7-4D42-9626-49DA132AB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AF3A13-688C-4AA8-B5F3-A68BC577B3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D246F560-465A-4DA2-9E9A-366F0185112D}"/>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8" name="Footer Placeholder 7">
            <a:extLst>
              <a:ext uri="{FF2B5EF4-FFF2-40B4-BE49-F238E27FC236}">
                <a16:creationId xmlns:a16="http://schemas.microsoft.com/office/drawing/2014/main" id="{253DE0FD-C68F-43BF-A97E-FF1899D37015}"/>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2F7932C0-7DF5-4BAD-88F3-50DC3147CE99}"/>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206959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453E-6510-4744-91F6-DD224965A6B5}"/>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1F29DEA0-1784-4BBC-A685-5D8A4284E976}"/>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4" name="Footer Placeholder 3">
            <a:extLst>
              <a:ext uri="{FF2B5EF4-FFF2-40B4-BE49-F238E27FC236}">
                <a16:creationId xmlns:a16="http://schemas.microsoft.com/office/drawing/2014/main" id="{AEDAC3D9-CD60-4D16-ABD8-4BB0DCC538E4}"/>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9F585250-32E0-4DCF-ADD6-DA10C9DADA1A}"/>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260784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AF824-91F8-430A-AAAF-9252CFF358D4}"/>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3" name="Footer Placeholder 2">
            <a:extLst>
              <a:ext uri="{FF2B5EF4-FFF2-40B4-BE49-F238E27FC236}">
                <a16:creationId xmlns:a16="http://schemas.microsoft.com/office/drawing/2014/main" id="{1E5CF81C-E96F-406A-BFA1-017263DA367A}"/>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FEC927AA-CC42-4F2B-AABE-A8882FB4BA4C}"/>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365152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6EA0-A119-4E53-BABF-6C661E5A3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3665FF19-BFF2-43EC-B3B0-CDFF3E8A4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580F580A-4BC5-4B26-A9EB-15B752072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DAA912-C87D-4021-91B9-45EDD1D4FB60}"/>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6" name="Footer Placeholder 5">
            <a:extLst>
              <a:ext uri="{FF2B5EF4-FFF2-40B4-BE49-F238E27FC236}">
                <a16:creationId xmlns:a16="http://schemas.microsoft.com/office/drawing/2014/main" id="{2DD44C61-886F-4586-9180-6E74F462C7E1}"/>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04DDB4F0-BDA7-4F9E-9CD6-E2AF93166477}"/>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131855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A7C-91A2-4FE6-8830-7606306F2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EE179C67-CB83-4245-846A-72C339DD6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A648F91F-F011-4DD9-B736-D9580AA20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0634C8-D003-496A-B806-EB5BADC3A5F3}"/>
              </a:ext>
            </a:extLst>
          </p:cNvPr>
          <p:cNvSpPr>
            <a:spLocks noGrp="1"/>
          </p:cNvSpPr>
          <p:nvPr>
            <p:ph type="dt" sz="half" idx="10"/>
          </p:nvPr>
        </p:nvSpPr>
        <p:spPr/>
        <p:txBody>
          <a:bodyPr/>
          <a:lstStyle/>
          <a:p>
            <a:fld id="{A2EED39D-CB9E-4BA8-A905-5BD101BDE456}" type="datetimeFigureOut">
              <a:rPr lang="en-UG" smtClean="0"/>
              <a:t>14/06/2023</a:t>
            </a:fld>
            <a:endParaRPr lang="en-UG"/>
          </a:p>
        </p:txBody>
      </p:sp>
      <p:sp>
        <p:nvSpPr>
          <p:cNvPr id="6" name="Footer Placeholder 5">
            <a:extLst>
              <a:ext uri="{FF2B5EF4-FFF2-40B4-BE49-F238E27FC236}">
                <a16:creationId xmlns:a16="http://schemas.microsoft.com/office/drawing/2014/main" id="{E9108F1A-A979-4190-AFEB-3C89BCB18D1C}"/>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68DBAB4F-7672-47C3-BBF6-F47D86A12E21}"/>
              </a:ext>
            </a:extLst>
          </p:cNvPr>
          <p:cNvSpPr>
            <a:spLocks noGrp="1"/>
          </p:cNvSpPr>
          <p:nvPr>
            <p:ph type="sldNum" sz="quarter" idx="12"/>
          </p:nvPr>
        </p:nvSpPr>
        <p:spPr/>
        <p:txBody>
          <a:bodyPr/>
          <a:lstStyle/>
          <a:p>
            <a:fld id="{5A535D61-2E3C-4663-8A12-16BA17A6E2D0}" type="slidenum">
              <a:rPr lang="en-UG" smtClean="0"/>
              <a:t>‹#›</a:t>
            </a:fld>
            <a:endParaRPr lang="en-UG"/>
          </a:p>
        </p:txBody>
      </p:sp>
    </p:spTree>
    <p:extLst>
      <p:ext uri="{BB962C8B-B14F-4D97-AF65-F5344CB8AC3E}">
        <p14:creationId xmlns:p14="http://schemas.microsoft.com/office/powerpoint/2010/main" val="248033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E2288-4E0D-474C-8A05-9D783DD64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FFB1AD1F-432C-481E-880D-AFA3DE0CC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B7695B45-AC46-47BE-99B6-34F4D1A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ED39D-CB9E-4BA8-A905-5BD101BDE456}" type="datetimeFigureOut">
              <a:rPr lang="en-UG" smtClean="0"/>
              <a:t>14/06/2023</a:t>
            </a:fld>
            <a:endParaRPr lang="en-UG"/>
          </a:p>
        </p:txBody>
      </p:sp>
      <p:sp>
        <p:nvSpPr>
          <p:cNvPr id="5" name="Footer Placeholder 4">
            <a:extLst>
              <a:ext uri="{FF2B5EF4-FFF2-40B4-BE49-F238E27FC236}">
                <a16:creationId xmlns:a16="http://schemas.microsoft.com/office/drawing/2014/main" id="{F8503838-395F-4CAF-88FA-3989BB726A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1BB3F51F-5764-4271-B07F-E9C1BE461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35D61-2E3C-4663-8A12-16BA17A6E2D0}" type="slidenum">
              <a:rPr lang="en-UG" smtClean="0"/>
              <a:t>‹#›</a:t>
            </a:fld>
            <a:endParaRPr lang="en-UG"/>
          </a:p>
        </p:txBody>
      </p:sp>
    </p:spTree>
    <p:extLst>
      <p:ext uri="{BB962C8B-B14F-4D97-AF65-F5344CB8AC3E}">
        <p14:creationId xmlns:p14="http://schemas.microsoft.com/office/powerpoint/2010/main" val="574731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4.png"/><Relationship Id="rId2" Type="http://schemas.openxmlformats.org/officeDocument/2006/relationships/image" Target="../media/image7.bin"/><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FF7D-F744-4B24-9FD5-AB18B2B57D3B}"/>
              </a:ext>
            </a:extLst>
          </p:cNvPr>
          <p:cNvSpPr>
            <a:spLocks noGrp="1"/>
          </p:cNvSpPr>
          <p:nvPr>
            <p:ph type="ctrTitle"/>
          </p:nvPr>
        </p:nvSpPr>
        <p:spPr>
          <a:xfrm>
            <a:off x="1524000" y="1413566"/>
            <a:ext cx="9144000" cy="2387600"/>
          </a:xfrm>
        </p:spPr>
        <p:txBody>
          <a:bodyPr>
            <a:noAutofit/>
          </a:bodyPr>
          <a:lstStyle/>
          <a:p>
            <a:r>
              <a:rPr lang="en-UG" sz="4000" b="1" dirty="0">
                <a:solidFill>
                  <a:srgbClr val="002060"/>
                </a:solidFill>
              </a:rPr>
              <a:t>Assessment of the </a:t>
            </a:r>
            <a:r>
              <a:rPr lang="en-US" sz="4000" b="1" dirty="0">
                <a:solidFill>
                  <a:srgbClr val="002060"/>
                </a:solidFill>
              </a:rPr>
              <a:t>legal, policy and operational environment of pharmaceutical manufacturing associations in Africa</a:t>
            </a:r>
            <a:endParaRPr lang="en-UG" sz="4000" dirty="0">
              <a:solidFill>
                <a:srgbClr val="002060"/>
              </a:solidFill>
            </a:endParaRPr>
          </a:p>
        </p:txBody>
      </p:sp>
      <p:sp>
        <p:nvSpPr>
          <p:cNvPr id="3" name="Subtitle 2">
            <a:extLst>
              <a:ext uri="{FF2B5EF4-FFF2-40B4-BE49-F238E27FC236}">
                <a16:creationId xmlns:a16="http://schemas.microsoft.com/office/drawing/2014/main" id="{AC8D8946-4C00-4ADE-9942-8583DE1C7F9F}"/>
              </a:ext>
            </a:extLst>
          </p:cNvPr>
          <p:cNvSpPr>
            <a:spLocks noGrp="1"/>
          </p:cNvSpPr>
          <p:nvPr>
            <p:ph type="subTitle" idx="1"/>
          </p:nvPr>
        </p:nvSpPr>
        <p:spPr>
          <a:xfrm>
            <a:off x="1524000" y="4148336"/>
            <a:ext cx="4572000" cy="1655762"/>
          </a:xfrm>
        </p:spPr>
        <p:txBody>
          <a:bodyPr>
            <a:normAutofit lnSpcReduction="10000"/>
          </a:bodyPr>
          <a:lstStyle/>
          <a:p>
            <a:pPr algn="l"/>
            <a:r>
              <a:rPr lang="en-US" b="1" dirty="0">
                <a:solidFill>
                  <a:srgbClr val="002060"/>
                </a:solidFill>
              </a:rPr>
              <a:t>Denis Kibira, PhD</a:t>
            </a:r>
          </a:p>
          <a:p>
            <a:pPr algn="l"/>
            <a:r>
              <a:rPr lang="en-US" dirty="0">
                <a:solidFill>
                  <a:srgbClr val="002060"/>
                </a:solidFill>
              </a:rPr>
              <a:t>National Coordinator </a:t>
            </a:r>
            <a:r>
              <a:rPr lang="en-US" dirty="0" err="1">
                <a:solidFill>
                  <a:srgbClr val="002060"/>
                </a:solidFill>
              </a:rPr>
              <a:t>MeTA</a:t>
            </a:r>
            <a:r>
              <a:rPr lang="en-US" dirty="0">
                <a:solidFill>
                  <a:srgbClr val="002060"/>
                </a:solidFill>
              </a:rPr>
              <a:t>-Uganda</a:t>
            </a:r>
          </a:p>
          <a:p>
            <a:pPr algn="l"/>
            <a:r>
              <a:rPr lang="en-US" dirty="0">
                <a:solidFill>
                  <a:srgbClr val="002060"/>
                </a:solidFill>
              </a:rPr>
              <a:t>CEO- DUMAIC Global Health</a:t>
            </a:r>
            <a:endParaRPr lang="en-UG" dirty="0">
              <a:solidFill>
                <a:srgbClr val="002060"/>
              </a:solidFill>
            </a:endParaRPr>
          </a:p>
        </p:txBody>
      </p:sp>
      <p:pic>
        <p:nvPicPr>
          <p:cNvPr id="4" name="Picture 3">
            <a:extLst>
              <a:ext uri="{FF2B5EF4-FFF2-40B4-BE49-F238E27FC236}">
                <a16:creationId xmlns:a16="http://schemas.microsoft.com/office/drawing/2014/main" id="{51FB3E96-476A-44E0-8FF8-4F2CF34627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1559" y="348330"/>
            <a:ext cx="19700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7714C0-5655-4C6C-B1A1-B93F440B2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6" y="0"/>
            <a:ext cx="2616338" cy="18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8349783-BCE7-402E-B1D8-87AD67775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563" y="3696057"/>
            <a:ext cx="5522252" cy="2549998"/>
          </a:xfrm>
          <a:prstGeom prst="rect">
            <a:avLst/>
          </a:prstGeom>
        </p:spPr>
      </p:pic>
      <p:pic>
        <p:nvPicPr>
          <p:cNvPr id="7" name="Picture 6">
            <a:extLst>
              <a:ext uri="{FF2B5EF4-FFF2-40B4-BE49-F238E27FC236}">
                <a16:creationId xmlns:a16="http://schemas.microsoft.com/office/drawing/2014/main" id="{7CB8B4D9-2449-42E2-B1AB-76AA00BEF84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5353" y="261041"/>
            <a:ext cx="1970087" cy="1384879"/>
          </a:xfrm>
          <a:prstGeom prst="rect">
            <a:avLst/>
          </a:prstGeom>
          <a:noFill/>
        </p:spPr>
      </p:pic>
    </p:spTree>
    <p:extLst>
      <p:ext uri="{BB962C8B-B14F-4D97-AF65-F5344CB8AC3E}">
        <p14:creationId xmlns:p14="http://schemas.microsoft.com/office/powerpoint/2010/main" val="240495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4AF6-C4F8-54B2-D987-26BAB1BA2546}"/>
              </a:ext>
            </a:extLst>
          </p:cNvPr>
          <p:cNvSpPr>
            <a:spLocks noGrp="1"/>
          </p:cNvSpPr>
          <p:nvPr>
            <p:ph type="title"/>
          </p:nvPr>
        </p:nvSpPr>
        <p:spPr>
          <a:xfrm>
            <a:off x="1553948" y="365125"/>
            <a:ext cx="10515600" cy="1325563"/>
          </a:xfrm>
        </p:spPr>
        <p:txBody>
          <a:bodyPr/>
          <a:lstStyle/>
          <a:p>
            <a:r>
              <a:rPr lang="en-US" b="1" dirty="0">
                <a:solidFill>
                  <a:srgbClr val="00B0F0"/>
                </a:solidFill>
                <a:latin typeface="Calibri "/>
              </a:rPr>
              <a:t>Governance of the Associations</a:t>
            </a:r>
            <a:endParaRPr lang="en-UG" b="1" dirty="0">
              <a:solidFill>
                <a:srgbClr val="00B0F0"/>
              </a:solidFill>
              <a:latin typeface="Calibri "/>
            </a:endParaRPr>
          </a:p>
        </p:txBody>
      </p:sp>
      <p:sp>
        <p:nvSpPr>
          <p:cNvPr id="3" name="Content Placeholder 2">
            <a:extLst>
              <a:ext uri="{FF2B5EF4-FFF2-40B4-BE49-F238E27FC236}">
                <a16:creationId xmlns:a16="http://schemas.microsoft.com/office/drawing/2014/main" id="{60455B19-B788-9F10-D5B6-4A256997DF94}"/>
              </a:ext>
            </a:extLst>
          </p:cNvPr>
          <p:cNvSpPr>
            <a:spLocks noGrp="1"/>
          </p:cNvSpPr>
          <p:nvPr>
            <p:ph idx="1"/>
          </p:nvPr>
        </p:nvSpPr>
        <p:spPr>
          <a:xfrm>
            <a:off x="1061503" y="1463030"/>
            <a:ext cx="10750746" cy="5309939"/>
          </a:xfrm>
        </p:spPr>
        <p:txBody>
          <a:bodyPr>
            <a:noAutofit/>
          </a:bodyPr>
          <a:lstStyle/>
          <a:p>
            <a:r>
              <a:rPr lang="en-US" sz="2000" dirty="0"/>
              <a:t>Established as voluntary non-profit </a:t>
            </a:r>
            <a:r>
              <a:rPr lang="en-US" sz="2000" dirty="0" err="1"/>
              <a:t>organisations</a:t>
            </a:r>
            <a:endParaRPr lang="en-US" sz="2000" dirty="0"/>
          </a:p>
          <a:p>
            <a:r>
              <a:rPr lang="en-US" sz="2000" dirty="0"/>
              <a:t>Governed by Constitutions</a:t>
            </a:r>
          </a:p>
          <a:p>
            <a:r>
              <a:rPr lang="en-US" sz="2000" dirty="0"/>
              <a:t>Elected/nominated Board members: </a:t>
            </a:r>
          </a:p>
          <a:p>
            <a:pPr lvl="1"/>
            <a:r>
              <a:rPr lang="en-US" sz="2000" dirty="0"/>
              <a:t>Chairperson</a:t>
            </a:r>
          </a:p>
          <a:p>
            <a:pPr lvl="1"/>
            <a:r>
              <a:rPr lang="en-US" sz="2000" dirty="0"/>
              <a:t>Vice Chair</a:t>
            </a:r>
          </a:p>
          <a:p>
            <a:pPr lvl="1"/>
            <a:r>
              <a:rPr lang="en-US" sz="2000" dirty="0"/>
              <a:t>Secretary</a:t>
            </a:r>
          </a:p>
          <a:p>
            <a:pPr lvl="1"/>
            <a:r>
              <a:rPr lang="en-US" sz="2000" dirty="0"/>
              <a:t>Treasurer</a:t>
            </a:r>
          </a:p>
          <a:p>
            <a:pPr lvl="1"/>
            <a:r>
              <a:rPr lang="en-US" sz="2000" dirty="0"/>
              <a:t>Members</a:t>
            </a:r>
          </a:p>
          <a:p>
            <a:r>
              <a:rPr lang="en-US" sz="2000" dirty="0"/>
              <a:t>Secretariats: 1-2 staff </a:t>
            </a:r>
          </a:p>
          <a:p>
            <a:pPr marL="0" indent="0">
              <a:buNone/>
            </a:pPr>
            <a:r>
              <a:rPr lang="en-US" sz="2000" b="1" dirty="0"/>
              <a:t>Key issues:</a:t>
            </a:r>
          </a:p>
          <a:p>
            <a:r>
              <a:rPr lang="en-US" sz="2000" dirty="0"/>
              <a:t>Secretariats depended on mostly donor projects </a:t>
            </a:r>
          </a:p>
          <a:p>
            <a:r>
              <a:rPr lang="en-US" sz="2000" dirty="0"/>
              <a:t>Most currently run on voluntary basis</a:t>
            </a:r>
          </a:p>
          <a:p>
            <a:r>
              <a:rPr lang="en-US" sz="2000" dirty="0"/>
              <a:t>Offices hosted by Chairperson or Coordinator</a:t>
            </a:r>
          </a:p>
          <a:p>
            <a:r>
              <a:rPr lang="en-US" sz="2000" dirty="0"/>
              <a:t>Limited visibility (website, social media presence)</a:t>
            </a:r>
          </a:p>
          <a:p>
            <a:pPr lvl="1"/>
            <a:endParaRPr lang="en-US" sz="2000" dirty="0"/>
          </a:p>
          <a:p>
            <a:pPr marL="0" indent="0">
              <a:buNone/>
            </a:pPr>
            <a:r>
              <a:rPr lang="en-US" sz="2000" dirty="0"/>
              <a:t> </a:t>
            </a:r>
          </a:p>
          <a:p>
            <a:endParaRPr lang="en-UG" sz="2000" dirty="0"/>
          </a:p>
        </p:txBody>
      </p:sp>
      <p:pic>
        <p:nvPicPr>
          <p:cNvPr id="4" name="Picture 3">
            <a:extLst>
              <a:ext uri="{FF2B5EF4-FFF2-40B4-BE49-F238E27FC236}">
                <a16:creationId xmlns:a16="http://schemas.microsoft.com/office/drawing/2014/main" id="{BEC4D49A-1F15-BAF4-5E39-2EC2E21B0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3440" y="0"/>
            <a:ext cx="1255863" cy="7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159D87F-817D-C809-F7D4-88B4D8F57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51" y="85031"/>
            <a:ext cx="1431497"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95A1085-8C67-EF07-02D7-83AC48B932D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7361" y="85031"/>
            <a:ext cx="1112188" cy="836864"/>
          </a:xfrm>
          <a:prstGeom prst="rect">
            <a:avLst/>
          </a:prstGeom>
          <a:noFill/>
        </p:spPr>
      </p:pic>
    </p:spTree>
    <p:extLst>
      <p:ext uri="{BB962C8B-B14F-4D97-AF65-F5344CB8AC3E}">
        <p14:creationId xmlns:p14="http://schemas.microsoft.com/office/powerpoint/2010/main" val="23149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9A2A-3AA6-782F-176B-718B91F9985C}"/>
              </a:ext>
            </a:extLst>
          </p:cNvPr>
          <p:cNvSpPr>
            <a:spLocks noGrp="1"/>
          </p:cNvSpPr>
          <p:nvPr>
            <p:ph type="title"/>
          </p:nvPr>
        </p:nvSpPr>
        <p:spPr>
          <a:xfrm>
            <a:off x="1553946" y="617379"/>
            <a:ext cx="9799852" cy="1325563"/>
          </a:xfrm>
        </p:spPr>
        <p:txBody>
          <a:bodyPr/>
          <a:lstStyle/>
          <a:p>
            <a:r>
              <a:rPr lang="en-US" b="1" dirty="0">
                <a:solidFill>
                  <a:srgbClr val="00B0F0"/>
                </a:solidFill>
              </a:rPr>
              <a:t>Duties of the Associations</a:t>
            </a:r>
            <a:endParaRPr lang="en-UG" b="1" dirty="0">
              <a:solidFill>
                <a:srgbClr val="00B0F0"/>
              </a:solidFill>
            </a:endParaRPr>
          </a:p>
        </p:txBody>
      </p:sp>
      <p:sp>
        <p:nvSpPr>
          <p:cNvPr id="3" name="Content Placeholder 2">
            <a:extLst>
              <a:ext uri="{FF2B5EF4-FFF2-40B4-BE49-F238E27FC236}">
                <a16:creationId xmlns:a16="http://schemas.microsoft.com/office/drawing/2014/main" id="{D7176996-717F-463F-71E6-14FE6EC45FA6}"/>
              </a:ext>
            </a:extLst>
          </p:cNvPr>
          <p:cNvSpPr>
            <a:spLocks noGrp="1"/>
          </p:cNvSpPr>
          <p:nvPr>
            <p:ph idx="1"/>
          </p:nvPr>
        </p:nvSpPr>
        <p:spPr>
          <a:xfrm>
            <a:off x="1553946" y="1825625"/>
            <a:ext cx="9009421" cy="4351338"/>
          </a:xfrm>
        </p:spPr>
        <p:txBody>
          <a:bodyPr>
            <a:normAutofit fontScale="92500" lnSpcReduction="20000"/>
          </a:bodyPr>
          <a:lstStyle/>
          <a:p>
            <a:r>
              <a:rPr lang="en-US" dirty="0"/>
              <a:t>Platform for common voice</a:t>
            </a:r>
          </a:p>
          <a:p>
            <a:r>
              <a:rPr lang="en-US" dirty="0"/>
              <a:t>Research</a:t>
            </a:r>
          </a:p>
          <a:p>
            <a:r>
              <a:rPr lang="en-US" dirty="0"/>
              <a:t>Preparation of position/policy papers</a:t>
            </a:r>
          </a:p>
          <a:p>
            <a:r>
              <a:rPr lang="en-US" dirty="0" err="1"/>
              <a:t>Organise</a:t>
            </a:r>
            <a:r>
              <a:rPr lang="en-US" dirty="0"/>
              <a:t> lobby and advocacy engagements</a:t>
            </a:r>
          </a:p>
          <a:p>
            <a:r>
              <a:rPr lang="en-US" dirty="0"/>
              <a:t>Trainings to members</a:t>
            </a:r>
          </a:p>
          <a:p>
            <a:r>
              <a:rPr lang="en-US" dirty="0"/>
              <a:t>Sharing of information and opportunities</a:t>
            </a:r>
          </a:p>
          <a:p>
            <a:r>
              <a:rPr lang="en-US" dirty="0"/>
              <a:t>Represents private sector on regional/continental advisory bodies </a:t>
            </a:r>
            <a:r>
              <a:rPr lang="en-US" dirty="0" err="1"/>
              <a:t>e.g</a:t>
            </a:r>
            <a:r>
              <a:rPr lang="en-US" dirty="0"/>
              <a:t> Africa Business Forum, AMRH, ZAZIBONA </a:t>
            </a:r>
            <a:r>
              <a:rPr lang="en-US" dirty="0" err="1"/>
              <a:t>etc</a:t>
            </a:r>
            <a:endParaRPr lang="en-US" dirty="0"/>
          </a:p>
          <a:p>
            <a:r>
              <a:rPr lang="en-US" dirty="0"/>
              <a:t>Broker partnerships with innovators for tech transfer</a:t>
            </a:r>
          </a:p>
          <a:p>
            <a:r>
              <a:rPr lang="en-US" dirty="0"/>
              <a:t>Review of technical documents</a:t>
            </a:r>
          </a:p>
          <a:p>
            <a:r>
              <a:rPr lang="en-US" dirty="0"/>
              <a:t>Employee unions: wage negotiations</a:t>
            </a:r>
            <a:endParaRPr lang="en-UG" dirty="0"/>
          </a:p>
        </p:txBody>
      </p:sp>
      <p:pic>
        <p:nvPicPr>
          <p:cNvPr id="4" name="Picture 3">
            <a:extLst>
              <a:ext uri="{FF2B5EF4-FFF2-40B4-BE49-F238E27FC236}">
                <a16:creationId xmlns:a16="http://schemas.microsoft.com/office/drawing/2014/main" id="{E91A1B74-9321-DDEF-DE3E-0FAD7780B0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3440" y="0"/>
            <a:ext cx="1255863" cy="7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9A67D24-F079-23A9-B619-A38B3A6FC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51" y="85031"/>
            <a:ext cx="1431497"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F8CC806-4B92-82CA-421D-BE700CD2265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7361" y="85031"/>
            <a:ext cx="1112188" cy="836864"/>
          </a:xfrm>
          <a:prstGeom prst="rect">
            <a:avLst/>
          </a:prstGeom>
          <a:noFill/>
        </p:spPr>
      </p:pic>
    </p:spTree>
    <p:extLst>
      <p:ext uri="{BB962C8B-B14F-4D97-AF65-F5344CB8AC3E}">
        <p14:creationId xmlns:p14="http://schemas.microsoft.com/office/powerpoint/2010/main" val="12631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336D-D6CE-7416-1D49-D5F8DAB92497}"/>
              </a:ext>
            </a:extLst>
          </p:cNvPr>
          <p:cNvSpPr>
            <a:spLocks noGrp="1"/>
          </p:cNvSpPr>
          <p:nvPr>
            <p:ph type="title"/>
          </p:nvPr>
        </p:nvSpPr>
        <p:spPr>
          <a:xfrm>
            <a:off x="1651378" y="365125"/>
            <a:ext cx="9702421" cy="1325563"/>
          </a:xfrm>
        </p:spPr>
        <p:txBody>
          <a:bodyPr/>
          <a:lstStyle/>
          <a:p>
            <a:r>
              <a:rPr lang="en-US" b="1" dirty="0">
                <a:solidFill>
                  <a:srgbClr val="00B0F0"/>
                </a:solidFill>
              </a:rPr>
              <a:t>Financing</a:t>
            </a:r>
            <a:endParaRPr lang="en-UG" b="1" dirty="0">
              <a:solidFill>
                <a:srgbClr val="00B0F0"/>
              </a:solidFill>
            </a:endParaRPr>
          </a:p>
        </p:txBody>
      </p:sp>
      <p:sp>
        <p:nvSpPr>
          <p:cNvPr id="3" name="Content Placeholder 2">
            <a:extLst>
              <a:ext uri="{FF2B5EF4-FFF2-40B4-BE49-F238E27FC236}">
                <a16:creationId xmlns:a16="http://schemas.microsoft.com/office/drawing/2014/main" id="{ED391094-860A-A6DE-469F-B5B6E8A81BE8}"/>
              </a:ext>
            </a:extLst>
          </p:cNvPr>
          <p:cNvSpPr>
            <a:spLocks noGrp="1"/>
          </p:cNvSpPr>
          <p:nvPr>
            <p:ph idx="1"/>
          </p:nvPr>
        </p:nvSpPr>
        <p:spPr/>
        <p:txBody>
          <a:bodyPr>
            <a:normAutofit/>
          </a:bodyPr>
          <a:lstStyle/>
          <a:p>
            <a:pPr marL="0" indent="0">
              <a:buNone/>
            </a:pPr>
            <a:r>
              <a:rPr lang="en-US" b="1" dirty="0"/>
              <a:t>Sources:</a:t>
            </a:r>
          </a:p>
          <a:p>
            <a:r>
              <a:rPr lang="en-US" dirty="0"/>
              <a:t>Fees and payments from members</a:t>
            </a:r>
          </a:p>
          <a:p>
            <a:r>
              <a:rPr lang="en-US" dirty="0"/>
              <a:t>Donations Grants</a:t>
            </a:r>
          </a:p>
          <a:p>
            <a:pPr marL="0" indent="0">
              <a:buNone/>
            </a:pPr>
            <a:r>
              <a:rPr lang="en-US" b="1" dirty="0"/>
              <a:t>Key issues:</a:t>
            </a:r>
          </a:p>
          <a:p>
            <a:r>
              <a:rPr lang="en-US" dirty="0"/>
              <a:t>Members’ contributions are meagre: 10-30% of budget raised</a:t>
            </a:r>
          </a:p>
          <a:p>
            <a:r>
              <a:rPr lang="en-US" dirty="0"/>
              <a:t>Reliance on support from donors: GIZ, UNIDO. This funding has run out</a:t>
            </a:r>
          </a:p>
          <a:p>
            <a:r>
              <a:rPr lang="en-US" dirty="0"/>
              <a:t>Don’t see possibility for Govt support</a:t>
            </a:r>
          </a:p>
          <a:p>
            <a:endParaRPr lang="en-UG" dirty="0"/>
          </a:p>
        </p:txBody>
      </p:sp>
      <p:pic>
        <p:nvPicPr>
          <p:cNvPr id="6" name="Picture 5">
            <a:extLst>
              <a:ext uri="{FF2B5EF4-FFF2-40B4-BE49-F238E27FC236}">
                <a16:creationId xmlns:a16="http://schemas.microsoft.com/office/drawing/2014/main" id="{D9F6717F-1C40-6F85-FA85-68E9B76DEA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3440" y="0"/>
            <a:ext cx="1255863" cy="7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C59D33D-4D70-5F4E-568F-11CA6D7B0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51" y="85031"/>
            <a:ext cx="1431497"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0FDF9AC-4CBF-6A7B-CE62-325EE5F162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7361" y="85031"/>
            <a:ext cx="1112188" cy="836864"/>
          </a:xfrm>
          <a:prstGeom prst="rect">
            <a:avLst/>
          </a:prstGeom>
          <a:noFill/>
        </p:spPr>
      </p:pic>
    </p:spTree>
    <p:extLst>
      <p:ext uri="{BB962C8B-B14F-4D97-AF65-F5344CB8AC3E}">
        <p14:creationId xmlns:p14="http://schemas.microsoft.com/office/powerpoint/2010/main" val="145080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5AA1-9AAD-4AF9-BCDD-32836E36DA99}"/>
              </a:ext>
            </a:extLst>
          </p:cNvPr>
          <p:cNvSpPr>
            <a:spLocks noGrp="1"/>
          </p:cNvSpPr>
          <p:nvPr>
            <p:ph type="title"/>
          </p:nvPr>
        </p:nvSpPr>
        <p:spPr>
          <a:xfrm>
            <a:off x="1563890" y="365125"/>
            <a:ext cx="9789910" cy="1325563"/>
          </a:xfrm>
        </p:spPr>
        <p:txBody>
          <a:bodyPr/>
          <a:lstStyle/>
          <a:p>
            <a:r>
              <a:rPr lang="en-US" b="1" dirty="0">
                <a:solidFill>
                  <a:srgbClr val="00B0F0"/>
                </a:solidFill>
              </a:rPr>
              <a:t>Collaborations with stakeholders</a:t>
            </a:r>
            <a:endParaRPr lang="en-UG" b="1" dirty="0">
              <a:solidFill>
                <a:srgbClr val="00B0F0"/>
              </a:solidFill>
            </a:endParaRPr>
          </a:p>
        </p:txBody>
      </p:sp>
      <p:sp>
        <p:nvSpPr>
          <p:cNvPr id="3" name="Content Placeholder 2">
            <a:extLst>
              <a:ext uri="{FF2B5EF4-FFF2-40B4-BE49-F238E27FC236}">
                <a16:creationId xmlns:a16="http://schemas.microsoft.com/office/drawing/2014/main" id="{8F7F62EB-BAF9-435B-9F18-52062EE8FDB3}"/>
              </a:ext>
            </a:extLst>
          </p:cNvPr>
          <p:cNvSpPr>
            <a:spLocks noGrp="1"/>
          </p:cNvSpPr>
          <p:nvPr>
            <p:ph idx="1"/>
          </p:nvPr>
        </p:nvSpPr>
        <p:spPr>
          <a:xfrm>
            <a:off x="838200" y="1575582"/>
            <a:ext cx="10515600" cy="4601381"/>
          </a:xfrm>
        </p:spPr>
        <p:txBody>
          <a:bodyPr>
            <a:normAutofit fontScale="92500"/>
          </a:bodyPr>
          <a:lstStyle/>
          <a:p>
            <a:r>
              <a:rPr lang="en-US" dirty="0"/>
              <a:t>Involvement in activities: AUC, ACFTA, AMA, PMPA, AMRH, WHO, PEPFAR, Africa CDC (But no </a:t>
            </a:r>
            <a:r>
              <a:rPr lang="en-US" dirty="0" err="1"/>
              <a:t>MoUs</a:t>
            </a:r>
            <a:r>
              <a:rPr lang="en-US" dirty="0"/>
              <a:t>)</a:t>
            </a:r>
          </a:p>
          <a:p>
            <a:r>
              <a:rPr lang="en-US" dirty="0"/>
              <a:t>Memberships have extended to other </a:t>
            </a:r>
            <a:r>
              <a:rPr lang="en-US" dirty="0" err="1"/>
              <a:t>e.g</a:t>
            </a:r>
            <a:r>
              <a:rPr lang="en-US" dirty="0"/>
              <a:t> Professional Associations, Business associates, Academia (for SAGMA)</a:t>
            </a:r>
          </a:p>
          <a:p>
            <a:r>
              <a:rPr lang="en-US" dirty="0" err="1"/>
              <a:t>MoUs</a:t>
            </a:r>
            <a:r>
              <a:rPr lang="en-US" dirty="0"/>
              <a:t> </a:t>
            </a:r>
            <a:r>
              <a:rPr lang="en-US" dirty="0" err="1"/>
              <a:t>btn</a:t>
            </a:r>
            <a:r>
              <a:rPr lang="en-US" dirty="0"/>
              <a:t> FAPMA, SAGMA with GF</a:t>
            </a:r>
          </a:p>
          <a:p>
            <a:r>
              <a:rPr lang="en-US" dirty="0"/>
              <a:t>8-year project support for regional associations with UNIDO; some funding by GIZ </a:t>
            </a:r>
          </a:p>
          <a:p>
            <a:r>
              <a:rPr lang="en-US" dirty="0"/>
              <a:t>Engagements with Govts have been for advocacy; advisory</a:t>
            </a:r>
          </a:p>
          <a:p>
            <a:r>
              <a:rPr lang="en-US" dirty="0"/>
              <a:t>Partnerships with </a:t>
            </a:r>
            <a:r>
              <a:rPr lang="en-US" dirty="0" err="1"/>
              <a:t>MeTA</a:t>
            </a:r>
            <a:r>
              <a:rPr lang="en-US" dirty="0"/>
              <a:t> Countries- MSE</a:t>
            </a:r>
          </a:p>
          <a:p>
            <a:r>
              <a:rPr lang="en-US" dirty="0"/>
              <a:t>Engagements with communities through CSOs and CSR medical outreaches</a:t>
            </a:r>
            <a:endParaRPr lang="en-UG" dirty="0"/>
          </a:p>
        </p:txBody>
      </p:sp>
      <p:pic>
        <p:nvPicPr>
          <p:cNvPr id="4" name="Picture 3">
            <a:extLst>
              <a:ext uri="{FF2B5EF4-FFF2-40B4-BE49-F238E27FC236}">
                <a16:creationId xmlns:a16="http://schemas.microsoft.com/office/drawing/2014/main" id="{6F50320C-664A-4909-A519-27DA7FE86A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4701" y="15005"/>
            <a:ext cx="1465791" cy="85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7433E40-F72F-4BC2-A4DB-36858137B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10" y="0"/>
            <a:ext cx="1451380" cy="102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9A35625-0641-2B18-23F7-4C8364C9C5A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7361" y="85031"/>
            <a:ext cx="1112188" cy="836864"/>
          </a:xfrm>
          <a:prstGeom prst="rect">
            <a:avLst/>
          </a:prstGeom>
          <a:noFill/>
        </p:spPr>
      </p:pic>
    </p:spTree>
    <p:extLst>
      <p:ext uri="{BB962C8B-B14F-4D97-AF65-F5344CB8AC3E}">
        <p14:creationId xmlns:p14="http://schemas.microsoft.com/office/powerpoint/2010/main" val="139658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2A4C-4C31-5174-BC9F-09E34035A907}"/>
              </a:ext>
            </a:extLst>
          </p:cNvPr>
          <p:cNvSpPr>
            <a:spLocks noGrp="1"/>
          </p:cNvSpPr>
          <p:nvPr>
            <p:ph type="title"/>
          </p:nvPr>
        </p:nvSpPr>
        <p:spPr>
          <a:xfrm>
            <a:off x="1553948" y="365126"/>
            <a:ext cx="9799852" cy="1284490"/>
          </a:xfrm>
        </p:spPr>
        <p:txBody>
          <a:bodyPr/>
          <a:lstStyle/>
          <a:p>
            <a:r>
              <a:rPr lang="en-US" b="1" dirty="0">
                <a:solidFill>
                  <a:srgbClr val="00B0F0"/>
                </a:solidFill>
              </a:rPr>
              <a:t>Key learnings</a:t>
            </a:r>
            <a:endParaRPr lang="en-UG" b="1" dirty="0">
              <a:solidFill>
                <a:srgbClr val="00B0F0"/>
              </a:solidFill>
            </a:endParaRPr>
          </a:p>
        </p:txBody>
      </p:sp>
      <p:sp>
        <p:nvSpPr>
          <p:cNvPr id="3" name="Content Placeholder 2">
            <a:extLst>
              <a:ext uri="{FF2B5EF4-FFF2-40B4-BE49-F238E27FC236}">
                <a16:creationId xmlns:a16="http://schemas.microsoft.com/office/drawing/2014/main" id="{845B9591-73D4-663D-9B60-C9F5B485B25A}"/>
              </a:ext>
            </a:extLst>
          </p:cNvPr>
          <p:cNvSpPr>
            <a:spLocks noGrp="1"/>
          </p:cNvSpPr>
          <p:nvPr>
            <p:ph idx="1"/>
          </p:nvPr>
        </p:nvSpPr>
        <p:spPr>
          <a:xfrm>
            <a:off x="838200" y="1649616"/>
            <a:ext cx="10515600" cy="4351338"/>
          </a:xfrm>
        </p:spPr>
        <p:txBody>
          <a:bodyPr/>
          <a:lstStyle/>
          <a:p>
            <a:r>
              <a:rPr lang="en-US" dirty="0"/>
              <a:t>Pharma Manufacturing Associations fairly new on Continent</a:t>
            </a:r>
          </a:p>
          <a:p>
            <a:r>
              <a:rPr lang="en-US" dirty="0"/>
              <a:t>Soundly governed and well organized at continental, RECs, and country level</a:t>
            </a:r>
          </a:p>
          <a:p>
            <a:r>
              <a:rPr lang="en-US" dirty="0"/>
              <a:t>Successful initiatives already implemented</a:t>
            </a:r>
          </a:p>
          <a:p>
            <a:r>
              <a:rPr lang="en-US" dirty="0"/>
              <a:t>Major support for Secretariats and meetings through projects</a:t>
            </a:r>
          </a:p>
          <a:p>
            <a:r>
              <a:rPr lang="en-US" dirty="0"/>
              <a:t>No current existing donor projects</a:t>
            </a:r>
          </a:p>
          <a:p>
            <a:r>
              <a:rPr lang="en-US" dirty="0"/>
              <a:t>Very limited funding: Fees from members minimal</a:t>
            </a:r>
          </a:p>
          <a:p>
            <a:r>
              <a:rPr lang="en-US" dirty="0"/>
              <a:t>Activities are minimal and depend mostly on volunteers on the Boards: little </a:t>
            </a:r>
            <a:r>
              <a:rPr lang="en-US" dirty="0" err="1"/>
              <a:t>visbility</a:t>
            </a:r>
            <a:endParaRPr lang="en-UG" dirty="0"/>
          </a:p>
        </p:txBody>
      </p:sp>
      <p:pic>
        <p:nvPicPr>
          <p:cNvPr id="4" name="Picture 3">
            <a:extLst>
              <a:ext uri="{FF2B5EF4-FFF2-40B4-BE49-F238E27FC236}">
                <a16:creationId xmlns:a16="http://schemas.microsoft.com/office/drawing/2014/main" id="{2B006F1C-12EE-2FF0-C424-4CE41C8A64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3440" y="0"/>
            <a:ext cx="1255863" cy="7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8792A2-753C-2C56-4013-442251B57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51" y="85031"/>
            <a:ext cx="1431497"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239915C-03B8-863F-3CAC-A9B7288FC34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7361" y="85031"/>
            <a:ext cx="1112188" cy="836864"/>
          </a:xfrm>
          <a:prstGeom prst="rect">
            <a:avLst/>
          </a:prstGeom>
          <a:noFill/>
        </p:spPr>
      </p:pic>
    </p:spTree>
    <p:extLst>
      <p:ext uri="{BB962C8B-B14F-4D97-AF65-F5344CB8AC3E}">
        <p14:creationId xmlns:p14="http://schemas.microsoft.com/office/powerpoint/2010/main" val="373477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1F9D-7792-CEB5-AA7A-C9AD538478E8}"/>
              </a:ext>
            </a:extLst>
          </p:cNvPr>
          <p:cNvSpPr>
            <a:spLocks noGrp="1"/>
          </p:cNvSpPr>
          <p:nvPr>
            <p:ph type="title"/>
          </p:nvPr>
        </p:nvSpPr>
        <p:spPr>
          <a:xfrm>
            <a:off x="1419367" y="365125"/>
            <a:ext cx="9934432" cy="1325563"/>
          </a:xfrm>
        </p:spPr>
        <p:txBody>
          <a:bodyPr/>
          <a:lstStyle/>
          <a:p>
            <a:r>
              <a:rPr lang="en-US" b="1" dirty="0">
                <a:solidFill>
                  <a:srgbClr val="00B0F0"/>
                </a:solidFill>
              </a:rPr>
              <a:t>Recommendations</a:t>
            </a:r>
            <a:endParaRPr lang="en-UG" b="1" dirty="0">
              <a:solidFill>
                <a:srgbClr val="00B0F0"/>
              </a:solidFill>
            </a:endParaRPr>
          </a:p>
        </p:txBody>
      </p:sp>
      <p:sp>
        <p:nvSpPr>
          <p:cNvPr id="3" name="Content Placeholder 2">
            <a:extLst>
              <a:ext uri="{FF2B5EF4-FFF2-40B4-BE49-F238E27FC236}">
                <a16:creationId xmlns:a16="http://schemas.microsoft.com/office/drawing/2014/main" id="{165F09AD-3E33-FF5B-8E86-E5956D015245}"/>
              </a:ext>
            </a:extLst>
          </p:cNvPr>
          <p:cNvSpPr>
            <a:spLocks noGrp="1"/>
          </p:cNvSpPr>
          <p:nvPr>
            <p:ph idx="1"/>
          </p:nvPr>
        </p:nvSpPr>
        <p:spPr/>
        <p:txBody>
          <a:bodyPr/>
          <a:lstStyle/>
          <a:p>
            <a:r>
              <a:rPr lang="en-US" dirty="0"/>
              <a:t>Strengthen financing streams for functional Secretariats</a:t>
            </a:r>
          </a:p>
          <a:p>
            <a:r>
              <a:rPr lang="en-US" dirty="0"/>
              <a:t>Increase collaborations with academia and CSOs</a:t>
            </a:r>
          </a:p>
          <a:p>
            <a:r>
              <a:rPr lang="en-US" dirty="0"/>
              <a:t>Improve visibility: through websites, social media presence</a:t>
            </a:r>
          </a:p>
          <a:p>
            <a:r>
              <a:rPr lang="en-US" dirty="0"/>
              <a:t>Ensure more legitimacy through presence in Policy documents </a:t>
            </a:r>
          </a:p>
          <a:p>
            <a:r>
              <a:rPr lang="en-US" dirty="0"/>
              <a:t>Increase collaboration with Govts: presence on TWGs and other advisory bodies</a:t>
            </a:r>
          </a:p>
          <a:p>
            <a:r>
              <a:rPr lang="en-US" dirty="0"/>
              <a:t>PUBLISH, PUBLISH, PUBLISH</a:t>
            </a:r>
          </a:p>
          <a:p>
            <a:endParaRPr lang="en-UG" dirty="0"/>
          </a:p>
        </p:txBody>
      </p:sp>
      <p:pic>
        <p:nvPicPr>
          <p:cNvPr id="4" name="Picture 3">
            <a:extLst>
              <a:ext uri="{FF2B5EF4-FFF2-40B4-BE49-F238E27FC236}">
                <a16:creationId xmlns:a16="http://schemas.microsoft.com/office/drawing/2014/main" id="{B04E96BB-C515-7B54-D520-6AE572B762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3440" y="0"/>
            <a:ext cx="1255863" cy="7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87305FA-C765-96D7-71BA-CC933E088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51" y="85031"/>
            <a:ext cx="1431497"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A474CEE-E6FD-1CE5-83AB-7D2113F415F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7361" y="85031"/>
            <a:ext cx="1112188" cy="836864"/>
          </a:xfrm>
          <a:prstGeom prst="rect">
            <a:avLst/>
          </a:prstGeom>
          <a:noFill/>
        </p:spPr>
      </p:pic>
    </p:spTree>
    <p:extLst>
      <p:ext uri="{BB962C8B-B14F-4D97-AF65-F5344CB8AC3E}">
        <p14:creationId xmlns:p14="http://schemas.microsoft.com/office/powerpoint/2010/main" val="148868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3B13D-2C69-FECE-C338-16F4912FC0C5}"/>
              </a:ext>
            </a:extLst>
          </p:cNvPr>
          <p:cNvSpPr>
            <a:spLocks noGrp="1"/>
          </p:cNvSpPr>
          <p:nvPr>
            <p:ph type="ctrTitle"/>
          </p:nvPr>
        </p:nvSpPr>
        <p:spPr/>
        <p:txBody>
          <a:bodyPr/>
          <a:lstStyle/>
          <a:p>
            <a:r>
              <a:rPr lang="en-US" b="1" dirty="0">
                <a:solidFill>
                  <a:srgbClr val="00B0F0"/>
                </a:solidFill>
              </a:rPr>
              <a:t>ASANTE SANA</a:t>
            </a:r>
            <a:endParaRPr lang="en-UG" b="1" dirty="0">
              <a:solidFill>
                <a:srgbClr val="00B0F0"/>
              </a:solidFill>
            </a:endParaRPr>
          </a:p>
        </p:txBody>
      </p:sp>
      <p:pic>
        <p:nvPicPr>
          <p:cNvPr id="6" name="Picture 5">
            <a:extLst>
              <a:ext uri="{FF2B5EF4-FFF2-40B4-BE49-F238E27FC236}">
                <a16:creationId xmlns:a16="http://schemas.microsoft.com/office/drawing/2014/main" id="{84614123-08CB-FF94-0121-69512B8C61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335" y="554636"/>
            <a:ext cx="2331755" cy="136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329D82A-FE73-F87E-E35F-514903FD5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51" y="85031"/>
            <a:ext cx="2591586" cy="183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5B3D1CA-92CD-1FBA-09A7-660FF3D6143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2425" y="579706"/>
            <a:ext cx="2011149" cy="1473946"/>
          </a:xfrm>
          <a:prstGeom prst="rect">
            <a:avLst/>
          </a:prstGeom>
          <a:noFill/>
        </p:spPr>
      </p:pic>
    </p:spTree>
    <p:extLst>
      <p:ext uri="{BB962C8B-B14F-4D97-AF65-F5344CB8AC3E}">
        <p14:creationId xmlns:p14="http://schemas.microsoft.com/office/powerpoint/2010/main" val="279350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815A-CC17-4A8A-A6B4-C6F0A72CD718}"/>
              </a:ext>
            </a:extLst>
          </p:cNvPr>
          <p:cNvSpPr>
            <a:spLocks noGrp="1"/>
          </p:cNvSpPr>
          <p:nvPr>
            <p:ph type="title"/>
          </p:nvPr>
        </p:nvSpPr>
        <p:spPr>
          <a:xfrm>
            <a:off x="838200" y="112542"/>
            <a:ext cx="6350391" cy="818491"/>
          </a:xfrm>
        </p:spPr>
        <p:txBody>
          <a:bodyPr>
            <a:normAutofit/>
          </a:bodyPr>
          <a:lstStyle/>
          <a:p>
            <a:r>
              <a:rPr lang="en-US" b="1" dirty="0">
                <a:solidFill>
                  <a:srgbClr val="00B0F0"/>
                </a:solidFill>
              </a:rPr>
              <a:t>About </a:t>
            </a:r>
            <a:r>
              <a:rPr lang="en-US" b="1" dirty="0" err="1">
                <a:solidFill>
                  <a:srgbClr val="00B0F0"/>
                </a:solidFill>
              </a:rPr>
              <a:t>MeTA</a:t>
            </a:r>
            <a:r>
              <a:rPr lang="en-US" b="1" dirty="0">
                <a:solidFill>
                  <a:srgbClr val="00B0F0"/>
                </a:solidFill>
              </a:rPr>
              <a:t> &amp; DUMAIC</a:t>
            </a:r>
            <a:endParaRPr lang="en-UG" b="1" dirty="0">
              <a:solidFill>
                <a:srgbClr val="00B0F0"/>
              </a:solidFill>
            </a:endParaRPr>
          </a:p>
        </p:txBody>
      </p:sp>
      <p:sp>
        <p:nvSpPr>
          <p:cNvPr id="3" name="Content Placeholder 2">
            <a:extLst>
              <a:ext uri="{FF2B5EF4-FFF2-40B4-BE49-F238E27FC236}">
                <a16:creationId xmlns:a16="http://schemas.microsoft.com/office/drawing/2014/main" id="{950A474D-2756-44A0-9AA1-4AA4BDE07A28}"/>
              </a:ext>
            </a:extLst>
          </p:cNvPr>
          <p:cNvSpPr>
            <a:spLocks noGrp="1"/>
          </p:cNvSpPr>
          <p:nvPr>
            <p:ph idx="1"/>
          </p:nvPr>
        </p:nvSpPr>
        <p:spPr>
          <a:xfrm>
            <a:off x="838200" y="1162604"/>
            <a:ext cx="6758353" cy="2979786"/>
          </a:xfrm>
        </p:spPr>
        <p:txBody>
          <a:bodyPr>
            <a:normAutofit/>
          </a:bodyPr>
          <a:lstStyle/>
          <a:p>
            <a:pPr>
              <a:defRPr/>
            </a:pPr>
            <a:r>
              <a:rPr lang="en-US" altLang="en-UG" sz="2400" dirty="0" err="1"/>
              <a:t>MeTA</a:t>
            </a:r>
            <a:r>
              <a:rPr lang="en-US" altLang="en-UG" sz="2400" dirty="0"/>
              <a:t> is a multi-stakeholder platform to  improve access to health commodities.</a:t>
            </a:r>
          </a:p>
          <a:p>
            <a:pPr>
              <a:defRPr/>
            </a:pPr>
            <a:r>
              <a:rPr lang="en-US" altLang="en-UG" sz="2400" dirty="0"/>
              <a:t>We are a catalyst/driver for change.</a:t>
            </a:r>
          </a:p>
          <a:p>
            <a:pPr>
              <a:defRPr/>
            </a:pPr>
            <a:r>
              <a:rPr lang="en-US" altLang="en-UG" sz="2400" dirty="0">
                <a:solidFill>
                  <a:srgbClr val="00B0F0"/>
                </a:solidFill>
              </a:rPr>
              <a:t>Core principles: </a:t>
            </a:r>
            <a:r>
              <a:rPr lang="en-US" altLang="en-UG" sz="2400" dirty="0"/>
              <a:t>Transparency and accountability</a:t>
            </a:r>
          </a:p>
          <a:p>
            <a:pPr>
              <a:defRPr/>
            </a:pPr>
            <a:r>
              <a:rPr lang="en-US" sz="2400" dirty="0">
                <a:solidFill>
                  <a:srgbClr val="00B0F0"/>
                </a:solidFill>
              </a:rPr>
              <a:t>Priorities: </a:t>
            </a:r>
            <a:r>
              <a:rPr lang="en-US" altLang="en-UG" sz="2400" b="1" dirty="0"/>
              <a:t>Availability, Cost, Quality, Rational use of medicines </a:t>
            </a:r>
            <a:endParaRPr lang="en-US" altLang="en-UG" sz="2400" dirty="0"/>
          </a:p>
          <a:p>
            <a:pPr>
              <a:defRPr/>
            </a:pPr>
            <a:endParaRPr lang="en-UG" sz="2400" dirty="0"/>
          </a:p>
        </p:txBody>
      </p:sp>
      <p:sp>
        <p:nvSpPr>
          <p:cNvPr id="5" name="Title 1">
            <a:extLst>
              <a:ext uri="{FF2B5EF4-FFF2-40B4-BE49-F238E27FC236}">
                <a16:creationId xmlns:a16="http://schemas.microsoft.com/office/drawing/2014/main" id="{57BFFA6E-3C58-4D9E-9411-CC99335DD5C7}"/>
              </a:ext>
            </a:extLst>
          </p:cNvPr>
          <p:cNvSpPr txBox="1">
            <a:spLocks/>
          </p:cNvSpPr>
          <p:nvPr/>
        </p:nvSpPr>
        <p:spPr>
          <a:xfrm>
            <a:off x="3968750" y="4537495"/>
            <a:ext cx="7946585" cy="19758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2"/>
                </a:solidFill>
                <a:latin typeface="Calibri (Headings)"/>
              </a:rPr>
              <a:t>DUMAIC is the host of </a:t>
            </a:r>
            <a:r>
              <a:rPr lang="en-US" sz="2400" b="1" dirty="0" err="1">
                <a:solidFill>
                  <a:schemeClr val="tx2"/>
                </a:solidFill>
                <a:latin typeface="Calibri (Headings)"/>
              </a:rPr>
              <a:t>MeTA</a:t>
            </a:r>
            <a:r>
              <a:rPr lang="en-US" sz="2400" b="1" dirty="0">
                <a:solidFill>
                  <a:schemeClr val="tx2"/>
                </a:solidFill>
                <a:latin typeface="Calibri (Headings)"/>
              </a:rPr>
              <a:t>-Uganda: </a:t>
            </a:r>
            <a:r>
              <a:rPr lang="en-US" sz="2400" dirty="0">
                <a:latin typeface="Calibri (Headings)"/>
              </a:rPr>
              <a:t>Working to advance innovative global health solutions through research, capacity building, policy engagement for health systems strengthening</a:t>
            </a:r>
            <a:endParaRPr lang="en-UG" sz="2400" dirty="0">
              <a:latin typeface="Calibri (Headings)"/>
            </a:endParaRPr>
          </a:p>
        </p:txBody>
      </p:sp>
      <p:pic>
        <p:nvPicPr>
          <p:cNvPr id="7" name="Picture 5" descr="Beer Pot Africa High Resolution Stock Photography and Images - Alamy">
            <a:extLst>
              <a:ext uri="{FF2B5EF4-FFF2-40B4-BE49-F238E27FC236}">
                <a16:creationId xmlns:a16="http://schemas.microsoft.com/office/drawing/2014/main" id="{46470992-46B2-43AA-B048-5713CC406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79" t="2377" r="5266" b="10185"/>
          <a:stretch>
            <a:fillRect/>
          </a:stretch>
        </p:blipFill>
        <p:spPr bwMode="auto">
          <a:xfrm>
            <a:off x="7596553" y="1184252"/>
            <a:ext cx="4318782" cy="36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2363D4D5-B49C-4573-81AE-EA3B91358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3716241"/>
            <a:ext cx="2917874" cy="267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207543CC-C358-4B61-AD15-CDC3F07968F2}"/>
              </a:ext>
            </a:extLst>
          </p:cNvPr>
          <p:cNvSpPr>
            <a:spLocks noChangeArrowheads="1"/>
          </p:cNvSpPr>
          <p:nvPr/>
        </p:nvSpPr>
        <p:spPr bwMode="auto">
          <a:xfrm>
            <a:off x="838200" y="6293035"/>
            <a:ext cx="3130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G" sz="1800" dirty="0">
                <a:latin typeface="Arial" panose="020B0604020202020204" pitchFamily="34" charset="0"/>
              </a:rPr>
              <a:t>Duma</a:t>
            </a:r>
            <a:r>
              <a:rPr lang="en-UG" altLang="en-UG" sz="1800" dirty="0">
                <a:latin typeface="Arial" panose="020B0604020202020204" pitchFamily="34" charset="0"/>
              </a:rPr>
              <a:t> symbolizes </a:t>
            </a:r>
            <a:r>
              <a:rPr lang="en-UG" altLang="en-UG" sz="1800" b="1" dirty="0">
                <a:latin typeface="Arial" panose="020B0604020202020204" pitchFamily="34" charset="0"/>
              </a:rPr>
              <a:t>power, speed, and grace</a:t>
            </a:r>
            <a:endParaRPr lang="en-UG" altLang="en-UG" sz="1800" dirty="0">
              <a:latin typeface="Arial" panose="020B0604020202020204" pitchFamily="34" charset="0"/>
            </a:endParaRPr>
          </a:p>
        </p:txBody>
      </p:sp>
    </p:spTree>
    <p:extLst>
      <p:ext uri="{BB962C8B-B14F-4D97-AF65-F5344CB8AC3E}">
        <p14:creationId xmlns:p14="http://schemas.microsoft.com/office/powerpoint/2010/main" val="250365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3594-2C8A-46BD-B9B8-11758DA02C16}"/>
              </a:ext>
            </a:extLst>
          </p:cNvPr>
          <p:cNvSpPr>
            <a:spLocks noGrp="1"/>
          </p:cNvSpPr>
          <p:nvPr>
            <p:ph type="title"/>
          </p:nvPr>
        </p:nvSpPr>
        <p:spPr>
          <a:xfrm>
            <a:off x="1814732" y="365126"/>
            <a:ext cx="9539068" cy="1200804"/>
          </a:xfrm>
        </p:spPr>
        <p:txBody>
          <a:bodyPr/>
          <a:lstStyle/>
          <a:p>
            <a:r>
              <a:rPr lang="en-US" b="1" dirty="0">
                <a:solidFill>
                  <a:srgbClr val="00B0F0"/>
                </a:solidFill>
              </a:rPr>
              <a:t>Medicines in Africa</a:t>
            </a:r>
            <a:endParaRPr lang="en-UG" b="1" dirty="0">
              <a:solidFill>
                <a:srgbClr val="00B0F0"/>
              </a:solidFill>
            </a:endParaRPr>
          </a:p>
        </p:txBody>
      </p:sp>
      <p:pic>
        <p:nvPicPr>
          <p:cNvPr id="5" name="Content Placeholder 4">
            <a:extLst>
              <a:ext uri="{FF2B5EF4-FFF2-40B4-BE49-F238E27FC236}">
                <a16:creationId xmlns:a16="http://schemas.microsoft.com/office/drawing/2014/main" id="{C45658F5-A4FC-4EF6-BFC8-80C44C64A4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2185" y="1406942"/>
            <a:ext cx="4567237" cy="3021989"/>
          </a:xfrm>
        </p:spPr>
      </p:pic>
      <p:pic>
        <p:nvPicPr>
          <p:cNvPr id="7" name="Picture 6">
            <a:extLst>
              <a:ext uri="{FF2B5EF4-FFF2-40B4-BE49-F238E27FC236}">
                <a16:creationId xmlns:a16="http://schemas.microsoft.com/office/drawing/2014/main" id="{B775759B-2255-4395-8C21-CB528ACA0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251" y="4192245"/>
            <a:ext cx="5122172" cy="2818155"/>
          </a:xfrm>
          <a:prstGeom prst="rect">
            <a:avLst/>
          </a:prstGeom>
        </p:spPr>
      </p:pic>
      <p:pic>
        <p:nvPicPr>
          <p:cNvPr id="9" name="Picture 8">
            <a:extLst>
              <a:ext uri="{FF2B5EF4-FFF2-40B4-BE49-F238E27FC236}">
                <a16:creationId xmlns:a16="http://schemas.microsoft.com/office/drawing/2014/main" id="{FEC3E317-F168-437B-8B0D-FC58156E2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118" y="1731486"/>
            <a:ext cx="5181600" cy="4761388"/>
          </a:xfrm>
          <a:prstGeom prst="rect">
            <a:avLst/>
          </a:prstGeom>
        </p:spPr>
      </p:pic>
      <p:pic>
        <p:nvPicPr>
          <p:cNvPr id="10" name="Picture 9">
            <a:extLst>
              <a:ext uri="{FF2B5EF4-FFF2-40B4-BE49-F238E27FC236}">
                <a16:creationId xmlns:a16="http://schemas.microsoft.com/office/drawing/2014/main" id="{A1863A3D-0B0B-4D9F-A758-1722B72582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2096" y="-37081"/>
            <a:ext cx="1285155" cy="75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95BF838-0207-4DE8-8A82-9D741CCCEC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873" y="-34046"/>
            <a:ext cx="1500859" cy="10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D259CA8-5926-B3BA-C65E-8860FD18595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21913" y="0"/>
            <a:ext cx="1970087" cy="1384879"/>
          </a:xfrm>
          <a:prstGeom prst="rect">
            <a:avLst/>
          </a:prstGeom>
          <a:noFill/>
        </p:spPr>
      </p:pic>
    </p:spTree>
    <p:extLst>
      <p:ext uri="{BB962C8B-B14F-4D97-AF65-F5344CB8AC3E}">
        <p14:creationId xmlns:p14="http://schemas.microsoft.com/office/powerpoint/2010/main" val="22152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1527-8EA7-42BD-8453-BC00DEFE614E}"/>
              </a:ext>
            </a:extLst>
          </p:cNvPr>
          <p:cNvSpPr>
            <a:spLocks noGrp="1"/>
          </p:cNvSpPr>
          <p:nvPr>
            <p:ph type="title"/>
          </p:nvPr>
        </p:nvSpPr>
        <p:spPr>
          <a:xfrm>
            <a:off x="1302434" y="663782"/>
            <a:ext cx="9035960" cy="1325563"/>
          </a:xfrm>
        </p:spPr>
        <p:txBody>
          <a:bodyPr/>
          <a:lstStyle/>
          <a:p>
            <a:r>
              <a:rPr lang="en-US" b="1" dirty="0">
                <a:solidFill>
                  <a:srgbClr val="00B0F0"/>
                </a:solidFill>
              </a:rPr>
              <a:t>Background</a:t>
            </a:r>
            <a:endParaRPr lang="en-UG" b="1" dirty="0">
              <a:solidFill>
                <a:srgbClr val="00B0F0"/>
              </a:solidFill>
            </a:endParaRPr>
          </a:p>
        </p:txBody>
      </p:sp>
      <p:sp>
        <p:nvSpPr>
          <p:cNvPr id="3" name="Content Placeholder 2">
            <a:extLst>
              <a:ext uri="{FF2B5EF4-FFF2-40B4-BE49-F238E27FC236}">
                <a16:creationId xmlns:a16="http://schemas.microsoft.com/office/drawing/2014/main" id="{2E149941-7A13-4334-BE48-2A760D787C37}"/>
              </a:ext>
            </a:extLst>
          </p:cNvPr>
          <p:cNvSpPr>
            <a:spLocks noGrp="1"/>
          </p:cNvSpPr>
          <p:nvPr>
            <p:ph idx="1"/>
          </p:nvPr>
        </p:nvSpPr>
        <p:spPr/>
        <p:txBody>
          <a:bodyPr>
            <a:normAutofit fontScale="85000" lnSpcReduction="10000"/>
          </a:bodyPr>
          <a:lstStyle/>
          <a:p>
            <a:r>
              <a:rPr lang="en-UG" dirty="0"/>
              <a:t>Africa accounts for 25% of the global disease burden, the bulk of infectious disease (75% of HIV/AIDS pandemic, 90% of malaria cases and deaths) and more than 50% of the global deaths of children under five</a:t>
            </a:r>
            <a:r>
              <a:rPr lang="en-US" dirty="0"/>
              <a:t>.</a:t>
            </a:r>
          </a:p>
          <a:p>
            <a:r>
              <a:rPr lang="en-US" dirty="0"/>
              <a:t>Yet </a:t>
            </a:r>
            <a:r>
              <a:rPr lang="en-UG" dirty="0"/>
              <a:t>consumes only 1% of global healthcare expenditure</a:t>
            </a:r>
            <a:r>
              <a:rPr lang="en-US" dirty="0"/>
              <a:t>.</a:t>
            </a:r>
          </a:p>
          <a:p>
            <a:r>
              <a:rPr lang="en-US" dirty="0"/>
              <a:t>1</a:t>
            </a:r>
            <a:r>
              <a:rPr lang="en-UG" dirty="0"/>
              <a:t>-</a:t>
            </a:r>
            <a:r>
              <a:rPr lang="en-US" dirty="0"/>
              <a:t>in-3 </a:t>
            </a:r>
            <a:r>
              <a:rPr lang="en-UG" dirty="0"/>
              <a:t> people</a:t>
            </a:r>
            <a:r>
              <a:rPr lang="en-US" dirty="0"/>
              <a:t> </a:t>
            </a:r>
            <a:r>
              <a:rPr lang="en-UG" dirty="0"/>
              <a:t>of the developing world are unable to </a:t>
            </a:r>
            <a:r>
              <a:rPr lang="en-US" dirty="0"/>
              <a:t>access </a:t>
            </a:r>
            <a:r>
              <a:rPr lang="en-UG" dirty="0"/>
              <a:t>essential medicines</a:t>
            </a:r>
            <a:r>
              <a:rPr lang="en-US" dirty="0"/>
              <a:t>.</a:t>
            </a:r>
            <a:r>
              <a:rPr lang="en-UG" dirty="0"/>
              <a:t> </a:t>
            </a:r>
            <a:endParaRPr lang="en-US" dirty="0"/>
          </a:p>
          <a:p>
            <a:r>
              <a:rPr lang="en-UG" dirty="0"/>
              <a:t>The value of the Africa pharmaceutical industry is estimated </a:t>
            </a:r>
            <a:r>
              <a:rPr lang="en-US" dirty="0"/>
              <a:t>at</a:t>
            </a:r>
            <a:r>
              <a:rPr lang="en-UG" dirty="0"/>
              <a:t> about $65 b</a:t>
            </a:r>
            <a:r>
              <a:rPr lang="en-US" dirty="0"/>
              <a:t>n</a:t>
            </a:r>
            <a:r>
              <a:rPr lang="en-UG" dirty="0"/>
              <a:t>, whole health market of the continent </a:t>
            </a:r>
            <a:r>
              <a:rPr lang="en-US" dirty="0"/>
              <a:t>is</a:t>
            </a:r>
            <a:r>
              <a:rPr lang="en-UG" dirty="0"/>
              <a:t> projected to reach $259 b</a:t>
            </a:r>
            <a:r>
              <a:rPr lang="en-US" dirty="0"/>
              <a:t>n</a:t>
            </a:r>
            <a:r>
              <a:rPr lang="en-UG" dirty="0"/>
              <a:t> by 2030</a:t>
            </a:r>
            <a:r>
              <a:rPr lang="en-US" dirty="0"/>
              <a:t>.</a:t>
            </a:r>
          </a:p>
          <a:p>
            <a:r>
              <a:rPr lang="en-US" dirty="0"/>
              <a:t>Sub</a:t>
            </a:r>
            <a:r>
              <a:rPr lang="en-UG" dirty="0"/>
              <a:t>-Saharan </a:t>
            </a:r>
            <a:r>
              <a:rPr lang="en-US" dirty="0"/>
              <a:t>pharma </a:t>
            </a:r>
            <a:r>
              <a:rPr lang="en-UG" dirty="0"/>
              <a:t>market value </a:t>
            </a:r>
            <a:r>
              <a:rPr lang="en-US" dirty="0"/>
              <a:t>is estimated at</a:t>
            </a:r>
            <a:r>
              <a:rPr lang="en-UG" dirty="0"/>
              <a:t> $14 b</a:t>
            </a:r>
            <a:r>
              <a:rPr lang="en-US" dirty="0"/>
              <a:t>n but </a:t>
            </a:r>
            <a:r>
              <a:rPr lang="en-GB" dirty="0"/>
              <a:t>70 - 90% of the medicines are imported mainly from China and India. Dependence on imports exposes the countries to unreliable supply chains</a:t>
            </a:r>
          </a:p>
          <a:p>
            <a:r>
              <a:rPr lang="en-GB" b="1" dirty="0"/>
              <a:t>Pharma Manufacturing Associations play an important role in providing a voice for the industry.</a:t>
            </a:r>
            <a:endParaRPr lang="en-US" b="1" dirty="0"/>
          </a:p>
          <a:p>
            <a:endParaRPr lang="en-UG" dirty="0"/>
          </a:p>
        </p:txBody>
      </p:sp>
      <p:pic>
        <p:nvPicPr>
          <p:cNvPr id="4" name="Picture 3">
            <a:extLst>
              <a:ext uri="{FF2B5EF4-FFF2-40B4-BE49-F238E27FC236}">
                <a16:creationId xmlns:a16="http://schemas.microsoft.com/office/drawing/2014/main" id="{6A3F784E-ADA3-4802-B0EF-9A50218901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0343" y="76715"/>
            <a:ext cx="1610071" cy="94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F8837D8-CF0E-4080-8368-F8743A5A8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35" y="0"/>
            <a:ext cx="1331205" cy="101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863860A-7F3D-AC3A-2795-7292E1674E7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8394" y="147212"/>
            <a:ext cx="1853606" cy="1018625"/>
          </a:xfrm>
          <a:prstGeom prst="rect">
            <a:avLst/>
          </a:prstGeom>
          <a:noFill/>
        </p:spPr>
      </p:pic>
    </p:spTree>
    <p:extLst>
      <p:ext uri="{BB962C8B-B14F-4D97-AF65-F5344CB8AC3E}">
        <p14:creationId xmlns:p14="http://schemas.microsoft.com/office/powerpoint/2010/main" val="331499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20EA-9D7F-4822-B13E-6E8A384CA931}"/>
              </a:ext>
            </a:extLst>
          </p:cNvPr>
          <p:cNvSpPr>
            <a:spLocks noGrp="1"/>
          </p:cNvSpPr>
          <p:nvPr>
            <p:ph type="title"/>
          </p:nvPr>
        </p:nvSpPr>
        <p:spPr>
          <a:xfrm>
            <a:off x="1643416" y="365125"/>
            <a:ext cx="9710383" cy="1325563"/>
          </a:xfrm>
        </p:spPr>
        <p:txBody>
          <a:bodyPr>
            <a:normAutofit/>
          </a:bodyPr>
          <a:lstStyle/>
          <a:p>
            <a:r>
              <a:rPr lang="en-US" b="1" dirty="0" err="1">
                <a:solidFill>
                  <a:srgbClr val="00B0F0"/>
                </a:solidFill>
                <a:effectLst/>
                <a:latin typeface="Calibri" panose="020F0502020204030204" pitchFamily="34" charset="0"/>
                <a:ea typeface="Arial Narrow" panose="020B0606020202030204" pitchFamily="34" charset="0"/>
                <a:cs typeface="Times New Roman" panose="02020603050405020304" pitchFamily="18" charset="0"/>
              </a:rPr>
              <a:t>Qns</a:t>
            </a:r>
            <a:r>
              <a:rPr lang="en-US" b="1" dirty="0">
                <a:solidFill>
                  <a:srgbClr val="00B0F0"/>
                </a:solidFill>
                <a:effectLst/>
                <a:latin typeface="Calibri" panose="020F0502020204030204" pitchFamily="34" charset="0"/>
                <a:ea typeface="Arial Narrow" panose="020B0606020202030204" pitchFamily="34" charset="0"/>
                <a:cs typeface="Times New Roman" panose="02020603050405020304" pitchFamily="18" charset="0"/>
              </a:rPr>
              <a:t> of Study</a:t>
            </a:r>
            <a:endParaRPr lang="en-UG" sz="8800" dirty="0">
              <a:solidFill>
                <a:srgbClr val="00B0F0"/>
              </a:solidFill>
            </a:endParaRPr>
          </a:p>
        </p:txBody>
      </p:sp>
      <p:sp>
        <p:nvSpPr>
          <p:cNvPr id="3" name="Content Placeholder 2">
            <a:extLst>
              <a:ext uri="{FF2B5EF4-FFF2-40B4-BE49-F238E27FC236}">
                <a16:creationId xmlns:a16="http://schemas.microsoft.com/office/drawing/2014/main" id="{C25F20FC-C438-4446-BB0A-FC5628B5004B}"/>
              </a:ext>
            </a:extLst>
          </p:cNvPr>
          <p:cNvSpPr>
            <a:spLocks noGrp="1"/>
          </p:cNvSpPr>
          <p:nvPr>
            <p:ph idx="1"/>
          </p:nvPr>
        </p:nvSpPr>
        <p:spPr>
          <a:xfrm>
            <a:off x="838200" y="1373518"/>
            <a:ext cx="10515600" cy="5277324"/>
          </a:xfrm>
        </p:spPr>
        <p:txBody>
          <a:bodyPr>
            <a:normAutofit lnSpcReduction="10000"/>
          </a:bodyPr>
          <a:lstStyle/>
          <a:p>
            <a:pPr marL="342900" lvl="0" indent="-342900" algn="just">
              <a:lnSpc>
                <a:spcPct val="150000"/>
              </a:lnSpc>
              <a:buFont typeface="+mj-lt"/>
              <a:buAutoNum type="romanLcPeriod"/>
            </a:pPr>
            <a:r>
              <a:rPr lang="en-US" sz="2400" dirty="0">
                <a:effectLst/>
                <a:latin typeface="Calibri "/>
                <a:ea typeface="Arial Narrow" panose="020B0606020202030204" pitchFamily="34" charset="0"/>
                <a:cs typeface="Arial Narrow" panose="020B0606020202030204" pitchFamily="34" charset="0"/>
              </a:rPr>
              <a:t>What are the governance and finance issues surrounding the operation of pharmaceutical manufacturing associations in the African region?</a:t>
            </a:r>
            <a:endParaRPr lang="en-UG" sz="2400" dirty="0">
              <a:effectLst/>
              <a:latin typeface="Calibri "/>
              <a:ea typeface="Calibri" panose="020F0502020204030204" pitchFamily="34" charset="0"/>
              <a:cs typeface="Times New Roman" panose="02020603050405020304" pitchFamily="18" charset="0"/>
            </a:endParaRPr>
          </a:p>
          <a:p>
            <a:pPr marL="342900" lvl="0" indent="-342900" algn="just">
              <a:lnSpc>
                <a:spcPct val="150000"/>
              </a:lnSpc>
              <a:buFont typeface="+mj-lt"/>
              <a:buAutoNum type="romanLcPeriod"/>
            </a:pPr>
            <a:r>
              <a:rPr lang="en-US" sz="2400" dirty="0">
                <a:effectLst/>
                <a:latin typeface="Calibri "/>
                <a:ea typeface="Arial Narrow" panose="020B0606020202030204" pitchFamily="34" charset="0"/>
                <a:cs typeface="Arial Narrow" panose="020B0606020202030204" pitchFamily="34" charset="0"/>
              </a:rPr>
              <a:t>What are the roles of the pharmaceutical manufacturing associations across the region? And what roles are prescribed for these associations by the legal and policy frameworks? What roles should be prescribed by these frameworks?</a:t>
            </a:r>
          </a:p>
          <a:p>
            <a:pPr marL="342900" indent="-342900" algn="just">
              <a:lnSpc>
                <a:spcPct val="150000"/>
              </a:lnSpc>
              <a:buFont typeface="+mj-lt"/>
              <a:buAutoNum type="romanLcPeriod"/>
            </a:pPr>
            <a:r>
              <a:rPr lang="en-US" sz="2400" dirty="0">
                <a:effectLst/>
                <a:latin typeface="Calibri "/>
                <a:ea typeface="Arial Narrow" panose="020B0606020202030204" pitchFamily="34" charset="0"/>
                <a:cs typeface="Arial Narrow" panose="020B0606020202030204" pitchFamily="34" charset="0"/>
              </a:rPr>
              <a:t>How do pharmaceutical manufacturing associations engage with governments across the region?</a:t>
            </a:r>
            <a:endParaRPr lang="en-UG" sz="2400" dirty="0">
              <a:effectLst/>
              <a:latin typeface="Calibri "/>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romanLcPeriod"/>
            </a:pPr>
            <a:r>
              <a:rPr lang="en-US" sz="2400" dirty="0">
                <a:effectLst/>
                <a:latin typeface="Calibri "/>
                <a:ea typeface="Arial Narrow" panose="020B0606020202030204" pitchFamily="34" charset="0"/>
                <a:cs typeface="Arial Narrow" panose="020B0606020202030204" pitchFamily="34" charset="0"/>
              </a:rPr>
              <a:t>How do pharmaceutical manufacturing associations engage with communities across the African region?</a:t>
            </a:r>
            <a:endParaRPr lang="en-UG" sz="2400" dirty="0">
              <a:effectLst/>
              <a:latin typeface="Calibri "/>
              <a:ea typeface="Calibri" panose="020F0502020204030204" pitchFamily="34" charset="0"/>
              <a:cs typeface="Times New Roman" panose="02020603050405020304" pitchFamily="18" charset="0"/>
            </a:endParaRPr>
          </a:p>
          <a:p>
            <a:pPr marL="0" indent="0">
              <a:buNone/>
            </a:pPr>
            <a:endParaRPr lang="en-UG" sz="3200" dirty="0">
              <a:latin typeface="Calibri "/>
            </a:endParaRPr>
          </a:p>
        </p:txBody>
      </p:sp>
      <p:pic>
        <p:nvPicPr>
          <p:cNvPr id="4" name="Picture 3">
            <a:extLst>
              <a:ext uri="{FF2B5EF4-FFF2-40B4-BE49-F238E27FC236}">
                <a16:creationId xmlns:a16="http://schemas.microsoft.com/office/drawing/2014/main" id="{58557A21-04A6-4510-B9A6-BD3694C6B9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2143" y="0"/>
            <a:ext cx="1369603" cy="80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A0B53CB-DB99-4B35-B544-5F6953209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3" y="0"/>
            <a:ext cx="1610434" cy="113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962BD5D-717C-3F0F-A1D9-2EE1488ACF6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9412" y="51472"/>
            <a:ext cx="1369603" cy="1139483"/>
          </a:xfrm>
          <a:prstGeom prst="rect">
            <a:avLst/>
          </a:prstGeom>
          <a:noFill/>
        </p:spPr>
      </p:pic>
    </p:spTree>
    <p:extLst>
      <p:ext uri="{BB962C8B-B14F-4D97-AF65-F5344CB8AC3E}">
        <p14:creationId xmlns:p14="http://schemas.microsoft.com/office/powerpoint/2010/main" val="1949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8BB1-9DC9-4425-858B-5ACA8D6AB80E}"/>
              </a:ext>
            </a:extLst>
          </p:cNvPr>
          <p:cNvSpPr>
            <a:spLocks noGrp="1"/>
          </p:cNvSpPr>
          <p:nvPr>
            <p:ph type="title"/>
          </p:nvPr>
        </p:nvSpPr>
        <p:spPr>
          <a:xfrm>
            <a:off x="1801640" y="591468"/>
            <a:ext cx="9664701" cy="828208"/>
          </a:xfrm>
        </p:spPr>
        <p:txBody>
          <a:bodyPr>
            <a:normAutofit/>
          </a:bodyPr>
          <a:lstStyle/>
          <a:p>
            <a:r>
              <a:rPr lang="en-UG" b="1" kern="0" dirty="0">
                <a:solidFill>
                  <a:srgbClr val="00B0F0"/>
                </a:solidFill>
                <a:effectLst/>
                <a:latin typeface="Calibri "/>
                <a:ea typeface="Times New Roman" panose="02020603050405020304" pitchFamily="18" charset="0"/>
                <a:cs typeface="Times New Roman" panose="02020603050405020304" pitchFamily="18" charset="0"/>
              </a:rPr>
              <a:t>Methods</a:t>
            </a:r>
            <a:endParaRPr lang="en-UG" b="1" dirty="0">
              <a:solidFill>
                <a:srgbClr val="00B0F0"/>
              </a:solidFill>
              <a:latin typeface="Calibri "/>
            </a:endParaRPr>
          </a:p>
        </p:txBody>
      </p:sp>
      <p:sp>
        <p:nvSpPr>
          <p:cNvPr id="3" name="Content Placeholder 2">
            <a:extLst>
              <a:ext uri="{FF2B5EF4-FFF2-40B4-BE49-F238E27FC236}">
                <a16:creationId xmlns:a16="http://schemas.microsoft.com/office/drawing/2014/main" id="{706DE8E3-0E13-4143-A9D9-7ED11EF63AE9}"/>
              </a:ext>
            </a:extLst>
          </p:cNvPr>
          <p:cNvSpPr>
            <a:spLocks noGrp="1"/>
          </p:cNvSpPr>
          <p:nvPr>
            <p:ph idx="1"/>
          </p:nvPr>
        </p:nvSpPr>
        <p:spPr>
          <a:xfrm>
            <a:off x="838200" y="1693889"/>
            <a:ext cx="10515600" cy="4483074"/>
          </a:xfrm>
        </p:spPr>
        <p:txBody>
          <a:bodyPr>
            <a:normAutofit lnSpcReduction="10000"/>
          </a:bodyPr>
          <a:lstStyle/>
          <a:p>
            <a:r>
              <a:rPr lang="en-US" sz="3200" dirty="0">
                <a:latin typeface="Calibri "/>
                <a:ea typeface="Calibri" panose="020F0502020204030204" pitchFamily="34" charset="0"/>
                <a:cs typeface="Calibri" panose="020F0502020204030204" pitchFamily="34" charset="0"/>
              </a:rPr>
              <a:t>Study</a:t>
            </a:r>
            <a:r>
              <a:rPr lang="en-UG" sz="3200" dirty="0">
                <a:effectLst/>
                <a:latin typeface="Calibri "/>
                <a:ea typeface="Calibri" panose="020F0502020204030204" pitchFamily="34" charset="0"/>
                <a:cs typeface="Calibri" panose="020F0502020204030204" pitchFamily="34" charset="0"/>
              </a:rPr>
              <a:t> utilize</a:t>
            </a:r>
            <a:r>
              <a:rPr lang="en-US" sz="3200" dirty="0">
                <a:effectLst/>
                <a:latin typeface="Calibri "/>
                <a:ea typeface="Calibri" panose="020F0502020204030204" pitchFamily="34" charset="0"/>
                <a:cs typeface="Calibri" panose="020F0502020204030204" pitchFamily="34" charset="0"/>
              </a:rPr>
              <a:t>d</a:t>
            </a:r>
            <a:r>
              <a:rPr lang="en-UG" sz="3200" dirty="0">
                <a:effectLst/>
                <a:latin typeface="Calibri "/>
                <a:ea typeface="Calibri" panose="020F0502020204030204" pitchFamily="34" charset="0"/>
                <a:cs typeface="Calibri" panose="020F0502020204030204" pitchFamily="34" charset="0"/>
              </a:rPr>
              <a:t> qualitative methods</a:t>
            </a:r>
            <a:endParaRPr lang="en-US" sz="3200" dirty="0">
              <a:effectLst/>
              <a:latin typeface="Calibri "/>
              <a:ea typeface="Calibri" panose="020F0502020204030204" pitchFamily="34" charset="0"/>
              <a:cs typeface="Times New Roman" panose="02020603050405020304" pitchFamily="18" charset="0"/>
            </a:endParaRPr>
          </a:p>
          <a:p>
            <a:r>
              <a:rPr lang="en-UG" sz="3200" dirty="0">
                <a:effectLst/>
                <a:latin typeface="Calibri "/>
                <a:ea typeface="Calibri" panose="020F0502020204030204" pitchFamily="34" charset="0"/>
                <a:cs typeface="Calibri" panose="020F0502020204030204" pitchFamily="34" charset="0"/>
              </a:rPr>
              <a:t>A mapping of relevant pharmaceutical manufacturing industry stakeholders</a:t>
            </a:r>
            <a:endParaRPr lang="en-US" sz="3200" dirty="0">
              <a:effectLst/>
              <a:latin typeface="Calibri "/>
              <a:ea typeface="Calibri" panose="020F0502020204030204" pitchFamily="34" charset="0"/>
              <a:cs typeface="Calibri" panose="020F0502020204030204" pitchFamily="34" charset="0"/>
            </a:endParaRPr>
          </a:p>
          <a:p>
            <a:r>
              <a:rPr lang="en-UG" sz="3200" dirty="0">
                <a:latin typeface="Calibri "/>
                <a:ea typeface="Calibri" panose="020F0502020204030204" pitchFamily="34" charset="0"/>
                <a:cs typeface="Calibri" panose="020F0502020204030204" pitchFamily="34" charset="0"/>
              </a:rPr>
              <a:t>Document review </a:t>
            </a:r>
            <a:r>
              <a:rPr lang="en-US" sz="3200" dirty="0">
                <a:latin typeface="Calibri "/>
                <a:ea typeface="Calibri" panose="020F0502020204030204" pitchFamily="34" charset="0"/>
                <a:cs typeface="Calibri" panose="020F0502020204030204" pitchFamily="34" charset="0"/>
              </a:rPr>
              <a:t>of </a:t>
            </a:r>
            <a:r>
              <a:rPr lang="en-UG" sz="3200" dirty="0">
                <a:effectLst/>
                <a:latin typeface="Calibri "/>
                <a:ea typeface="Calibri" panose="020F0502020204030204" pitchFamily="34" charset="0"/>
                <a:cs typeface="Calibri" panose="020F0502020204030204" pitchFamily="34" charset="0"/>
              </a:rPr>
              <a:t>policies, reports, publications</a:t>
            </a:r>
            <a:r>
              <a:rPr lang="en-US" sz="3200" dirty="0">
                <a:effectLst/>
                <a:latin typeface="Calibri "/>
                <a:ea typeface="Calibri" panose="020F0502020204030204" pitchFamily="34" charset="0"/>
                <a:cs typeface="Calibri" panose="020F0502020204030204" pitchFamily="34" charset="0"/>
              </a:rPr>
              <a:t>:</a:t>
            </a:r>
          </a:p>
          <a:p>
            <a:pPr lvl="1"/>
            <a:r>
              <a:rPr lang="en-UG" dirty="0">
                <a:effectLst/>
                <a:latin typeface="Calibri "/>
                <a:ea typeface="Calibri" panose="020F0502020204030204" pitchFamily="34" charset="0"/>
                <a:cs typeface="Times New Roman" panose="02020603050405020304" pitchFamily="18" charset="0"/>
              </a:rPr>
              <a:t>Published articles </a:t>
            </a:r>
            <a:r>
              <a:rPr lang="en-US" dirty="0">
                <a:effectLst/>
                <a:latin typeface="Calibri "/>
                <a:ea typeface="Calibri" panose="020F0502020204030204" pitchFamily="34" charset="0"/>
                <a:cs typeface="Times New Roman" panose="02020603050405020304" pitchFamily="18" charset="0"/>
              </a:rPr>
              <a:t>PubMed </a:t>
            </a:r>
            <a:r>
              <a:rPr lang="en-UG" dirty="0">
                <a:effectLst/>
                <a:latin typeface="Calibri "/>
                <a:ea typeface="Calibri" panose="020F0502020204030204" pitchFamily="34" charset="0"/>
                <a:cs typeface="Times New Roman" panose="02020603050405020304" pitchFamily="18" charset="0"/>
              </a:rPr>
              <a:t>database were systematically searched </a:t>
            </a:r>
            <a:r>
              <a:rPr lang="en-US" dirty="0">
                <a:effectLst/>
                <a:latin typeface="Calibri "/>
                <a:ea typeface="Calibri" panose="020F0502020204030204" pitchFamily="34" charset="0"/>
                <a:cs typeface="Times New Roman" panose="02020603050405020304" pitchFamily="18" charset="0"/>
              </a:rPr>
              <a:t>and screened </a:t>
            </a:r>
            <a:r>
              <a:rPr lang="en-UG" dirty="0">
                <a:effectLst/>
                <a:latin typeface="Calibri "/>
                <a:ea typeface="Calibri" panose="020F0502020204030204" pitchFamily="34" charset="0"/>
                <a:cs typeface="Times New Roman" panose="02020603050405020304" pitchFamily="18" charset="0"/>
              </a:rPr>
              <a:t>following a pre-defined strategy</a:t>
            </a:r>
            <a:r>
              <a:rPr lang="en-US" dirty="0">
                <a:effectLst/>
                <a:latin typeface="Calibri "/>
                <a:ea typeface="Calibri" panose="020F0502020204030204" pitchFamily="34" charset="0"/>
                <a:cs typeface="Times New Roman" panose="02020603050405020304" pitchFamily="18" charset="0"/>
              </a:rPr>
              <a:t> with key search words: </a:t>
            </a:r>
            <a:r>
              <a:rPr lang="en-UG" dirty="0">
                <a:effectLst/>
                <a:latin typeface="Calibri "/>
                <a:ea typeface="Calibri" panose="020F0502020204030204" pitchFamily="34" charset="0"/>
                <a:cs typeface="Times New Roman" panose="02020603050405020304" pitchFamily="18" charset="0"/>
              </a:rPr>
              <a:t>(("pharmaceutical*"[Title/Abstract] OR "medicine*"[Title/Abstract] OR "drug*"[Title/Abstract]) AND ("</a:t>
            </a:r>
            <a:r>
              <a:rPr lang="en-UG" dirty="0" err="1">
                <a:effectLst/>
                <a:latin typeface="Calibri "/>
                <a:ea typeface="Calibri" panose="020F0502020204030204" pitchFamily="34" charset="0"/>
                <a:cs typeface="Times New Roman" panose="02020603050405020304" pitchFamily="18" charset="0"/>
              </a:rPr>
              <a:t>manufactur</a:t>
            </a:r>
            <a:r>
              <a:rPr lang="en-UG" dirty="0">
                <a:effectLst/>
                <a:latin typeface="Calibri "/>
                <a:ea typeface="Calibri" panose="020F0502020204030204" pitchFamily="34" charset="0"/>
                <a:cs typeface="Times New Roman" panose="02020603050405020304" pitchFamily="18" charset="0"/>
              </a:rPr>
              <a:t>*"[Title/Abstract] OR "production"[Title/Abstract])) AND ("association"[Title/Abstract] OR "society"[Title/Abstract])</a:t>
            </a:r>
            <a:r>
              <a:rPr lang="en-US" dirty="0">
                <a:effectLst/>
                <a:latin typeface="Calibri "/>
                <a:ea typeface="Calibri" panose="020F0502020204030204" pitchFamily="34" charset="0"/>
                <a:cs typeface="Times New Roman" panose="02020603050405020304" pitchFamily="18" charset="0"/>
              </a:rPr>
              <a:t>.</a:t>
            </a:r>
            <a:r>
              <a:rPr lang="en-UG" dirty="0">
                <a:effectLst/>
                <a:latin typeface="Calibri "/>
                <a:ea typeface="Calibri" panose="020F0502020204030204" pitchFamily="34" charset="0"/>
                <a:cs typeface="Calibri" panose="020F0502020204030204" pitchFamily="34" charset="0"/>
              </a:rPr>
              <a:t> </a:t>
            </a:r>
            <a:endParaRPr lang="en-UG" dirty="0">
              <a:latin typeface="Calibri "/>
            </a:endParaRPr>
          </a:p>
          <a:p>
            <a:r>
              <a:rPr lang="en-UG" sz="3200" dirty="0">
                <a:effectLst/>
                <a:latin typeface="Calibri "/>
                <a:ea typeface="Calibri" panose="020F0502020204030204" pitchFamily="34" charset="0"/>
                <a:cs typeface="Calibri" panose="020F0502020204030204" pitchFamily="34" charset="0"/>
              </a:rPr>
              <a:t>KII </a:t>
            </a:r>
            <a:endParaRPr lang="en-US" sz="3200" dirty="0">
              <a:latin typeface="Calibri "/>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0C3E695-9BC1-4821-8365-419C8F6CFE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8591" y="14990"/>
            <a:ext cx="1255863" cy="7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40420A1-2EEC-40E4-AD99-959372C01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02" y="100021"/>
            <a:ext cx="1431497"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0BFA89A-48BC-69B0-6223-DB4C63D87CD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7706" y="213553"/>
            <a:ext cx="1112188" cy="836864"/>
          </a:xfrm>
          <a:prstGeom prst="rect">
            <a:avLst/>
          </a:prstGeom>
          <a:noFill/>
        </p:spPr>
      </p:pic>
    </p:spTree>
    <p:extLst>
      <p:ext uri="{BB962C8B-B14F-4D97-AF65-F5344CB8AC3E}">
        <p14:creationId xmlns:p14="http://schemas.microsoft.com/office/powerpoint/2010/main" val="356851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70B277-A22F-3800-7546-D75BBC4123AA}"/>
              </a:ext>
            </a:extLst>
          </p:cNvPr>
          <p:cNvSpPr>
            <a:spLocks noGrp="1"/>
          </p:cNvSpPr>
          <p:nvPr>
            <p:ph type="ctrTitle"/>
          </p:nvPr>
        </p:nvSpPr>
        <p:spPr/>
        <p:txBody>
          <a:bodyPr/>
          <a:lstStyle/>
          <a:p>
            <a:r>
              <a:rPr lang="en-US" b="1" dirty="0">
                <a:solidFill>
                  <a:srgbClr val="00B0F0"/>
                </a:solidFill>
              </a:rPr>
              <a:t>Preliminary Findings</a:t>
            </a:r>
            <a:endParaRPr lang="en-UG" b="1" dirty="0">
              <a:solidFill>
                <a:srgbClr val="00B0F0"/>
              </a:solidFill>
            </a:endParaRPr>
          </a:p>
        </p:txBody>
      </p:sp>
      <p:pic>
        <p:nvPicPr>
          <p:cNvPr id="2" name="Picture 1">
            <a:extLst>
              <a:ext uri="{FF2B5EF4-FFF2-40B4-BE49-F238E27FC236}">
                <a16:creationId xmlns:a16="http://schemas.microsoft.com/office/drawing/2014/main" id="{54052C3F-0399-9663-688E-3EB7C39D54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8591" y="0"/>
            <a:ext cx="1255863" cy="7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D240DC-11A8-8EF1-DE4F-B0A3F8C26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02" y="85031"/>
            <a:ext cx="1431497"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DF8185B-0D5F-1AAC-E82B-8A0FBCBE0F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7706" y="198563"/>
            <a:ext cx="1112188" cy="836864"/>
          </a:xfrm>
          <a:prstGeom prst="rect">
            <a:avLst/>
          </a:prstGeom>
          <a:noFill/>
        </p:spPr>
      </p:pic>
    </p:spTree>
    <p:extLst>
      <p:ext uri="{BB962C8B-B14F-4D97-AF65-F5344CB8AC3E}">
        <p14:creationId xmlns:p14="http://schemas.microsoft.com/office/powerpoint/2010/main" val="144375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5310-E240-7A48-9F9C-2B216D344525}"/>
              </a:ext>
            </a:extLst>
          </p:cNvPr>
          <p:cNvSpPr>
            <a:spLocks noGrp="1"/>
          </p:cNvSpPr>
          <p:nvPr>
            <p:ph type="title"/>
          </p:nvPr>
        </p:nvSpPr>
        <p:spPr>
          <a:xfrm>
            <a:off x="1274164" y="365126"/>
            <a:ext cx="10079636" cy="661570"/>
          </a:xfrm>
        </p:spPr>
        <p:txBody>
          <a:bodyPr>
            <a:normAutofit fontScale="90000"/>
          </a:bodyPr>
          <a:lstStyle/>
          <a:p>
            <a:r>
              <a:rPr lang="en-US" b="1" dirty="0">
                <a:solidFill>
                  <a:srgbClr val="00B0F0"/>
                </a:solidFill>
              </a:rPr>
              <a:t>The </a:t>
            </a:r>
            <a:r>
              <a:rPr lang="en-US" b="1" dirty="0">
                <a:solidFill>
                  <a:srgbClr val="00B0F0"/>
                </a:solidFill>
                <a:latin typeface="Calibri "/>
              </a:rPr>
              <a:t>Associations</a:t>
            </a:r>
            <a:endParaRPr lang="en-UG" b="1" dirty="0">
              <a:solidFill>
                <a:srgbClr val="00B0F0"/>
              </a:solidFill>
              <a:latin typeface="Calibri "/>
            </a:endParaRPr>
          </a:p>
        </p:txBody>
      </p:sp>
      <p:graphicFrame>
        <p:nvGraphicFramePr>
          <p:cNvPr id="4" name="Table 3">
            <a:extLst>
              <a:ext uri="{FF2B5EF4-FFF2-40B4-BE49-F238E27FC236}">
                <a16:creationId xmlns:a16="http://schemas.microsoft.com/office/drawing/2014/main" id="{0B79C7CC-8D99-F5F8-A859-4328D843283A}"/>
              </a:ext>
            </a:extLst>
          </p:cNvPr>
          <p:cNvGraphicFramePr>
            <a:graphicFrameLocks noGrp="1"/>
          </p:cNvGraphicFramePr>
          <p:nvPr>
            <p:extLst>
              <p:ext uri="{D42A27DB-BD31-4B8C-83A1-F6EECF244321}">
                <p14:modId xmlns:p14="http://schemas.microsoft.com/office/powerpoint/2010/main" val="2563856875"/>
              </p:ext>
            </p:extLst>
          </p:nvPr>
        </p:nvGraphicFramePr>
        <p:xfrm>
          <a:off x="974016" y="1026696"/>
          <a:ext cx="9645858" cy="5204466"/>
        </p:xfrm>
        <a:graphic>
          <a:graphicData uri="http://schemas.openxmlformats.org/drawingml/2006/table">
            <a:tbl>
              <a:tblPr firstRow="1" firstCol="1" bandRow="1"/>
              <a:tblGrid>
                <a:gridCol w="2081948">
                  <a:extLst>
                    <a:ext uri="{9D8B030D-6E8A-4147-A177-3AD203B41FA5}">
                      <a16:colId xmlns:a16="http://schemas.microsoft.com/office/drawing/2014/main" val="3163896489"/>
                    </a:ext>
                  </a:extLst>
                </a:gridCol>
                <a:gridCol w="7563910">
                  <a:extLst>
                    <a:ext uri="{9D8B030D-6E8A-4147-A177-3AD203B41FA5}">
                      <a16:colId xmlns:a16="http://schemas.microsoft.com/office/drawing/2014/main" val="328025138"/>
                    </a:ext>
                  </a:extLst>
                </a:gridCol>
              </a:tblGrid>
              <a:tr h="82921">
                <a:tc>
                  <a:txBody>
                    <a:bodyPr/>
                    <a:lstStyle/>
                    <a:p>
                      <a:pP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Region/Country</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Association</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370385"/>
                  </a:ext>
                </a:extLst>
              </a:tr>
              <a:tr h="375295">
                <a:tc>
                  <a: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Continental</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G" sz="2000" dirty="0">
                          <a:effectLst/>
                          <a:latin typeface="Arial Narrow" panose="020B0606020202030204" pitchFamily="34" charset="0"/>
                          <a:ea typeface="Calibri" panose="020F0502020204030204" pitchFamily="34" charset="0"/>
                          <a:cs typeface="Times New Roman" panose="02020603050405020304" pitchFamily="18" charset="0"/>
                        </a:rPr>
                        <a:t>Federation of African Pharmaceutical Manufacturers Associations (FAPMA)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085538"/>
                  </a:ext>
                </a:extLst>
              </a:tr>
              <a:tr h="0">
                <a:tc>
                  <a:txBody>
                    <a:bodyPr/>
                    <a:lstStyle/>
                    <a:p>
                      <a:pPr>
                        <a:lnSpc>
                          <a:spcPct val="150000"/>
                        </a:lnSpc>
                        <a:spcAft>
                          <a:spcPts val="800"/>
                        </a:spcAft>
                      </a:pPr>
                      <a:r>
                        <a:rPr lang="en-UG" sz="2000" dirty="0">
                          <a:effectLst/>
                          <a:latin typeface="Arial Narrow" panose="020B0606020202030204" pitchFamily="34" charset="0"/>
                          <a:ea typeface="Calibri" panose="020F0502020204030204" pitchFamily="34" charset="0"/>
                          <a:cs typeface="Arial" panose="020B0604020202020204" pitchFamily="34" charset="0"/>
                        </a:rPr>
                        <a:t>East Africa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G" sz="2000" dirty="0">
                          <a:effectLst/>
                          <a:latin typeface="Arial Narrow" panose="020B0606020202030204" pitchFamily="34" charset="0"/>
                          <a:ea typeface="Calibri" panose="020F0502020204030204" pitchFamily="34" charset="0"/>
                          <a:cs typeface="Arial" panose="020B0604020202020204" pitchFamily="34" charset="0"/>
                        </a:rPr>
                        <a:t>Federation of East African Pharmaceutical Manufacturers (FEAPM)</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483015"/>
                  </a:ext>
                </a:extLst>
              </a:tr>
              <a:tr h="400847">
                <a:tc>
                  <a:txBody>
                    <a:bodyPr/>
                    <a:lstStyle/>
                    <a:p>
                      <a:pPr>
                        <a:lnSpc>
                          <a:spcPct val="150000"/>
                        </a:lnSpc>
                        <a:spcAft>
                          <a:spcPts val="800"/>
                        </a:spcAft>
                      </a:pPr>
                      <a:r>
                        <a:rPr lang="en-US" sz="2000" dirty="0">
                          <a:effectLst/>
                          <a:latin typeface="Arial Narrow" panose="020B0606020202030204" pitchFamily="34" charset="0"/>
                          <a:ea typeface="Calibri" panose="020F0502020204030204" pitchFamily="34" charset="0"/>
                          <a:cs typeface="Arial" panose="020B0604020202020204" pitchFamily="34" charset="0"/>
                        </a:rPr>
                        <a:t>SADC</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South African Generics Manufacturers’ Association (SAGMA)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739173"/>
                  </a:ext>
                </a:extLst>
              </a:tr>
              <a:tr h="375295">
                <a:tc>
                  <a: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West Africa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West African Pharmaceutical Manufacturers’ Association (WAPMA)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230207"/>
                  </a:ext>
                </a:extLst>
              </a:tr>
              <a:tr h="253678">
                <a:tc>
                  <a: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Kenya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Kenya Association of Pharmaceutical Industry (KAPI)</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38705"/>
                  </a:ext>
                </a:extLst>
              </a:tr>
              <a:tr h="375295">
                <a:tc rowSpan="3">
                  <a:txBody>
                    <a:bodyPr/>
                    <a:lstStyle/>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South Africa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 sz="2000" dirty="0">
                          <a:effectLst/>
                          <a:latin typeface="Arial Narrow" panose="020B0606020202030204" pitchFamily="34" charset="0"/>
                          <a:ea typeface="Calibri" panose="020F0502020204030204" pitchFamily="34" charset="0"/>
                          <a:cs typeface="Times New Roman" panose="02020603050405020304" pitchFamily="18" charset="0"/>
                        </a:rPr>
                        <a:t>The Pharmaceutical Industry Association of South Africa (PIASA) </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158290"/>
                  </a:ext>
                </a:extLst>
              </a:tr>
              <a:tr h="400847">
                <a:tc vMerge="1">
                  <a:txBody>
                    <a:bodyPr/>
                    <a:lstStyle/>
                    <a:p>
                      <a:endParaRPr lang="en-UG"/>
                    </a:p>
                  </a:txBody>
                  <a:tcPr/>
                </a:tc>
                <a:tc>
                  <a:txBody>
                    <a:bodyPr/>
                    <a:lstStyle/>
                    <a:p>
                      <a:pPr>
                        <a:lnSpc>
                          <a:spcPct val="150000"/>
                        </a:lnSpc>
                        <a:spcAft>
                          <a:spcPts val="800"/>
                        </a:spcAft>
                      </a:pPr>
                      <a:r>
                        <a:rPr lang="en-UG" sz="2000" dirty="0">
                          <a:effectLst/>
                          <a:latin typeface="Arial Narrow" panose="020B0606020202030204" pitchFamily="34" charset="0"/>
                          <a:ea typeface="Calibri" panose="020F0502020204030204" pitchFamily="34" charset="0"/>
                          <a:cs typeface="Times New Roman" panose="02020603050405020304" pitchFamily="18" charset="0"/>
                        </a:rPr>
                        <a:t>Innovative Pharmaceutical Association of South Africa </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a:t>
                      </a:r>
                      <a:r>
                        <a:rPr lang="en-UG" sz="2000" dirty="0">
                          <a:effectLst/>
                          <a:latin typeface="Arial Narrow" panose="020B0606020202030204" pitchFamily="34" charset="0"/>
                          <a:ea typeface="Calibri" panose="020F0502020204030204" pitchFamily="34" charset="0"/>
                          <a:cs typeface="Times New Roman" panose="02020603050405020304" pitchFamily="18" charset="0"/>
                        </a:rPr>
                        <a:t>IPASA</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617720"/>
                  </a:ext>
                </a:extLst>
              </a:tr>
              <a:tr h="230091">
                <a:tc vMerge="1">
                  <a:txBody>
                    <a:bodyPr/>
                    <a:lstStyle/>
                    <a:p>
                      <a:endParaRPr lang="en-UG"/>
                    </a:p>
                  </a:txBody>
                  <a:tcPr/>
                </a:tc>
                <a:tc>
                  <a:txBody>
                    <a:bodyPr/>
                    <a:lstStyle/>
                    <a:p>
                      <a:pPr>
                        <a:lnSpc>
                          <a:spcPct val="150000"/>
                        </a:lnSpc>
                        <a:spcAft>
                          <a:spcPts val="800"/>
                        </a:spcAft>
                      </a:pPr>
                      <a:r>
                        <a:rPr lang="en-UG" sz="2000">
                          <a:effectLst/>
                          <a:latin typeface="Arial Narrow" panose="020B0606020202030204" pitchFamily="34" charset="0"/>
                          <a:ea typeface="Calibri" panose="020F0502020204030204" pitchFamily="34" charset="0"/>
                          <a:cs typeface="Times New Roman" panose="02020603050405020304" pitchFamily="18" charset="0"/>
                        </a:rPr>
                        <a:t>Generic and Biosimilar Medicines of Southern Africa </a:t>
                      </a:r>
                      <a:r>
                        <a:rPr lang="en-US" sz="2000">
                          <a:effectLst/>
                          <a:latin typeface="Arial Narrow" panose="020B0606020202030204" pitchFamily="34" charset="0"/>
                          <a:ea typeface="Calibri" panose="020F0502020204030204" pitchFamily="34" charset="0"/>
                          <a:cs typeface="Times New Roman" panose="02020603050405020304" pitchFamily="18" charset="0"/>
                        </a:rPr>
                        <a:t>(</a:t>
                      </a:r>
                      <a:r>
                        <a:rPr lang="en-UG" sz="2000">
                          <a:effectLst/>
                          <a:latin typeface="Arial Narrow" panose="020B0606020202030204" pitchFamily="34" charset="0"/>
                          <a:ea typeface="Calibri" panose="020F0502020204030204" pitchFamily="34" charset="0"/>
                          <a:cs typeface="Times New Roman" panose="02020603050405020304" pitchFamily="18" charset="0"/>
                        </a:rPr>
                        <a:t>GBMSA)</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073606"/>
                  </a:ext>
                </a:extLst>
              </a:tr>
              <a:tr h="400847">
                <a:tc>
                  <a:txBody>
                    <a:bodyPr/>
                    <a:lstStyle/>
                    <a:p>
                      <a:pPr>
                        <a:lnSpc>
                          <a:spcPct val="107000"/>
                        </a:lnSpc>
                        <a:spcAft>
                          <a:spcPts val="800"/>
                        </a:spcAft>
                      </a:pPr>
                      <a:r>
                        <a:rPr lang="en-UG" sz="2000" dirty="0">
                          <a:effectLst/>
                          <a:latin typeface="Arial Narrow" panose="020B0606020202030204" pitchFamily="34" charset="0"/>
                          <a:ea typeface="Calibri" panose="020F0502020204030204" pitchFamily="34" charset="0"/>
                          <a:cs typeface="Arial" panose="020B0604020202020204" pitchFamily="34" charset="0"/>
                        </a:rPr>
                        <a:t>Tanzania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G" sz="2000" dirty="0">
                          <a:effectLst/>
                          <a:latin typeface="Arial Narrow" panose="020B0606020202030204" pitchFamily="34" charset="0"/>
                          <a:ea typeface="Calibri" panose="020F0502020204030204" pitchFamily="34" charset="0"/>
                          <a:cs typeface="Arial" panose="020B0604020202020204" pitchFamily="34" charset="0"/>
                        </a:rPr>
                        <a:t>Tanzania Pharmaceutical Manufacturers Association (TPMA)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398469"/>
                  </a:ext>
                </a:extLst>
              </a:tr>
              <a:tr h="279230">
                <a:tc>
                  <a:txBody>
                    <a:bodyPr/>
                    <a:lstStyle/>
                    <a:p>
                      <a:pPr>
                        <a:lnSpc>
                          <a:spcPct val="107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Uganda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Uganda Pharmaceutical Manufacturers Association</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914238"/>
                  </a:ext>
                </a:extLst>
              </a:tr>
              <a:tr h="400847">
                <a:tc>
                  <a:txBody>
                    <a:bodyPr/>
                    <a:lstStyle/>
                    <a:p>
                      <a:pPr>
                        <a:lnSpc>
                          <a:spcPct val="107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Zambia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Zambia </a:t>
                      </a:r>
                      <a:r>
                        <a:rPr lang="en-UG" sz="2000" dirty="0">
                          <a:effectLst/>
                          <a:latin typeface="Arial Narrow" panose="020B0606020202030204" pitchFamily="34" charset="0"/>
                          <a:ea typeface="Calibri" panose="020F0502020204030204" pitchFamily="34" charset="0"/>
                          <a:cs typeface="Times New Roman" panose="02020603050405020304" pitchFamily="18" charset="0"/>
                        </a:rPr>
                        <a:t>Pharmaceutical Manufacturers Association (PMA)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441244"/>
                  </a:ext>
                </a:extLst>
              </a:tr>
              <a:tr h="400847">
                <a:tc>
                  <a:txBody>
                    <a:bodyPr/>
                    <a:lstStyle/>
                    <a:p>
                      <a:pPr>
                        <a:lnSpc>
                          <a:spcPct val="107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Zimbabwe</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Zimbabwe</a:t>
                      </a:r>
                      <a:r>
                        <a:rPr lang="en-UG" sz="2000" dirty="0">
                          <a:effectLst/>
                          <a:latin typeface="Arial Narrow" panose="020B0606020202030204" pitchFamily="34" charset="0"/>
                          <a:ea typeface="Calibri" panose="020F0502020204030204" pitchFamily="34" charset="0"/>
                          <a:cs typeface="Times New Roman" panose="02020603050405020304" pitchFamily="18" charset="0"/>
                        </a:rPr>
                        <a:t> Pharmaceutical Manufacturers Association (PMA)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168" marR="33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537601"/>
                  </a:ext>
                </a:extLst>
              </a:tr>
            </a:tbl>
          </a:graphicData>
        </a:graphic>
      </p:graphicFrame>
      <p:pic>
        <p:nvPicPr>
          <p:cNvPr id="3" name="Picture 2">
            <a:extLst>
              <a:ext uri="{FF2B5EF4-FFF2-40B4-BE49-F238E27FC236}">
                <a16:creationId xmlns:a16="http://schemas.microsoft.com/office/drawing/2014/main" id="{AA00B371-7A53-60FD-C7A1-B037663E7B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8591" y="0"/>
            <a:ext cx="1255863" cy="7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A033A65-CDA2-2F96-279F-A6EA088D9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311"/>
            <a:ext cx="1431497"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B9D8417-E9DD-3D83-BE26-E8442E3B97C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9812" y="85031"/>
            <a:ext cx="1112188" cy="836864"/>
          </a:xfrm>
          <a:prstGeom prst="rect">
            <a:avLst/>
          </a:prstGeom>
          <a:noFill/>
        </p:spPr>
      </p:pic>
    </p:spTree>
    <p:extLst>
      <p:ext uri="{BB962C8B-B14F-4D97-AF65-F5344CB8AC3E}">
        <p14:creationId xmlns:p14="http://schemas.microsoft.com/office/powerpoint/2010/main" val="70082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FF50-131D-463D-91C5-D243F2069177}"/>
              </a:ext>
            </a:extLst>
          </p:cNvPr>
          <p:cNvSpPr>
            <a:spLocks noGrp="1"/>
          </p:cNvSpPr>
          <p:nvPr>
            <p:ph type="title"/>
          </p:nvPr>
        </p:nvSpPr>
        <p:spPr>
          <a:xfrm>
            <a:off x="1308048" y="492047"/>
            <a:ext cx="10045752" cy="844062"/>
          </a:xfrm>
        </p:spPr>
        <p:txBody>
          <a:bodyPr>
            <a:normAutofit/>
          </a:bodyPr>
          <a:lstStyle/>
          <a:p>
            <a:r>
              <a:rPr lang="en-US" sz="3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Global and Regional Policy frameworks </a:t>
            </a:r>
            <a:endParaRPr lang="en-UG" sz="7200" b="1" dirty="0">
              <a:solidFill>
                <a:srgbClr val="00B0F0"/>
              </a:solidFill>
            </a:endParaRPr>
          </a:p>
        </p:txBody>
      </p:sp>
      <p:sp>
        <p:nvSpPr>
          <p:cNvPr id="3" name="Content Placeholder 2">
            <a:extLst>
              <a:ext uri="{FF2B5EF4-FFF2-40B4-BE49-F238E27FC236}">
                <a16:creationId xmlns:a16="http://schemas.microsoft.com/office/drawing/2014/main" id="{E6C077A7-5BBB-40EF-B5AB-852AF0DC72BF}"/>
              </a:ext>
            </a:extLst>
          </p:cNvPr>
          <p:cNvSpPr>
            <a:spLocks noGrp="1"/>
          </p:cNvSpPr>
          <p:nvPr>
            <p:ph idx="1"/>
          </p:nvPr>
        </p:nvSpPr>
        <p:spPr>
          <a:xfrm>
            <a:off x="688578" y="1336109"/>
            <a:ext cx="10814844" cy="4131459"/>
          </a:xfrm>
        </p:spPr>
        <p:txBody>
          <a:bodyPr>
            <a:normAutofit lnSpcReduction="10000"/>
          </a:bodyPr>
          <a:lstStyle/>
          <a:p>
            <a:r>
              <a:rPr lang="en-UG" sz="1800" dirty="0">
                <a:effectLst/>
                <a:latin typeface="Calibri "/>
                <a:ea typeface="Calibri" panose="020F0502020204030204" pitchFamily="34" charset="0"/>
                <a:cs typeface="Arial" panose="020B0604020202020204" pitchFamily="34" charset="0"/>
              </a:rPr>
              <a:t>Towards Access 2030: WHO Essential Medicines and Health Products Strategic</a:t>
            </a:r>
            <a:r>
              <a:rPr lang="en-US" sz="1800" dirty="0">
                <a:effectLst/>
                <a:latin typeface="Calibri "/>
                <a:ea typeface="Calibri" panose="020F0502020204030204" pitchFamily="34" charset="0"/>
                <a:cs typeface="Arial" panose="020B0604020202020204" pitchFamily="34" charset="0"/>
              </a:rPr>
              <a:t> </a:t>
            </a:r>
            <a:r>
              <a:rPr lang="en-UG" sz="1800" dirty="0">
                <a:effectLst/>
                <a:latin typeface="Calibri "/>
                <a:ea typeface="Calibri" panose="020F0502020204030204" pitchFamily="34" charset="0"/>
                <a:cs typeface="Arial" panose="020B0604020202020204" pitchFamily="34" charset="0"/>
              </a:rPr>
              <a:t>Framework 2016-2030</a:t>
            </a:r>
            <a:endParaRPr lang="en-UG" sz="1800" dirty="0">
              <a:effectLst/>
              <a:latin typeface="Calibri "/>
              <a:ea typeface="Calibri" panose="020F0502020204030204" pitchFamily="34" charset="0"/>
              <a:cs typeface="Times New Roman" panose="02020603050405020304" pitchFamily="18" charset="0"/>
            </a:endParaRPr>
          </a:p>
          <a:p>
            <a:r>
              <a:rPr lang="en-US" sz="1800" dirty="0">
                <a:effectLst/>
                <a:latin typeface="Calibri "/>
                <a:ea typeface="Calibri" panose="020F0502020204030204" pitchFamily="34" charset="0"/>
                <a:cs typeface="Times New Roman" panose="02020603050405020304" pitchFamily="18" charset="0"/>
              </a:rPr>
              <a:t>WHO </a:t>
            </a:r>
            <a:r>
              <a:rPr lang="en-UG" sz="1800" dirty="0">
                <a:effectLst/>
                <a:latin typeface="Calibri "/>
                <a:ea typeface="Calibri" panose="020F0502020204030204" pitchFamily="34" charset="0"/>
                <a:cs typeface="Times New Roman" panose="02020603050405020304" pitchFamily="18" charset="0"/>
              </a:rPr>
              <a:t>Global Strategy and Plan of Action on Public Health Innovation and Intellectual Property</a:t>
            </a:r>
            <a:endParaRPr lang="en-US" sz="1800" dirty="0">
              <a:effectLst/>
              <a:latin typeface="Calibri "/>
              <a:ea typeface="Calibri" panose="020F0502020204030204" pitchFamily="34" charset="0"/>
              <a:cs typeface="Times New Roman" panose="02020603050405020304" pitchFamily="18" charset="0"/>
            </a:endParaRPr>
          </a:p>
          <a:p>
            <a:r>
              <a:rPr lang="en-US" sz="1800" dirty="0">
                <a:effectLst/>
                <a:latin typeface="Calibri "/>
                <a:ea typeface="Calibri" panose="020F0502020204030204" pitchFamily="34" charset="0"/>
                <a:cs typeface="Times New Roman" panose="02020603050405020304" pitchFamily="18" charset="0"/>
              </a:rPr>
              <a:t>WHO </a:t>
            </a:r>
            <a:r>
              <a:rPr lang="en-UG" sz="1800" dirty="0">
                <a:effectLst/>
                <a:latin typeface="Calibri "/>
                <a:ea typeface="Calibri" panose="020F0502020204030204" pitchFamily="34" charset="0"/>
                <a:cs typeface="Arial" panose="020B0604020202020204" pitchFamily="34" charset="0"/>
              </a:rPr>
              <a:t>Local Production for Access to Medical Products: Developing a Framework to</a:t>
            </a:r>
            <a:r>
              <a:rPr lang="en-US" sz="1800" dirty="0">
                <a:effectLst/>
                <a:latin typeface="Calibri "/>
                <a:ea typeface="Calibri" panose="020F0502020204030204" pitchFamily="34" charset="0"/>
                <a:cs typeface="Arial" panose="020B0604020202020204" pitchFamily="34" charset="0"/>
              </a:rPr>
              <a:t> </a:t>
            </a:r>
            <a:r>
              <a:rPr lang="en-UG" sz="1800" dirty="0">
                <a:effectLst/>
                <a:latin typeface="Calibri "/>
                <a:ea typeface="Calibri" panose="020F0502020204030204" pitchFamily="34" charset="0"/>
                <a:cs typeface="Arial" panose="020B0604020202020204" pitchFamily="34" charset="0"/>
              </a:rPr>
              <a:t>Improve Public Health</a:t>
            </a:r>
            <a:r>
              <a:rPr lang="en-US" sz="1800" dirty="0">
                <a:effectLst/>
                <a:latin typeface="Calibri "/>
                <a:ea typeface="Calibri" panose="020F0502020204030204" pitchFamily="34" charset="0"/>
                <a:cs typeface="Arial" panose="020B0604020202020204" pitchFamily="34" charset="0"/>
              </a:rPr>
              <a:t> 2011</a:t>
            </a:r>
            <a:endParaRPr lang="en-US" sz="1800" dirty="0">
              <a:latin typeface="Calibri "/>
              <a:ea typeface="Calibri" panose="020F0502020204030204" pitchFamily="34" charset="0"/>
              <a:cs typeface="Times New Roman" panose="02020603050405020304" pitchFamily="18" charset="0"/>
            </a:endParaRPr>
          </a:p>
          <a:p>
            <a:r>
              <a:rPr lang="en-US" sz="1800" dirty="0">
                <a:effectLst/>
                <a:latin typeface="Calibri "/>
                <a:ea typeface="Calibri" panose="020F0502020204030204" pitchFamily="34" charset="0"/>
                <a:cs typeface="Times New Roman" panose="02020603050405020304" pitchFamily="18" charset="0"/>
              </a:rPr>
              <a:t>African Union Model Law on Medical Products Regulation</a:t>
            </a:r>
            <a:endParaRPr lang="en-UG" sz="1800" dirty="0">
              <a:effectLst/>
              <a:latin typeface="Calibri "/>
              <a:ea typeface="Calibri" panose="020F0502020204030204" pitchFamily="34" charset="0"/>
              <a:cs typeface="Times New Roman" panose="02020603050405020304" pitchFamily="18" charset="0"/>
            </a:endParaRPr>
          </a:p>
          <a:p>
            <a:r>
              <a:rPr lang="en-UG" sz="1800" dirty="0">
                <a:effectLst/>
                <a:latin typeface="Calibri "/>
                <a:ea typeface="Calibri" panose="020F0502020204030204" pitchFamily="34" charset="0"/>
                <a:cs typeface="Times New Roman" panose="02020603050405020304" pitchFamily="18" charset="0"/>
              </a:rPr>
              <a:t>Pharmaceutical Manufacturing Plan for Africa </a:t>
            </a:r>
          </a:p>
          <a:p>
            <a:r>
              <a:rPr lang="en-UG" sz="1800" dirty="0">
                <a:effectLst/>
                <a:latin typeface="Calibri "/>
                <a:ea typeface="Calibri" panose="020F0502020204030204" pitchFamily="34" charset="0"/>
                <a:cs typeface="Times New Roman" panose="02020603050405020304" pitchFamily="18" charset="0"/>
              </a:rPr>
              <a:t>Partnership on African Vaccine Manufacturing (PAVM) Framework for Action, 2022</a:t>
            </a:r>
            <a:endParaRPr lang="en-US" sz="1800" dirty="0">
              <a:effectLst/>
              <a:latin typeface="Calibri "/>
              <a:ea typeface="Calibri" panose="020F0502020204030204" pitchFamily="34" charset="0"/>
              <a:cs typeface="Times New Roman" panose="02020603050405020304" pitchFamily="18" charset="0"/>
            </a:endParaRPr>
          </a:p>
          <a:p>
            <a:r>
              <a:rPr lang="en-UG" sz="1800" dirty="0">
                <a:effectLst/>
                <a:latin typeface="Calibri "/>
                <a:ea typeface="Calibri" panose="020F0502020204030204" pitchFamily="34" charset="0"/>
                <a:cs typeface="Times New Roman" panose="02020603050405020304" pitchFamily="18" charset="0"/>
              </a:rPr>
              <a:t>African Continental Free Trade Area </a:t>
            </a:r>
          </a:p>
          <a:p>
            <a:r>
              <a:rPr lang="en-US" sz="1800" dirty="0">
                <a:effectLst/>
                <a:latin typeface="Calibri "/>
                <a:ea typeface="Calibri" panose="020F0502020204030204" pitchFamily="34" charset="0"/>
                <a:cs typeface="Times New Roman" panose="02020603050405020304" pitchFamily="18" charset="0"/>
              </a:rPr>
              <a:t>T</a:t>
            </a:r>
            <a:r>
              <a:rPr lang="en-UG" sz="1800" dirty="0">
                <a:effectLst/>
                <a:latin typeface="Calibri "/>
                <a:ea typeface="Calibri" panose="020F0502020204030204" pitchFamily="34" charset="0"/>
                <a:cs typeface="Times New Roman" panose="02020603050405020304" pitchFamily="18" charset="0"/>
              </a:rPr>
              <a:t>he East African Community (EAC) Industrialization Policy 2012 – 2032</a:t>
            </a:r>
            <a:endParaRPr lang="en-US" sz="1800" dirty="0">
              <a:effectLst/>
              <a:latin typeface="Calibri "/>
              <a:ea typeface="Calibri" panose="020F0502020204030204" pitchFamily="34" charset="0"/>
              <a:cs typeface="Times New Roman" panose="02020603050405020304" pitchFamily="18" charset="0"/>
            </a:endParaRPr>
          </a:p>
          <a:p>
            <a:r>
              <a:rPr lang="en-US" sz="1800" dirty="0">
                <a:effectLst/>
                <a:latin typeface="Calibri "/>
                <a:ea typeface="Calibri" panose="020F0502020204030204" pitchFamily="34" charset="0"/>
                <a:cs typeface="Times New Roman" panose="02020603050405020304" pitchFamily="18" charset="0"/>
              </a:rPr>
              <a:t>EAC Pharmaceutical Bill 2020</a:t>
            </a:r>
            <a:endParaRPr lang="en-UG" sz="1800" dirty="0">
              <a:effectLst/>
              <a:latin typeface="Calibri "/>
              <a:ea typeface="Calibri" panose="020F0502020204030204" pitchFamily="34" charset="0"/>
              <a:cs typeface="Times New Roman" panose="02020603050405020304" pitchFamily="18" charset="0"/>
            </a:endParaRPr>
          </a:p>
          <a:p>
            <a:r>
              <a:rPr lang="en-UG" sz="1800" dirty="0">
                <a:effectLst/>
                <a:latin typeface="Calibri "/>
                <a:ea typeface="Calibri" panose="020F0502020204030204" pitchFamily="34" charset="0"/>
                <a:cs typeface="Times New Roman" panose="02020603050405020304" pitchFamily="18" charset="0"/>
              </a:rPr>
              <a:t>The 2</a:t>
            </a:r>
            <a:r>
              <a:rPr lang="en-UG" sz="1800" baseline="30000" dirty="0">
                <a:effectLst/>
                <a:latin typeface="Calibri "/>
                <a:ea typeface="Calibri" panose="020F0502020204030204" pitchFamily="34" charset="0"/>
                <a:cs typeface="Times New Roman" panose="02020603050405020304" pitchFamily="18" charset="0"/>
              </a:rPr>
              <a:t>nd</a:t>
            </a:r>
            <a:r>
              <a:rPr lang="en-UG" sz="1800" dirty="0">
                <a:effectLst/>
                <a:latin typeface="Calibri "/>
                <a:ea typeface="Calibri" panose="020F0502020204030204" pitchFamily="34" charset="0"/>
                <a:cs typeface="Times New Roman" panose="02020603050405020304" pitchFamily="18" charset="0"/>
              </a:rPr>
              <a:t> EAC Regional Pharmaceutical Manufacturing Plan of Action (RPMPOA) 2017 – 2027</a:t>
            </a:r>
            <a:endParaRPr lang="en-US" sz="1800" dirty="0">
              <a:effectLst/>
              <a:latin typeface="Calibri "/>
              <a:ea typeface="Calibri" panose="020F0502020204030204" pitchFamily="34" charset="0"/>
              <a:cs typeface="Times New Roman" panose="02020603050405020304" pitchFamily="18" charset="0"/>
            </a:endParaRPr>
          </a:p>
          <a:p>
            <a:r>
              <a:rPr lang="en-US" sz="1800" dirty="0">
                <a:latin typeface="Calibri "/>
                <a:ea typeface="Calibri" panose="020F0502020204030204" pitchFamily="34" charset="0"/>
                <a:cs typeface="Times New Roman" panose="02020603050405020304" pitchFamily="18" charset="0"/>
              </a:rPr>
              <a:t>SADC </a:t>
            </a:r>
            <a:r>
              <a:rPr lang="en-US" sz="1800" dirty="0" err="1">
                <a:latin typeface="Calibri "/>
                <a:ea typeface="Calibri" panose="020F0502020204030204" pitchFamily="34" charset="0"/>
                <a:cs typeface="Times New Roman" panose="02020603050405020304" pitchFamily="18" charset="0"/>
              </a:rPr>
              <a:t>Industrialisation</a:t>
            </a:r>
            <a:r>
              <a:rPr lang="en-US" sz="1800" dirty="0">
                <a:latin typeface="Calibri "/>
                <a:ea typeface="Calibri" panose="020F0502020204030204" pitchFamily="34" charset="0"/>
                <a:cs typeface="Times New Roman" panose="02020603050405020304" pitchFamily="18" charset="0"/>
              </a:rPr>
              <a:t> Strategy</a:t>
            </a:r>
          </a:p>
          <a:p>
            <a:r>
              <a:rPr lang="en-US" sz="1800" dirty="0">
                <a:effectLst/>
                <a:latin typeface="Calibri "/>
                <a:ea typeface="Calibri" panose="020F0502020204030204" pitchFamily="34" charset="0"/>
                <a:cs typeface="Times New Roman" panose="02020603050405020304" pitchFamily="18" charset="0"/>
              </a:rPr>
              <a:t>SADC Pharmaceutical Business Plan</a:t>
            </a:r>
            <a:endParaRPr lang="en-UG" sz="1800" dirty="0">
              <a:effectLst/>
              <a:latin typeface="Calibri "/>
              <a:ea typeface="Calibri" panose="020F0502020204030204" pitchFamily="34" charset="0"/>
              <a:cs typeface="Times New Roman" panose="02020603050405020304" pitchFamily="18" charset="0"/>
            </a:endParaRPr>
          </a:p>
          <a:p>
            <a:endParaRPr lang="en-UG" dirty="0"/>
          </a:p>
        </p:txBody>
      </p:sp>
      <p:pic>
        <p:nvPicPr>
          <p:cNvPr id="4" name="Picture 3">
            <a:extLst>
              <a:ext uri="{FF2B5EF4-FFF2-40B4-BE49-F238E27FC236}">
                <a16:creationId xmlns:a16="http://schemas.microsoft.com/office/drawing/2014/main" id="{20F53660-739A-438A-B183-ABAAFEB9F9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0338" y="0"/>
            <a:ext cx="1201276" cy="7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38909D3-AD8F-46CA-8C2B-C6854B547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33" y="14068"/>
            <a:ext cx="1192915" cy="8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98A1627-7DF6-7B56-E514-2E7C0C1C6F98}"/>
              </a:ext>
            </a:extLst>
          </p:cNvPr>
          <p:cNvSpPr txBox="1">
            <a:spLocks/>
          </p:cNvSpPr>
          <p:nvPr/>
        </p:nvSpPr>
        <p:spPr>
          <a:xfrm>
            <a:off x="538956" y="5521891"/>
            <a:ext cx="10814844" cy="1066800"/>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Besides EAC RPMPOA the reviewed Policies did not mention Pharmaceutical Manufacturing Associations</a:t>
            </a:r>
            <a:endParaRPr lang="en-UG" dirty="0"/>
          </a:p>
        </p:txBody>
      </p:sp>
      <p:pic>
        <p:nvPicPr>
          <p:cNvPr id="7" name="Picture 6">
            <a:extLst>
              <a:ext uri="{FF2B5EF4-FFF2-40B4-BE49-F238E27FC236}">
                <a16:creationId xmlns:a16="http://schemas.microsoft.com/office/drawing/2014/main" id="{E6CEF128-2EC1-450E-5D98-79C08509BFD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0945" y="175374"/>
            <a:ext cx="902325" cy="844061"/>
          </a:xfrm>
          <a:prstGeom prst="rect">
            <a:avLst/>
          </a:prstGeom>
          <a:noFill/>
        </p:spPr>
      </p:pic>
    </p:spTree>
    <p:extLst>
      <p:ext uri="{BB962C8B-B14F-4D97-AF65-F5344CB8AC3E}">
        <p14:creationId xmlns:p14="http://schemas.microsoft.com/office/powerpoint/2010/main" val="419841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1065</Words>
  <Application>Microsoft Office PowerPoint</Application>
  <PresentationFormat>Widescreen</PresentationFormat>
  <Paragraphs>130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Calibri </vt:lpstr>
      <vt:lpstr>Calibri (Headings)</vt:lpstr>
      <vt:lpstr>Calibri Light</vt:lpstr>
      <vt:lpstr>Office Theme</vt:lpstr>
      <vt:lpstr>Assessment of the legal, policy and operational environment of pharmaceutical manufacturing associations in Africa</vt:lpstr>
      <vt:lpstr>About MeTA &amp; DUMAIC</vt:lpstr>
      <vt:lpstr>Medicines in Africa</vt:lpstr>
      <vt:lpstr>Background</vt:lpstr>
      <vt:lpstr>Qns of Study</vt:lpstr>
      <vt:lpstr>Methods</vt:lpstr>
      <vt:lpstr>Preliminary Findings</vt:lpstr>
      <vt:lpstr>The Associations</vt:lpstr>
      <vt:lpstr>Global and Regional Policy frameworks </vt:lpstr>
      <vt:lpstr>Governance of the Associations</vt:lpstr>
      <vt:lpstr>Duties of the Associations</vt:lpstr>
      <vt:lpstr>Financing</vt:lpstr>
      <vt:lpstr>Collaborations with stakeholders</vt:lpstr>
      <vt:lpstr>Key learnings</vt:lpstr>
      <vt:lpstr>Recommendations</vt:lpstr>
      <vt:lpstr>ASANTE SANA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K</dc:creator>
  <cp:lastModifiedBy>dkibira@outlook.com</cp:lastModifiedBy>
  <cp:revision>37</cp:revision>
  <dcterms:created xsi:type="dcterms:W3CDTF">2023-04-19T04:47:41Z</dcterms:created>
  <dcterms:modified xsi:type="dcterms:W3CDTF">2023-06-14T05:29:29Z</dcterms:modified>
</cp:coreProperties>
</file>