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22"/>
  </p:notesMasterIdLst>
  <p:sldIdLst>
    <p:sldId id="256" r:id="rId2"/>
    <p:sldId id="257" r:id="rId3"/>
    <p:sldId id="292" r:id="rId4"/>
    <p:sldId id="299" r:id="rId5"/>
    <p:sldId id="295" r:id="rId6"/>
    <p:sldId id="293" r:id="rId7"/>
    <p:sldId id="297" r:id="rId8"/>
    <p:sldId id="2147471718" r:id="rId9"/>
    <p:sldId id="302" r:id="rId10"/>
    <p:sldId id="300" r:id="rId11"/>
    <p:sldId id="301" r:id="rId12"/>
    <p:sldId id="296" r:id="rId13"/>
    <p:sldId id="259" r:id="rId14"/>
    <p:sldId id="265" r:id="rId15"/>
    <p:sldId id="266" r:id="rId16"/>
    <p:sldId id="272" r:id="rId17"/>
    <p:sldId id="275" r:id="rId18"/>
    <p:sldId id="276" r:id="rId19"/>
    <p:sldId id="286" r:id="rId20"/>
    <p:sldId id="298" r:id="rId21"/>
  </p:sldIdLst>
  <p:sldSz cx="14630400" cy="8229600"/>
  <p:notesSz cx="14630400" cy="8229600"/>
  <p:embeddedFontLst>
    <p:embeddedFont>
      <p:font typeface="Calibri" panose="020F0502020204030204" pitchFamily="34" charset="0"/>
      <p:regular r:id="rId23"/>
      <p:bold r:id="rId24"/>
      <p:italic r:id="rId25"/>
      <p:boldItalic r:id="rId26"/>
    </p:embeddedFont>
    <p:embeddedFont>
      <p:font typeface="Roboto" panose="02000000000000000000" pitchFamily="2"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93">
          <p15:clr>
            <a:srgbClr val="A4A3A4"/>
          </p15:clr>
        </p15:guide>
        <p15:guide id="2" pos="970">
          <p15:clr>
            <a:srgbClr val="A4A3A4"/>
          </p15:clr>
        </p15:guide>
        <p15:guide id="3" pos="3623">
          <p15:clr>
            <a:srgbClr val="9AA0A6"/>
          </p15:clr>
        </p15:guide>
        <p15:guide id="4" pos="5017">
          <p15:clr>
            <a:srgbClr val="9AA0A6"/>
          </p15:clr>
        </p15:guide>
        <p15:guide id="5" pos="6552">
          <p15:clr>
            <a:srgbClr val="9AA0A6"/>
          </p15:clr>
        </p15:guide>
        <p15:guide id="6" pos="8640">
          <p15:clr>
            <a:srgbClr val="9AA0A6"/>
          </p15:clr>
        </p15:guide>
        <p15:guide id="7" orient="horz" pos="1806">
          <p15:clr>
            <a:srgbClr val="9AA0A6"/>
          </p15:clr>
        </p15:guide>
        <p15:guide id="8" orient="horz" pos="3349">
          <p15:clr>
            <a:srgbClr val="9AA0A6"/>
          </p15:clr>
        </p15:guide>
        <p15:guide id="9" orient="horz" pos="4032">
          <p15:clr>
            <a:srgbClr val="9AA0A6"/>
          </p15:clr>
        </p15:guide>
        <p15:guide id="10" orient="horz" pos="489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E0A7F7-D4A3-45FF-8136-B7176AC3653A}" v="2" dt="2023-06-13T07:05:44.825"/>
  </p1510:revLst>
</p1510:revInfo>
</file>

<file path=ppt/tableStyles.xml><?xml version="1.0" encoding="utf-8"?>
<a:tblStyleLst xmlns:a="http://schemas.openxmlformats.org/drawingml/2006/main" def="{4183E545-2C56-4200-8AC0-AD7AA61099A4}">
  <a:tblStyle styleId="{4183E545-2C56-4200-8AC0-AD7AA61099A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9" d="100"/>
          <a:sy n="49" d="100"/>
        </p:scale>
        <p:origin x="868" y="48"/>
      </p:cViewPr>
      <p:guideLst>
        <p:guide orient="horz" pos="2193"/>
        <p:guide pos="970"/>
        <p:guide pos="3623"/>
        <p:guide pos="5017"/>
        <p:guide pos="6552"/>
        <p:guide pos="8640"/>
        <p:guide orient="horz" pos="1806"/>
        <p:guide orient="horz" pos="3349"/>
        <p:guide orient="horz" pos="4032"/>
        <p:guide orient="horz" pos="48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6340475" cy="4127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8286750" y="0"/>
            <a:ext cx="6340475" cy="41275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845050" y="1028700"/>
            <a:ext cx="4940300" cy="2778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463675" y="3960813"/>
            <a:ext cx="11703050" cy="32400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7816850"/>
            <a:ext cx="6340475" cy="41275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8286750" y="7816850"/>
            <a:ext cx="6340475" cy="41275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ocs.google.com/document/d/1WRUsXjY0A2L-aDsZ6f-cEwkH1NEidArq9QVGOWF8a54/edit"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docs.google.com/spreadsheets/d/1eGfk_jh9YdusheZy19R_cJIBTLqrH93ZsrwQ1Lz8Y5g/edit?usp=sharin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1:notes"/>
          <p:cNvSpPr txBox="1">
            <a:spLocks noGrp="1"/>
          </p:cNvSpPr>
          <p:nvPr>
            <p:ph type="body" idx="1"/>
          </p:nvPr>
        </p:nvSpPr>
        <p:spPr>
          <a:xfrm>
            <a:off x="1463675" y="3960813"/>
            <a:ext cx="11703050" cy="32400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 name="Google Shape;55;p1:notes"/>
          <p:cNvSpPr>
            <a:spLocks noGrp="1" noRot="1" noChangeAspect="1"/>
          </p:cNvSpPr>
          <p:nvPr>
            <p:ph type="sldImg" idx="2"/>
          </p:nvPr>
        </p:nvSpPr>
        <p:spPr>
          <a:xfrm>
            <a:off x="4845050" y="1028700"/>
            <a:ext cx="4940300" cy="2778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f539101aba_5_12:notes"/>
          <p:cNvSpPr>
            <a:spLocks noGrp="1" noRot="1" noChangeAspect="1"/>
          </p:cNvSpPr>
          <p:nvPr>
            <p:ph type="sldImg" idx="2"/>
          </p:nvPr>
        </p:nvSpPr>
        <p:spPr>
          <a:xfrm>
            <a:off x="4845050" y="1028700"/>
            <a:ext cx="4940400" cy="2778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f539101aba_5_12:notes"/>
          <p:cNvSpPr txBox="1">
            <a:spLocks noGrp="1"/>
          </p:cNvSpPr>
          <p:nvPr>
            <p:ph type="body" idx="1"/>
          </p:nvPr>
        </p:nvSpPr>
        <p:spPr>
          <a:xfrm>
            <a:off x="1463675" y="3960813"/>
            <a:ext cx="11703000" cy="3240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gf539101aba_5_12:notes"/>
          <p:cNvSpPr txBox="1">
            <a:spLocks noGrp="1"/>
          </p:cNvSpPr>
          <p:nvPr>
            <p:ph type="sldNum" idx="12"/>
          </p:nvPr>
        </p:nvSpPr>
        <p:spPr>
          <a:xfrm>
            <a:off x="8286750" y="7816850"/>
            <a:ext cx="6340500" cy="412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0d1833a871_0_164:notes"/>
          <p:cNvSpPr>
            <a:spLocks noGrp="1" noRot="1" noChangeAspect="1"/>
          </p:cNvSpPr>
          <p:nvPr>
            <p:ph type="sldImg" idx="2"/>
          </p:nvPr>
        </p:nvSpPr>
        <p:spPr>
          <a:xfrm>
            <a:off x="4572000" y="61753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10d1833a871_0_164:notes"/>
          <p:cNvSpPr txBox="1">
            <a:spLocks noGrp="1"/>
          </p:cNvSpPr>
          <p:nvPr>
            <p:ph type="body" idx="1"/>
          </p:nvPr>
        </p:nvSpPr>
        <p:spPr>
          <a:xfrm>
            <a:off x="1463040" y="3909060"/>
            <a:ext cx="11704200" cy="3703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Autumn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efbc4f55d0_0_0:notes"/>
          <p:cNvSpPr>
            <a:spLocks noGrp="1" noRot="1" noChangeAspect="1"/>
          </p:cNvSpPr>
          <p:nvPr>
            <p:ph type="sldImg" idx="2"/>
          </p:nvPr>
        </p:nvSpPr>
        <p:spPr>
          <a:xfrm>
            <a:off x="4845050" y="1028700"/>
            <a:ext cx="4940300" cy="27781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efbc4f55d0_0_0:notes"/>
          <p:cNvSpPr txBox="1">
            <a:spLocks noGrp="1"/>
          </p:cNvSpPr>
          <p:nvPr>
            <p:ph type="body" idx="1"/>
          </p:nvPr>
        </p:nvSpPr>
        <p:spPr>
          <a:xfrm>
            <a:off x="1463675" y="3960813"/>
            <a:ext cx="11703000" cy="3240000"/>
          </a:xfrm>
          <a:prstGeom prst="rect">
            <a:avLst/>
          </a:prstGeom>
        </p:spPr>
        <p:txBody>
          <a:bodyPr spcFirstLastPara="1" wrap="square" lIns="91425" tIns="45700" rIns="91425" bIns="45700" anchor="t" anchorCtr="0">
            <a:noAutofit/>
          </a:bodyPr>
          <a:lstStyle/>
          <a:p>
            <a:pPr marL="457200" lvl="0" indent="-355600" algn="l" rtl="0">
              <a:spcBef>
                <a:spcPts val="0"/>
              </a:spcBef>
              <a:spcAft>
                <a:spcPts val="0"/>
              </a:spcAft>
              <a:buClr>
                <a:srgbClr val="223D7B"/>
              </a:buClr>
              <a:buSzPts val="2000"/>
              <a:buChar char="●"/>
            </a:pPr>
            <a:r>
              <a:rPr lang="en-US" sz="2000" b="1" u="sng">
                <a:solidFill>
                  <a:srgbClr val="00B0F0"/>
                </a:solidFill>
                <a:latin typeface="Arial"/>
                <a:ea typeface="Arial"/>
                <a:cs typeface="Arial"/>
                <a:sym typeface="Arial"/>
                <a:hlinkClick r:id="rId3">
                  <a:extLst>
                    <a:ext uri="{A12FA001-AC4F-418D-AE19-62706E023703}">
                      <ahyp:hlinkClr xmlns:ahyp="http://schemas.microsoft.com/office/drawing/2018/hyperlinkcolor" val="tx"/>
                    </a:ext>
                  </a:extLst>
                </a:hlinkClick>
              </a:rPr>
              <a:t>Notes</a:t>
            </a:r>
            <a:endParaRPr/>
          </a:p>
          <a:p>
            <a:pPr marL="457200" lvl="0" indent="-406400" algn="l" rtl="0">
              <a:spcBef>
                <a:spcPts val="0"/>
              </a:spcBef>
              <a:spcAft>
                <a:spcPts val="0"/>
              </a:spcAft>
              <a:buClr>
                <a:schemeClr val="dk1"/>
              </a:buClr>
              <a:buSzPts val="2800"/>
              <a:buChar char="●"/>
            </a:pPr>
            <a:r>
              <a:rPr lang="en-US"/>
              <a:t>Channel strategy notes - </a:t>
            </a:r>
            <a:r>
              <a:rPr lang="en-US" u="sng">
                <a:solidFill>
                  <a:srgbClr val="00B0F0"/>
                </a:solidFill>
                <a:hlinkClick r:id="rId4">
                  <a:extLst>
                    <a:ext uri="{A12FA001-AC4F-418D-AE19-62706E023703}">
                      <ahyp:hlinkClr xmlns:ahyp="http://schemas.microsoft.com/office/drawing/2018/hyperlinkcolor" val="tx"/>
                    </a:ext>
                  </a:extLst>
                </a:hlinkClick>
              </a:rPr>
              <a:t>https://docs.google.com/spreadsheets/d/1eGfk_jh9YdusheZy19R_cJIBTLqrH93ZsrwQ1Lz8Y5g/edit?usp=sharing</a:t>
            </a:r>
            <a:r>
              <a:rPr lang="en-US"/>
              <a:t> </a:t>
            </a:r>
            <a:endParaRPr/>
          </a:p>
        </p:txBody>
      </p:sp>
      <p:sp>
        <p:nvSpPr>
          <p:cNvPr id="64" name="Google Shape;64;gefbc4f55d0_0_0:notes"/>
          <p:cNvSpPr txBox="1">
            <a:spLocks noGrp="1"/>
          </p:cNvSpPr>
          <p:nvPr>
            <p:ph type="sldNum" idx="12"/>
          </p:nvPr>
        </p:nvSpPr>
        <p:spPr>
          <a:xfrm>
            <a:off x="8286750" y="7816850"/>
            <a:ext cx="6340500" cy="412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173c6b2355_1_1:notes"/>
          <p:cNvSpPr>
            <a:spLocks noGrp="1" noRot="1" noChangeAspect="1"/>
          </p:cNvSpPr>
          <p:nvPr>
            <p:ph type="sldImg" idx="2"/>
          </p:nvPr>
        </p:nvSpPr>
        <p:spPr>
          <a:xfrm>
            <a:off x="4845050" y="1028700"/>
            <a:ext cx="4940300" cy="27781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173c6b2355_1_1:notes"/>
          <p:cNvSpPr txBox="1">
            <a:spLocks noGrp="1"/>
          </p:cNvSpPr>
          <p:nvPr>
            <p:ph type="body" idx="1"/>
          </p:nvPr>
        </p:nvSpPr>
        <p:spPr>
          <a:xfrm>
            <a:off x="1463675" y="3960813"/>
            <a:ext cx="11703000" cy="3240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g2173c6b2355_1_1:notes"/>
          <p:cNvSpPr txBox="1">
            <a:spLocks noGrp="1"/>
          </p:cNvSpPr>
          <p:nvPr>
            <p:ph type="sldNum" idx="12"/>
          </p:nvPr>
        </p:nvSpPr>
        <p:spPr>
          <a:xfrm>
            <a:off x="8286750" y="7816850"/>
            <a:ext cx="6340500" cy="412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00de5fcdbf_1_48:notes"/>
          <p:cNvSpPr>
            <a:spLocks noGrp="1" noRot="1" noChangeAspect="1"/>
          </p:cNvSpPr>
          <p:nvPr>
            <p:ph type="sldImg" idx="2"/>
          </p:nvPr>
        </p:nvSpPr>
        <p:spPr>
          <a:xfrm>
            <a:off x="4845050" y="1028700"/>
            <a:ext cx="4940300" cy="2778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200de5fcdbf_1_48:notes"/>
          <p:cNvSpPr txBox="1">
            <a:spLocks noGrp="1"/>
          </p:cNvSpPr>
          <p:nvPr>
            <p:ph type="body" idx="1"/>
          </p:nvPr>
        </p:nvSpPr>
        <p:spPr>
          <a:xfrm>
            <a:off x="1463675" y="3960813"/>
            <a:ext cx="11703000" cy="324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sz="2000" b="1">
                <a:solidFill>
                  <a:srgbClr val="003F87"/>
                </a:solidFill>
                <a:latin typeface="Arial"/>
                <a:ea typeface="Arial"/>
                <a:cs typeface="Arial"/>
                <a:sym typeface="Arial"/>
              </a:rPr>
              <a:t>Policy, advocacy, and communications acumen</a:t>
            </a:r>
            <a:br>
              <a:rPr lang="en-US" sz="2000" b="1">
                <a:solidFill>
                  <a:srgbClr val="003F87"/>
                </a:solidFill>
                <a:latin typeface="Arial"/>
                <a:ea typeface="Arial"/>
                <a:cs typeface="Arial"/>
                <a:sym typeface="Arial"/>
              </a:rPr>
            </a:br>
            <a:r>
              <a:rPr lang="en-US" sz="2000">
                <a:latin typeface="Arial"/>
                <a:ea typeface="Arial"/>
                <a:cs typeface="Arial"/>
                <a:sym typeface="Arial"/>
              </a:rPr>
              <a:t>We have built a seasoned global team of advocates with deep experience and success in navigating policymaking processes globally and in specific markets, setting and moving global health and development policy agendas, building political support, and mobilizing resources.</a:t>
            </a:r>
            <a:endParaRPr sz="2000" b="1">
              <a:solidFill>
                <a:srgbClr val="003F87"/>
              </a:solidFill>
              <a:latin typeface="Arial"/>
              <a:ea typeface="Arial"/>
              <a:cs typeface="Arial"/>
              <a:sym typeface="Arial"/>
            </a:endParaRPr>
          </a:p>
          <a:p>
            <a:pPr marL="0" lvl="0" indent="0" algn="l" rtl="0">
              <a:spcBef>
                <a:spcPts val="0"/>
              </a:spcBef>
              <a:spcAft>
                <a:spcPts val="0"/>
              </a:spcAft>
              <a:buSzPts val="1100"/>
              <a:buNone/>
            </a:pPr>
            <a:endParaRPr sz="2000" b="1">
              <a:solidFill>
                <a:srgbClr val="003F87"/>
              </a:solidFill>
              <a:latin typeface="Arial"/>
              <a:ea typeface="Arial"/>
              <a:cs typeface="Arial"/>
              <a:sym typeface="Arial"/>
            </a:endParaRPr>
          </a:p>
          <a:p>
            <a:pPr marL="0" lvl="0" indent="0" algn="l" rtl="0">
              <a:spcBef>
                <a:spcPts val="0"/>
              </a:spcBef>
              <a:spcAft>
                <a:spcPts val="0"/>
              </a:spcAft>
              <a:buSzPts val="1100"/>
              <a:buNone/>
            </a:pPr>
            <a:r>
              <a:rPr lang="en-US" sz="2000" b="1">
                <a:solidFill>
                  <a:srgbClr val="003F87"/>
                </a:solidFill>
                <a:latin typeface="Arial"/>
                <a:ea typeface="Arial"/>
                <a:cs typeface="Arial"/>
                <a:sym typeface="Arial"/>
              </a:rPr>
              <a:t>Influence and convening power </a:t>
            </a:r>
            <a:br>
              <a:rPr lang="en-US" sz="2000" b="1">
                <a:solidFill>
                  <a:srgbClr val="003F87"/>
                </a:solidFill>
                <a:latin typeface="Arial"/>
                <a:ea typeface="Arial"/>
                <a:cs typeface="Arial"/>
                <a:sym typeface="Arial"/>
              </a:rPr>
            </a:br>
            <a:r>
              <a:rPr lang="en-US" sz="2000">
                <a:latin typeface="Arial"/>
                <a:ea typeface="Arial"/>
                <a:cs typeface="Arial"/>
                <a:sym typeface="Arial"/>
              </a:rPr>
              <a:t>Across our global team and Network, we have strong and trusted relationships with leaders, policymakers, funders, implementers, advocates, innovators, and influencers representing a wide array of geographies.</a:t>
            </a:r>
            <a:endParaRPr sz="1100">
              <a:latin typeface="Arial"/>
              <a:ea typeface="Arial"/>
              <a:cs typeface="Arial"/>
              <a:sym typeface="Arial"/>
            </a:endParaRPr>
          </a:p>
          <a:p>
            <a:pPr marL="0" lvl="0" indent="0" algn="l" rtl="0">
              <a:spcBef>
                <a:spcPts val="0"/>
              </a:spcBef>
              <a:spcAft>
                <a:spcPts val="0"/>
              </a:spcAft>
              <a:buSzPts val="1100"/>
              <a:buNone/>
            </a:pPr>
            <a:endParaRPr sz="2000" b="1">
              <a:solidFill>
                <a:srgbClr val="003F87"/>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2000" b="1">
                <a:solidFill>
                  <a:srgbClr val="003F87"/>
                </a:solidFill>
                <a:latin typeface="Arial"/>
                <a:ea typeface="Arial"/>
                <a:cs typeface="Arial"/>
                <a:sym typeface="Arial"/>
              </a:rPr>
              <a:t>The Network effect</a:t>
            </a:r>
            <a:br>
              <a:rPr lang="en-US" sz="2000" b="1">
                <a:solidFill>
                  <a:srgbClr val="003F87"/>
                </a:solidFill>
                <a:latin typeface="Arial"/>
                <a:ea typeface="Arial"/>
                <a:cs typeface="Arial"/>
                <a:sym typeface="Arial"/>
              </a:rPr>
            </a:br>
            <a:r>
              <a:rPr lang="en-US" sz="2000">
                <a:latin typeface="Arial"/>
                <a:ea typeface="Arial"/>
                <a:cs typeface="Arial"/>
                <a:sym typeface="Arial"/>
              </a:rPr>
              <a:t>Our collaborative Network advocacy model means that our core team does not have to do everything. We are quick to put the wind in the sails of catalytic efforts led by our partners, and also to lift up and give credit to others to ensure that the right message is delivered by the right voices at the right time.</a:t>
            </a:r>
            <a:endParaRPr/>
          </a:p>
        </p:txBody>
      </p:sp>
      <p:sp>
        <p:nvSpPr>
          <p:cNvPr id="174" name="Google Shape;174;g200de5fcdbf_1_48:notes"/>
          <p:cNvSpPr txBox="1">
            <a:spLocks noGrp="1"/>
          </p:cNvSpPr>
          <p:nvPr>
            <p:ph type="sldNum" idx="12"/>
          </p:nvPr>
        </p:nvSpPr>
        <p:spPr>
          <a:xfrm>
            <a:off x="8286750" y="7816850"/>
            <a:ext cx="6340500" cy="412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e8bf0bb3a0_0_17:notes"/>
          <p:cNvSpPr>
            <a:spLocks noGrp="1" noRot="1" noChangeAspect="1"/>
          </p:cNvSpPr>
          <p:nvPr>
            <p:ph type="sldImg" idx="2"/>
          </p:nvPr>
        </p:nvSpPr>
        <p:spPr>
          <a:xfrm>
            <a:off x="4845050" y="1028700"/>
            <a:ext cx="4940300" cy="27781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e8bf0bb3a0_0_17:notes"/>
          <p:cNvSpPr txBox="1">
            <a:spLocks noGrp="1"/>
          </p:cNvSpPr>
          <p:nvPr>
            <p:ph type="body" idx="1"/>
          </p:nvPr>
        </p:nvSpPr>
        <p:spPr>
          <a:xfrm>
            <a:off x="1463675" y="3960813"/>
            <a:ext cx="11703000" cy="3240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ge8bf0bb3a0_0_17:notes"/>
          <p:cNvSpPr txBox="1">
            <a:spLocks noGrp="1"/>
          </p:cNvSpPr>
          <p:nvPr>
            <p:ph type="sldNum" idx="12"/>
          </p:nvPr>
        </p:nvSpPr>
        <p:spPr>
          <a:xfrm>
            <a:off x="8286750" y="7816850"/>
            <a:ext cx="6340500" cy="412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4:notes"/>
          <p:cNvSpPr>
            <a:spLocks noGrp="1" noRot="1" noChangeAspect="1"/>
          </p:cNvSpPr>
          <p:nvPr>
            <p:ph type="sldImg" idx="2"/>
          </p:nvPr>
        </p:nvSpPr>
        <p:spPr>
          <a:xfrm>
            <a:off x="4845050" y="1028700"/>
            <a:ext cx="4940300" cy="2778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4:notes"/>
          <p:cNvSpPr txBox="1">
            <a:spLocks noGrp="1"/>
          </p:cNvSpPr>
          <p:nvPr>
            <p:ph type="body" idx="1"/>
          </p:nvPr>
        </p:nvSpPr>
        <p:spPr>
          <a:xfrm>
            <a:off x="1463675" y="3960813"/>
            <a:ext cx="11703000" cy="324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4:notes"/>
          <p:cNvSpPr txBox="1">
            <a:spLocks noGrp="1"/>
          </p:cNvSpPr>
          <p:nvPr>
            <p:ph type="sldNum" idx="12"/>
          </p:nvPr>
        </p:nvSpPr>
        <p:spPr>
          <a:xfrm>
            <a:off x="8286750" y="7816850"/>
            <a:ext cx="6340500" cy="412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e8bf0bb3a0_0_0:notes"/>
          <p:cNvSpPr>
            <a:spLocks noGrp="1" noRot="1" noChangeAspect="1"/>
          </p:cNvSpPr>
          <p:nvPr>
            <p:ph type="sldImg" idx="2"/>
          </p:nvPr>
        </p:nvSpPr>
        <p:spPr>
          <a:xfrm>
            <a:off x="4845050" y="1028700"/>
            <a:ext cx="4940300" cy="27781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e8bf0bb3a0_0_0:notes"/>
          <p:cNvSpPr txBox="1">
            <a:spLocks noGrp="1"/>
          </p:cNvSpPr>
          <p:nvPr>
            <p:ph type="body" idx="1"/>
          </p:nvPr>
        </p:nvSpPr>
        <p:spPr>
          <a:xfrm>
            <a:off x="1463675" y="3960813"/>
            <a:ext cx="11703000" cy="3240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ge8bf0bb3a0_0_0:notes"/>
          <p:cNvSpPr txBox="1">
            <a:spLocks noGrp="1"/>
          </p:cNvSpPr>
          <p:nvPr>
            <p:ph type="sldNum" idx="12"/>
          </p:nvPr>
        </p:nvSpPr>
        <p:spPr>
          <a:xfrm>
            <a:off x="8286750" y="7816850"/>
            <a:ext cx="6340500" cy="412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eda334895c_0_44:notes"/>
          <p:cNvSpPr>
            <a:spLocks noGrp="1" noRot="1" noChangeAspect="1"/>
          </p:cNvSpPr>
          <p:nvPr>
            <p:ph type="sldImg" idx="2"/>
          </p:nvPr>
        </p:nvSpPr>
        <p:spPr>
          <a:xfrm>
            <a:off x="4845050" y="1028700"/>
            <a:ext cx="4940300" cy="2778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eda334895c_0_44:notes"/>
          <p:cNvSpPr txBox="1">
            <a:spLocks noGrp="1"/>
          </p:cNvSpPr>
          <p:nvPr>
            <p:ph type="body" idx="1"/>
          </p:nvPr>
        </p:nvSpPr>
        <p:spPr>
          <a:xfrm>
            <a:off x="1463675" y="3960813"/>
            <a:ext cx="11703000" cy="324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geda334895c_0_44:notes"/>
          <p:cNvSpPr txBox="1">
            <a:spLocks noGrp="1"/>
          </p:cNvSpPr>
          <p:nvPr>
            <p:ph type="sldNum" idx="12"/>
          </p:nvPr>
        </p:nvSpPr>
        <p:spPr>
          <a:xfrm>
            <a:off x="8286750" y="7816850"/>
            <a:ext cx="6340500" cy="412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eee4e71742_0_1012:notes"/>
          <p:cNvSpPr>
            <a:spLocks noGrp="1" noRot="1" noChangeAspect="1"/>
          </p:cNvSpPr>
          <p:nvPr>
            <p:ph type="sldImg" idx="2"/>
          </p:nvPr>
        </p:nvSpPr>
        <p:spPr>
          <a:xfrm>
            <a:off x="4845050" y="1028700"/>
            <a:ext cx="4940300" cy="27781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eee4e71742_0_1012:notes"/>
          <p:cNvSpPr txBox="1">
            <a:spLocks noGrp="1"/>
          </p:cNvSpPr>
          <p:nvPr>
            <p:ph type="body" idx="1"/>
          </p:nvPr>
        </p:nvSpPr>
        <p:spPr>
          <a:xfrm>
            <a:off x="1463675" y="3960813"/>
            <a:ext cx="11703000" cy="3240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geee4e71742_0_1012:notes"/>
          <p:cNvSpPr txBox="1">
            <a:spLocks noGrp="1"/>
          </p:cNvSpPr>
          <p:nvPr>
            <p:ph type="sldNum" idx="12"/>
          </p:nvPr>
        </p:nvSpPr>
        <p:spPr>
          <a:xfrm>
            <a:off x="8286750" y="7816850"/>
            <a:ext cx="6340500" cy="412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eck Title Slide">
  <p:cSld name="Title Slide_1">
    <p:bg>
      <p:bgPr>
        <a:blipFill>
          <a:blip r:embed="rId2">
            <a:alphaModFix/>
          </a:blip>
          <a:stretch>
            <a:fillRect/>
          </a:stretch>
        </a:blipFill>
        <a:effectLst/>
      </p:bgPr>
    </p:bg>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3">
            <a:alphaModFix/>
          </a:blip>
          <a:srcRect/>
          <a:stretch/>
        </p:blipFill>
        <p:spPr>
          <a:xfrm>
            <a:off x="2432954" y="1382387"/>
            <a:ext cx="3581400" cy="2951073"/>
          </a:xfrm>
          <a:prstGeom prst="rect">
            <a:avLst/>
          </a:prstGeom>
          <a:noFill/>
          <a:ln>
            <a:noFill/>
          </a:ln>
        </p:spPr>
      </p:pic>
      <p:sp>
        <p:nvSpPr>
          <p:cNvPr id="13" name="Google Shape;13;p2"/>
          <p:cNvSpPr txBox="1">
            <a:spLocks noGrp="1"/>
          </p:cNvSpPr>
          <p:nvPr>
            <p:ph type="title"/>
          </p:nvPr>
        </p:nvSpPr>
        <p:spPr>
          <a:xfrm>
            <a:off x="3878269" y="4713141"/>
            <a:ext cx="8141400" cy="616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223D7B"/>
              </a:buClr>
              <a:buSzPts val="3200"/>
              <a:buFont typeface="Arial"/>
              <a:buNone/>
              <a:defRPr sz="3200" b="1" i="0" u="none" strike="noStrike" cap="none">
                <a:solidFill>
                  <a:srgbClr val="223D7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2"/>
          <p:cNvSpPr txBox="1">
            <a:spLocks noGrp="1"/>
          </p:cNvSpPr>
          <p:nvPr>
            <p:ph type="subTitle" idx="1"/>
          </p:nvPr>
        </p:nvSpPr>
        <p:spPr>
          <a:xfrm>
            <a:off x="3878469" y="5734266"/>
            <a:ext cx="6552600" cy="400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7F7F7F"/>
              </a:buClr>
              <a:buSzPts val="1600"/>
              <a:buFont typeface="Arial"/>
              <a:buNone/>
              <a:defRPr sz="16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5" name="Google Shape;15;p2"/>
          <p:cNvSpPr txBox="1">
            <a:spLocks noGrp="1"/>
          </p:cNvSpPr>
          <p:nvPr>
            <p:ph type="subTitle" idx="2"/>
          </p:nvPr>
        </p:nvSpPr>
        <p:spPr>
          <a:xfrm>
            <a:off x="3878269" y="5329591"/>
            <a:ext cx="9042600" cy="459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7F7F7F"/>
              </a:buClr>
              <a:buSzPts val="2000"/>
              <a:buFont typeface="Arial"/>
              <a:buNone/>
              <a:defRPr sz="2000" b="1"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6" name="Google Shape;16;p2"/>
          <p:cNvSpPr/>
          <p:nvPr/>
        </p:nvSpPr>
        <p:spPr>
          <a:xfrm flipH="1">
            <a:off x="5030876" y="6193216"/>
            <a:ext cx="9599524" cy="2074656"/>
          </a:xfrm>
          <a:prstGeom prst="rtTriangle">
            <a:avLst/>
          </a:prstGeom>
          <a:solidFill>
            <a:srgbClr val="223D7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4874610-F3DE-4FD6-A308-F985553AB173}"/>
              </a:ext>
            </a:extLst>
          </p:cNvPr>
          <p:cNvGraphicFramePr>
            <a:graphicFrameLocks noChangeAspect="1"/>
          </p:cNvGraphicFramePr>
          <p:nvPr>
            <p:custDataLst>
              <p:tags r:id="rId1"/>
            </p:custDataLst>
            <p:extLst>
              <p:ext uri="{D42A27DB-BD31-4B8C-83A1-F6EECF244321}">
                <p14:modId xmlns:p14="http://schemas.microsoft.com/office/powerpoint/2010/main" val="201389414"/>
              </p:ext>
            </p:extLst>
          </p:nvPr>
        </p:nvGraphicFramePr>
        <p:xfrm>
          <a:off x="2542" y="2542"/>
          <a:ext cx="2540" cy="2540"/>
        </p:xfrm>
        <a:graphic>
          <a:graphicData uri="http://schemas.openxmlformats.org/presentationml/2006/ole">
            <mc:AlternateContent xmlns:mc="http://schemas.openxmlformats.org/markup-compatibility/2006">
              <mc:Choice xmlns:v="urn:schemas-microsoft-com:vml" Requires="v">
                <p:oleObj name="think-cell Slide" r:id="rId3" imgW="498" imgH="499" progId="TCLayout.ActiveDocument.1">
                  <p:embed/>
                </p:oleObj>
              </mc:Choice>
              <mc:Fallback>
                <p:oleObj name="think-cell Slide" r:id="rId3" imgW="498" imgH="499" progId="TCLayout.ActiveDocument.1">
                  <p:embed/>
                  <p:pic>
                    <p:nvPicPr>
                      <p:cNvPr id="7" name="Object 6" hidden="1">
                        <a:extLst>
                          <a:ext uri="{FF2B5EF4-FFF2-40B4-BE49-F238E27FC236}">
                            <a16:creationId xmlns:a16="http://schemas.microsoft.com/office/drawing/2014/main" id="{14874610-F3DE-4FD6-A308-F985553AB173}"/>
                          </a:ext>
                        </a:extLst>
                      </p:cNvPr>
                      <p:cNvPicPr/>
                      <p:nvPr/>
                    </p:nvPicPr>
                    <p:blipFill>
                      <a:blip r:embed="rId4"/>
                      <a:stretch>
                        <a:fillRect/>
                      </a:stretch>
                    </p:blipFill>
                    <p:spPr>
                      <a:xfrm>
                        <a:off x="2542" y="2542"/>
                        <a:ext cx="2540" cy="2540"/>
                      </a:xfrm>
                      <a:prstGeom prst="rect">
                        <a:avLst/>
                      </a:prstGeom>
                    </p:spPr>
                  </p:pic>
                </p:oleObj>
              </mc:Fallback>
            </mc:AlternateContent>
          </a:graphicData>
        </a:graphic>
      </p:graphicFrame>
    </p:spTree>
    <p:extLst>
      <p:ext uri="{BB962C8B-B14F-4D97-AF65-F5344CB8AC3E}">
        <p14:creationId xmlns:p14="http://schemas.microsoft.com/office/powerpoint/2010/main" val="3494887235"/>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rimary Content" type="title">
  <p:cSld name="TITLE">
    <p:spTree>
      <p:nvGrpSpPr>
        <p:cNvPr id="1" name="Shape 17"/>
        <p:cNvGrpSpPr/>
        <p:nvPr/>
      </p:nvGrpSpPr>
      <p:grpSpPr>
        <a:xfrm>
          <a:off x="0" y="0"/>
          <a:ext cx="0" cy="0"/>
          <a:chOff x="0" y="0"/>
          <a:chExt cx="0" cy="0"/>
        </a:xfrm>
      </p:grpSpPr>
      <p:sp>
        <p:nvSpPr>
          <p:cNvPr id="18" name="Google Shape;18;p3"/>
          <p:cNvSpPr txBox="1">
            <a:spLocks noGrp="1"/>
          </p:cNvSpPr>
          <p:nvPr>
            <p:ph type="subTitle" idx="1"/>
          </p:nvPr>
        </p:nvSpPr>
        <p:spPr>
          <a:xfrm>
            <a:off x="381000" y="2412460"/>
            <a:ext cx="12783975" cy="5241139"/>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400"/>
              <a:buFont typeface="Calibri"/>
              <a:buNone/>
              <a:defRPr sz="2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60"/>
              <a:buFont typeface="Calibri"/>
              <a:buNone/>
              <a:defRPr sz="216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920"/>
              <a:buFont typeface="Calibri"/>
              <a:buNone/>
              <a:defRPr sz="192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920"/>
              <a:buFont typeface="Calibri"/>
              <a:buNone/>
              <a:defRPr sz="192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920"/>
              <a:buFont typeface="Calibri"/>
              <a:buNone/>
              <a:defRPr sz="192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920"/>
              <a:buFont typeface="Calibri"/>
              <a:buNone/>
              <a:defRPr sz="192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920"/>
              <a:buFont typeface="Calibri"/>
              <a:buNone/>
              <a:defRPr sz="192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920"/>
              <a:buFont typeface="Calibri"/>
              <a:buNone/>
              <a:defRPr sz="1920" b="0" i="0" u="none" strike="noStrike" cap="none">
                <a:solidFill>
                  <a:srgbClr val="000000"/>
                </a:solidFill>
                <a:latin typeface="Arial"/>
                <a:ea typeface="Arial"/>
                <a:cs typeface="Arial"/>
                <a:sym typeface="Arial"/>
              </a:defRPr>
            </a:lvl9pPr>
          </a:lstStyle>
          <a:p>
            <a:endParaRPr/>
          </a:p>
        </p:txBody>
      </p:sp>
      <p:pic>
        <p:nvPicPr>
          <p:cNvPr id="19" name="Google Shape;19;p3"/>
          <p:cNvPicPr preferRelativeResize="0"/>
          <p:nvPr/>
        </p:nvPicPr>
        <p:blipFill rotWithShape="1">
          <a:blip r:embed="rId2">
            <a:alphaModFix/>
          </a:blip>
          <a:srcRect/>
          <a:stretch/>
        </p:blipFill>
        <p:spPr>
          <a:xfrm>
            <a:off x="381000" y="381000"/>
            <a:ext cx="1476671" cy="1219200"/>
          </a:xfrm>
          <a:prstGeom prst="rect">
            <a:avLst/>
          </a:prstGeom>
          <a:noFill/>
          <a:ln>
            <a:noFill/>
          </a:ln>
        </p:spPr>
      </p:pic>
      <p:sp>
        <p:nvSpPr>
          <p:cNvPr id="20" name="Google Shape;20;p3"/>
          <p:cNvSpPr txBox="1">
            <a:spLocks noGrp="1"/>
          </p:cNvSpPr>
          <p:nvPr>
            <p:ph type="ctrTitle"/>
          </p:nvPr>
        </p:nvSpPr>
        <p:spPr>
          <a:xfrm>
            <a:off x="2079375" y="520050"/>
            <a:ext cx="12061501" cy="9411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223D7B"/>
              </a:buClr>
              <a:buSzPts val="3600"/>
              <a:buFont typeface="Arial"/>
              <a:buNone/>
              <a:defRPr sz="3600" b="1" i="0" u="none" strike="noStrike" cap="none">
                <a:solidFill>
                  <a:srgbClr val="223D7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 name="Google Shape;21;p3"/>
          <p:cNvSpPr/>
          <p:nvPr/>
        </p:nvSpPr>
        <p:spPr>
          <a:xfrm rot="-5400000">
            <a:off x="11919715" y="5518913"/>
            <a:ext cx="1252328" cy="4169044"/>
          </a:xfrm>
          <a:prstGeom prst="rtTriangle">
            <a:avLst/>
          </a:prstGeom>
          <a:solidFill>
            <a:srgbClr val="223D7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 name="Google Shape;22;p3"/>
          <p:cNvSpPr txBox="1">
            <a:spLocks noGrp="1"/>
          </p:cNvSpPr>
          <p:nvPr>
            <p:ph type="sldNum" idx="12"/>
          </p:nvPr>
        </p:nvSpPr>
        <p:spPr>
          <a:xfrm>
            <a:off x="13296900" y="7642390"/>
            <a:ext cx="1040892" cy="320509"/>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888888"/>
              </a:buClr>
              <a:buSzPts val="1200"/>
              <a:buFont typeface="Arial"/>
              <a:buNone/>
              <a:defRPr sz="2000" b="1"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2000" b="1"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2000" b="1"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2000" b="1"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2000" b="1"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2000" b="1"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2000" b="1"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2000" b="1"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20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23" name="Google Shape;23;p3"/>
          <p:cNvCxnSpPr/>
          <p:nvPr/>
        </p:nvCxnSpPr>
        <p:spPr>
          <a:xfrm>
            <a:off x="0" y="1929846"/>
            <a:ext cx="14630400" cy="0"/>
          </a:xfrm>
          <a:prstGeom prst="straightConnector1">
            <a:avLst/>
          </a:prstGeom>
          <a:noFill/>
          <a:ln w="19050" cap="flat" cmpd="sng">
            <a:solidFill>
              <a:srgbClr val="FF5000"/>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rimary Content - no orange line">
  <p:cSld name="1_Primary Content">
    <p:spTree>
      <p:nvGrpSpPr>
        <p:cNvPr id="1" name="Shape 24"/>
        <p:cNvGrpSpPr/>
        <p:nvPr/>
      </p:nvGrpSpPr>
      <p:grpSpPr>
        <a:xfrm>
          <a:off x="0" y="0"/>
          <a:ext cx="0" cy="0"/>
          <a:chOff x="0" y="0"/>
          <a:chExt cx="0" cy="0"/>
        </a:xfrm>
      </p:grpSpPr>
      <p:pic>
        <p:nvPicPr>
          <p:cNvPr id="25" name="Google Shape;25;p4"/>
          <p:cNvPicPr preferRelativeResize="0"/>
          <p:nvPr/>
        </p:nvPicPr>
        <p:blipFill rotWithShape="1">
          <a:blip r:embed="rId2">
            <a:alphaModFix/>
          </a:blip>
          <a:srcRect/>
          <a:stretch/>
        </p:blipFill>
        <p:spPr>
          <a:xfrm>
            <a:off x="381000" y="381000"/>
            <a:ext cx="1476671" cy="1219200"/>
          </a:xfrm>
          <a:prstGeom prst="rect">
            <a:avLst/>
          </a:prstGeom>
          <a:noFill/>
          <a:ln>
            <a:noFill/>
          </a:ln>
        </p:spPr>
      </p:pic>
      <p:sp>
        <p:nvSpPr>
          <p:cNvPr id="26" name="Google Shape;26;p4"/>
          <p:cNvSpPr txBox="1">
            <a:spLocks noGrp="1"/>
          </p:cNvSpPr>
          <p:nvPr>
            <p:ph type="ctrTitle"/>
          </p:nvPr>
        </p:nvSpPr>
        <p:spPr>
          <a:xfrm>
            <a:off x="2079375" y="520050"/>
            <a:ext cx="12061501" cy="9411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223D7B"/>
              </a:buClr>
              <a:buSzPts val="3600"/>
              <a:buFont typeface="Arial"/>
              <a:buNone/>
              <a:defRPr sz="3600" b="1" i="0" u="none" strike="noStrike" cap="none">
                <a:solidFill>
                  <a:srgbClr val="223D7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 name="Google Shape;27;p4"/>
          <p:cNvSpPr/>
          <p:nvPr/>
        </p:nvSpPr>
        <p:spPr>
          <a:xfrm rot="-5400000">
            <a:off x="11919715" y="5518913"/>
            <a:ext cx="1252328" cy="4169044"/>
          </a:xfrm>
          <a:prstGeom prst="rtTriangle">
            <a:avLst/>
          </a:prstGeom>
          <a:solidFill>
            <a:srgbClr val="223D7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 name="Google Shape;28;p4"/>
          <p:cNvSpPr txBox="1">
            <a:spLocks noGrp="1"/>
          </p:cNvSpPr>
          <p:nvPr>
            <p:ph type="sldNum" idx="12"/>
          </p:nvPr>
        </p:nvSpPr>
        <p:spPr>
          <a:xfrm>
            <a:off x="13296900" y="7642390"/>
            <a:ext cx="1040892" cy="320509"/>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888888"/>
              </a:buClr>
              <a:buSzPts val="1200"/>
              <a:buFont typeface="Arial"/>
              <a:buNone/>
              <a:defRPr sz="2000" b="1"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2000" b="1"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2000" b="1"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2000" b="1"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2000" b="1"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2000" b="1"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2000" b="1"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2000" b="1"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20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Title Slide">
  <p:cSld name="Title Slide">
    <p:bg>
      <p:bgPr>
        <a:blipFill>
          <a:blip r:embed="rId2">
            <a:alphaModFix amt="70000"/>
          </a:blip>
          <a:stretch>
            <a:fillRect/>
          </a:stretch>
        </a:blipFill>
        <a:effectLst/>
      </p:bgPr>
    </p:bg>
    <p:spTree>
      <p:nvGrpSpPr>
        <p:cNvPr id="1" name="Shape 29"/>
        <p:cNvGrpSpPr/>
        <p:nvPr/>
      </p:nvGrpSpPr>
      <p:grpSpPr>
        <a:xfrm>
          <a:off x="0" y="0"/>
          <a:ext cx="0" cy="0"/>
          <a:chOff x="0" y="0"/>
          <a:chExt cx="0" cy="0"/>
        </a:xfrm>
      </p:grpSpPr>
      <p:sp>
        <p:nvSpPr>
          <p:cNvPr id="30" name="Google Shape;30;p5"/>
          <p:cNvSpPr txBox="1">
            <a:spLocks noGrp="1"/>
          </p:cNvSpPr>
          <p:nvPr>
            <p:ph type="ctrTitle"/>
          </p:nvPr>
        </p:nvSpPr>
        <p:spPr>
          <a:xfrm>
            <a:off x="1376550" y="4773450"/>
            <a:ext cx="11877300" cy="15384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chemeClr val="accent2"/>
              </a:buClr>
              <a:buSzPts val="7200"/>
              <a:buFont typeface="Arial"/>
              <a:buNone/>
              <a:defRPr sz="7200" b="1"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31" name="Google Shape;31;p5"/>
          <p:cNvPicPr preferRelativeResize="0"/>
          <p:nvPr/>
        </p:nvPicPr>
        <p:blipFill rotWithShape="1">
          <a:blip r:embed="rId3">
            <a:alphaModFix/>
          </a:blip>
          <a:srcRect/>
          <a:stretch/>
        </p:blipFill>
        <p:spPr>
          <a:xfrm>
            <a:off x="381000" y="381000"/>
            <a:ext cx="1476671" cy="1219200"/>
          </a:xfrm>
          <a:prstGeom prst="rect">
            <a:avLst/>
          </a:prstGeom>
          <a:noFill/>
          <a:ln>
            <a:noFill/>
          </a:ln>
        </p:spPr>
      </p:pic>
      <p:sp>
        <p:nvSpPr>
          <p:cNvPr id="32" name="Google Shape;32;p5"/>
          <p:cNvSpPr/>
          <p:nvPr/>
        </p:nvSpPr>
        <p:spPr>
          <a:xfrm rot="-5400000">
            <a:off x="11919715" y="5518913"/>
            <a:ext cx="1252328" cy="4169044"/>
          </a:xfrm>
          <a:prstGeom prst="rtTriangle">
            <a:avLst/>
          </a:prstGeom>
          <a:solidFill>
            <a:srgbClr val="223D7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 name="Google Shape;33;p5"/>
          <p:cNvSpPr txBox="1"/>
          <p:nvPr/>
        </p:nvSpPr>
        <p:spPr>
          <a:xfrm>
            <a:off x="13296900" y="7642390"/>
            <a:ext cx="1040892" cy="320509"/>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888888"/>
              </a:buClr>
              <a:buSzPts val="1200"/>
              <a:buFont typeface="Arial"/>
              <a:buNone/>
            </a:pPr>
            <a:fld id="{00000000-1234-1234-1234-123412341234}" type="slidenum">
              <a:rPr lang="en-US" sz="2000" b="1" i="0" u="none" strike="noStrike" cap="none">
                <a:solidFill>
                  <a:schemeClr val="lt1"/>
                </a:solidFill>
                <a:latin typeface="Arial"/>
                <a:ea typeface="Arial"/>
                <a:cs typeface="Arial"/>
                <a:sym typeface="Arial"/>
              </a:rPr>
              <a:t>‹#›</a:t>
            </a:fld>
            <a:endParaRPr sz="2000" b="1" i="0" u="none" strike="noStrike" cap="none">
              <a:solidFill>
                <a:schemeClr val="lt1"/>
              </a:solidFill>
              <a:latin typeface="Arial"/>
              <a:ea typeface="Arial"/>
              <a:cs typeface="Arial"/>
              <a:sym typeface="Arial"/>
            </a:endParaRPr>
          </a:p>
        </p:txBody>
      </p:sp>
      <p:cxnSp>
        <p:nvCxnSpPr>
          <p:cNvPr id="34" name="Google Shape;34;p5"/>
          <p:cNvCxnSpPr/>
          <p:nvPr/>
        </p:nvCxnSpPr>
        <p:spPr>
          <a:xfrm>
            <a:off x="0" y="6037182"/>
            <a:ext cx="10914300" cy="0"/>
          </a:xfrm>
          <a:prstGeom prst="straightConnector1">
            <a:avLst/>
          </a:prstGeom>
          <a:noFill/>
          <a:ln w="47625" cap="flat" cmpd="sng">
            <a:solidFill>
              <a:srgbClr val="FF5000"/>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rimary Content - no blue triangle">
  <p:cSld name="1_Primary Content 2">
    <p:spTree>
      <p:nvGrpSpPr>
        <p:cNvPr id="1" name="Shape 35"/>
        <p:cNvGrpSpPr/>
        <p:nvPr/>
      </p:nvGrpSpPr>
      <p:grpSpPr>
        <a:xfrm>
          <a:off x="0" y="0"/>
          <a:ext cx="0" cy="0"/>
          <a:chOff x="0" y="0"/>
          <a:chExt cx="0" cy="0"/>
        </a:xfrm>
      </p:grpSpPr>
      <p:sp>
        <p:nvSpPr>
          <p:cNvPr id="36" name="Google Shape;36;p6"/>
          <p:cNvSpPr txBox="1">
            <a:spLocks noGrp="1"/>
          </p:cNvSpPr>
          <p:nvPr>
            <p:ph type="subTitle" idx="1"/>
          </p:nvPr>
        </p:nvSpPr>
        <p:spPr>
          <a:xfrm>
            <a:off x="381000" y="2412460"/>
            <a:ext cx="12783975" cy="5241139"/>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400"/>
              <a:buFont typeface="Calibri"/>
              <a:buNone/>
              <a:defRPr sz="2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60"/>
              <a:buFont typeface="Calibri"/>
              <a:buNone/>
              <a:defRPr sz="216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920"/>
              <a:buFont typeface="Calibri"/>
              <a:buNone/>
              <a:defRPr sz="192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920"/>
              <a:buFont typeface="Calibri"/>
              <a:buNone/>
              <a:defRPr sz="192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920"/>
              <a:buFont typeface="Calibri"/>
              <a:buNone/>
              <a:defRPr sz="192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920"/>
              <a:buFont typeface="Calibri"/>
              <a:buNone/>
              <a:defRPr sz="192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920"/>
              <a:buFont typeface="Calibri"/>
              <a:buNone/>
              <a:defRPr sz="192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920"/>
              <a:buFont typeface="Calibri"/>
              <a:buNone/>
              <a:defRPr sz="1920" b="0" i="0" u="none" strike="noStrike" cap="none">
                <a:solidFill>
                  <a:srgbClr val="000000"/>
                </a:solidFill>
                <a:latin typeface="Arial"/>
                <a:ea typeface="Arial"/>
                <a:cs typeface="Arial"/>
                <a:sym typeface="Arial"/>
              </a:defRPr>
            </a:lvl9pPr>
          </a:lstStyle>
          <a:p>
            <a:endParaRPr/>
          </a:p>
        </p:txBody>
      </p:sp>
      <p:pic>
        <p:nvPicPr>
          <p:cNvPr id="37" name="Google Shape;37;p6"/>
          <p:cNvPicPr preferRelativeResize="0"/>
          <p:nvPr/>
        </p:nvPicPr>
        <p:blipFill rotWithShape="1">
          <a:blip r:embed="rId2">
            <a:alphaModFix/>
          </a:blip>
          <a:srcRect/>
          <a:stretch/>
        </p:blipFill>
        <p:spPr>
          <a:xfrm>
            <a:off x="381000" y="381000"/>
            <a:ext cx="1476671" cy="1219200"/>
          </a:xfrm>
          <a:prstGeom prst="rect">
            <a:avLst/>
          </a:prstGeom>
          <a:noFill/>
          <a:ln>
            <a:noFill/>
          </a:ln>
        </p:spPr>
      </p:pic>
      <p:sp>
        <p:nvSpPr>
          <p:cNvPr id="38" name="Google Shape;38;p6"/>
          <p:cNvSpPr txBox="1">
            <a:spLocks noGrp="1"/>
          </p:cNvSpPr>
          <p:nvPr>
            <p:ph type="ctrTitle"/>
          </p:nvPr>
        </p:nvSpPr>
        <p:spPr>
          <a:xfrm>
            <a:off x="2079375" y="520050"/>
            <a:ext cx="12061501" cy="9411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223D7B"/>
              </a:buClr>
              <a:buSzPts val="3600"/>
              <a:buFont typeface="Arial"/>
              <a:buNone/>
              <a:defRPr sz="3600" b="1" i="0" u="none" strike="noStrike" cap="none">
                <a:solidFill>
                  <a:srgbClr val="223D7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cxnSp>
        <p:nvCxnSpPr>
          <p:cNvPr id="39" name="Google Shape;39;p6"/>
          <p:cNvCxnSpPr/>
          <p:nvPr/>
        </p:nvCxnSpPr>
        <p:spPr>
          <a:xfrm>
            <a:off x="0" y="1929846"/>
            <a:ext cx="14630400" cy="0"/>
          </a:xfrm>
          <a:prstGeom prst="straightConnector1">
            <a:avLst/>
          </a:prstGeom>
          <a:noFill/>
          <a:ln w="19050" cap="flat" cmpd="sng">
            <a:solidFill>
              <a:srgbClr val="FF5000"/>
            </a:solidFill>
            <a:prstDash val="solid"/>
            <a:round/>
            <a:headEnd type="none" w="sm" len="sm"/>
            <a:tailEnd type="none" w="sm" len="sm"/>
          </a:ln>
        </p:spPr>
      </p:cxnSp>
      <p:sp>
        <p:nvSpPr>
          <p:cNvPr id="40" name="Google Shape;40;p6"/>
          <p:cNvSpPr txBox="1">
            <a:spLocks noGrp="1"/>
          </p:cNvSpPr>
          <p:nvPr>
            <p:ph type="sldNum" idx="12"/>
          </p:nvPr>
        </p:nvSpPr>
        <p:spPr>
          <a:xfrm>
            <a:off x="13296900" y="7642390"/>
            <a:ext cx="1040892" cy="320509"/>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888888"/>
              </a:buClr>
              <a:buSzPts val="1200"/>
              <a:buFont typeface="Arial"/>
              <a:buNone/>
              <a:defRPr sz="2000" b="1" i="0" u="none" strike="noStrike" cap="none">
                <a:solidFill>
                  <a:srgbClr val="223D7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2000" b="1" i="0" u="none" strike="noStrike" cap="none">
                <a:solidFill>
                  <a:srgbClr val="223D7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2000" b="1" i="0" u="none" strike="noStrike" cap="none">
                <a:solidFill>
                  <a:srgbClr val="223D7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2000" b="1" i="0" u="none" strike="noStrike" cap="none">
                <a:solidFill>
                  <a:srgbClr val="223D7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2000" b="1" i="0" u="none" strike="noStrike" cap="none">
                <a:solidFill>
                  <a:srgbClr val="223D7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2000" b="1" i="0" u="none" strike="noStrike" cap="none">
                <a:solidFill>
                  <a:srgbClr val="223D7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2000" b="1" i="0" u="none" strike="noStrike" cap="none">
                <a:solidFill>
                  <a:srgbClr val="223D7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2000" b="1" i="0" u="none" strike="noStrike" cap="none">
                <a:solidFill>
                  <a:srgbClr val="223D7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2000" b="1" i="0" u="none" strike="noStrike" cap="none">
                <a:solidFill>
                  <a:srgbClr val="223D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Deck Closing Slide">
  <p:cSld name="Title Slide_2">
    <p:bg>
      <p:bgPr>
        <a:blipFill>
          <a:blip r:embed="rId2">
            <a:alphaModFix/>
          </a:blip>
          <a:stretch>
            <a:fillRect/>
          </a:stretch>
        </a:blipFill>
        <a:effectLst/>
      </p:bgPr>
    </p:bg>
    <p:spTree>
      <p:nvGrpSpPr>
        <p:cNvPr id="1" name="Shape 41"/>
        <p:cNvGrpSpPr/>
        <p:nvPr/>
      </p:nvGrpSpPr>
      <p:grpSpPr>
        <a:xfrm>
          <a:off x="0" y="0"/>
          <a:ext cx="0" cy="0"/>
          <a:chOff x="0" y="0"/>
          <a:chExt cx="0" cy="0"/>
        </a:xfrm>
      </p:grpSpPr>
      <p:pic>
        <p:nvPicPr>
          <p:cNvPr id="42" name="Google Shape;42;p7"/>
          <p:cNvPicPr preferRelativeResize="0"/>
          <p:nvPr/>
        </p:nvPicPr>
        <p:blipFill rotWithShape="1">
          <a:blip r:embed="rId3">
            <a:alphaModFix/>
          </a:blip>
          <a:srcRect/>
          <a:stretch/>
        </p:blipFill>
        <p:spPr>
          <a:xfrm>
            <a:off x="7571840" y="4759170"/>
            <a:ext cx="3581400" cy="2951073"/>
          </a:xfrm>
          <a:prstGeom prst="rect">
            <a:avLst/>
          </a:prstGeom>
          <a:noFill/>
          <a:ln>
            <a:noFill/>
          </a:ln>
        </p:spPr>
      </p:pic>
      <p:sp>
        <p:nvSpPr>
          <p:cNvPr id="43" name="Google Shape;43;p7"/>
          <p:cNvSpPr txBox="1"/>
          <p:nvPr/>
        </p:nvSpPr>
        <p:spPr>
          <a:xfrm>
            <a:off x="744225" y="5004625"/>
            <a:ext cx="8456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4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rimary Content">
  <p:cSld name="Case Study">
    <p:spTree>
      <p:nvGrpSpPr>
        <p:cNvPr id="1" name="Shape 45"/>
        <p:cNvGrpSpPr/>
        <p:nvPr/>
      </p:nvGrpSpPr>
      <p:grpSpPr>
        <a:xfrm>
          <a:off x="0" y="0"/>
          <a:ext cx="0" cy="0"/>
          <a:chOff x="0" y="0"/>
          <a:chExt cx="0" cy="0"/>
        </a:xfrm>
      </p:grpSpPr>
      <p:pic>
        <p:nvPicPr>
          <p:cNvPr id="46" name="Google Shape;46;p9" descr="A picture containing light&#10;&#10;Description automatically generated"/>
          <p:cNvPicPr preferRelativeResize="0"/>
          <p:nvPr/>
        </p:nvPicPr>
        <p:blipFill rotWithShape="1">
          <a:blip r:embed="rId2">
            <a:alphaModFix amt="18000"/>
          </a:blip>
          <a:srcRect l="4562" t="19099" r="17895"/>
          <a:stretch/>
        </p:blipFill>
        <p:spPr>
          <a:xfrm>
            <a:off x="-1" y="-1"/>
            <a:ext cx="14630401" cy="2593461"/>
          </a:xfrm>
          <a:prstGeom prst="rect">
            <a:avLst/>
          </a:prstGeom>
          <a:noFill/>
          <a:ln>
            <a:noFill/>
          </a:ln>
        </p:spPr>
      </p:pic>
      <p:sp>
        <p:nvSpPr>
          <p:cNvPr id="47" name="Google Shape;47;p9"/>
          <p:cNvSpPr txBox="1">
            <a:spLocks noGrp="1"/>
          </p:cNvSpPr>
          <p:nvPr>
            <p:ph type="subTitle" idx="1"/>
          </p:nvPr>
        </p:nvSpPr>
        <p:spPr>
          <a:xfrm>
            <a:off x="2079375" y="2021700"/>
            <a:ext cx="12058044" cy="1556387"/>
          </a:xfrm>
          <a:prstGeom prst="rect">
            <a:avLst/>
          </a:prstGeom>
          <a:solidFill>
            <a:srgbClr val="3DAEDB"/>
          </a:solidFill>
          <a:ln>
            <a:noFill/>
          </a:ln>
        </p:spPr>
        <p:txBody>
          <a:bodyPr spcFirstLastPara="1" wrap="square" lIns="182875" tIns="182875" rIns="0" bIns="0" anchor="t" anchorCtr="0">
            <a:noAutofit/>
          </a:bodyPr>
          <a:lstStyle>
            <a:lvl1pPr marR="0" lvl="0" algn="l" rtl="0">
              <a:lnSpc>
                <a:spcPct val="100000"/>
              </a:lnSpc>
              <a:spcBef>
                <a:spcPts val="0"/>
              </a:spcBef>
              <a:spcAft>
                <a:spcPts val="0"/>
              </a:spcAft>
              <a:buClr>
                <a:schemeClr val="dk1"/>
              </a:buClr>
              <a:buSzPts val="2800"/>
              <a:buFont typeface="Arial"/>
              <a:buNone/>
              <a:defRPr sz="2000" b="0" i="0" u="none" strike="noStrike" cap="none">
                <a:solidFill>
                  <a:srgbClr val="000000"/>
                </a:solidFill>
                <a:latin typeface="Arial"/>
                <a:ea typeface="Arial"/>
                <a:cs typeface="Arial"/>
                <a:sym typeface="Arial"/>
              </a:defRPr>
            </a:lvl1pPr>
            <a:lvl2pPr marR="0" lvl="1" algn="ctr" rtl="0">
              <a:lnSpc>
                <a:spcPct val="100000"/>
              </a:lnSpc>
              <a:spcBef>
                <a:spcPts val="1200"/>
              </a:spcBef>
              <a:spcAft>
                <a:spcPts val="0"/>
              </a:spcAft>
              <a:buClr>
                <a:srgbClr val="000000"/>
              </a:buClr>
              <a:buSzPts val="2400"/>
              <a:buFont typeface="Calibri"/>
              <a:buNone/>
              <a:defRPr sz="2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60"/>
              <a:buFont typeface="Calibri"/>
              <a:buNone/>
              <a:defRPr sz="216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920"/>
              <a:buFont typeface="Calibri"/>
              <a:buNone/>
              <a:defRPr sz="192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920"/>
              <a:buFont typeface="Calibri"/>
              <a:buNone/>
              <a:defRPr sz="192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920"/>
              <a:buFont typeface="Calibri"/>
              <a:buNone/>
              <a:defRPr sz="192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920"/>
              <a:buFont typeface="Calibri"/>
              <a:buNone/>
              <a:defRPr sz="192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920"/>
              <a:buFont typeface="Calibri"/>
              <a:buNone/>
              <a:defRPr sz="192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920"/>
              <a:buFont typeface="Calibri"/>
              <a:buNone/>
              <a:defRPr sz="1920" b="0" i="0" u="none" strike="noStrike" cap="none">
                <a:solidFill>
                  <a:srgbClr val="000000"/>
                </a:solidFill>
                <a:latin typeface="Arial"/>
                <a:ea typeface="Arial"/>
                <a:cs typeface="Arial"/>
                <a:sym typeface="Arial"/>
              </a:defRPr>
            </a:lvl9pPr>
          </a:lstStyle>
          <a:p>
            <a:endParaRPr/>
          </a:p>
        </p:txBody>
      </p:sp>
      <p:pic>
        <p:nvPicPr>
          <p:cNvPr id="48" name="Google Shape;48;p9"/>
          <p:cNvPicPr preferRelativeResize="0"/>
          <p:nvPr/>
        </p:nvPicPr>
        <p:blipFill rotWithShape="1">
          <a:blip r:embed="rId3">
            <a:alphaModFix/>
          </a:blip>
          <a:srcRect/>
          <a:stretch/>
        </p:blipFill>
        <p:spPr>
          <a:xfrm>
            <a:off x="381000" y="381000"/>
            <a:ext cx="1476671" cy="1219200"/>
          </a:xfrm>
          <a:prstGeom prst="rect">
            <a:avLst/>
          </a:prstGeom>
          <a:noFill/>
          <a:ln>
            <a:noFill/>
          </a:ln>
        </p:spPr>
      </p:pic>
      <p:sp>
        <p:nvSpPr>
          <p:cNvPr id="49" name="Google Shape;49;p9"/>
          <p:cNvSpPr txBox="1">
            <a:spLocks noGrp="1"/>
          </p:cNvSpPr>
          <p:nvPr>
            <p:ph type="ctrTitle"/>
          </p:nvPr>
        </p:nvSpPr>
        <p:spPr>
          <a:xfrm>
            <a:off x="2079375" y="520050"/>
            <a:ext cx="12061501" cy="9411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223D7B"/>
              </a:buClr>
              <a:buSzPts val="3600"/>
              <a:buFont typeface="Arial"/>
              <a:buNone/>
              <a:defRPr sz="3600" b="1" i="0" u="none" strike="noStrike" cap="none">
                <a:solidFill>
                  <a:srgbClr val="223D7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0" name="Google Shape;50;p9"/>
          <p:cNvSpPr txBox="1">
            <a:spLocks noGrp="1"/>
          </p:cNvSpPr>
          <p:nvPr>
            <p:ph type="sldNum" idx="12"/>
          </p:nvPr>
        </p:nvSpPr>
        <p:spPr>
          <a:xfrm>
            <a:off x="10772428" y="358206"/>
            <a:ext cx="3364992" cy="184666"/>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Pandemic Action Network  |  </a:t>
            </a:r>
            <a:fld id="{00000000-1234-1234-1234-123412341234}" type="slidenum">
              <a:rPr lang="en-US"/>
              <a:t>‹#›</a:t>
            </a:fld>
            <a:endParaRPr/>
          </a:p>
        </p:txBody>
      </p:sp>
      <p:sp>
        <p:nvSpPr>
          <p:cNvPr id="51" name="Google Shape;51;p9"/>
          <p:cNvSpPr txBox="1">
            <a:spLocks noGrp="1"/>
          </p:cNvSpPr>
          <p:nvPr>
            <p:ph type="body" idx="2"/>
          </p:nvPr>
        </p:nvSpPr>
        <p:spPr>
          <a:xfrm>
            <a:off x="2079375" y="3896139"/>
            <a:ext cx="6030955" cy="4333461"/>
          </a:xfrm>
          <a:prstGeom prst="rect">
            <a:avLst/>
          </a:prstGeom>
          <a:solidFill>
            <a:srgbClr val="00B8AD"/>
          </a:solidFill>
          <a:ln>
            <a:noFill/>
          </a:ln>
        </p:spPr>
        <p:txBody>
          <a:bodyPr spcFirstLastPara="1" wrap="square" lIns="182875" tIns="182875" rIns="182875" bIns="45700" anchor="t" anchorCtr="0">
            <a:noAutofit/>
          </a:bodyPr>
          <a:lstStyle>
            <a:lvl1pPr marL="457200" marR="0" lvl="0" indent="-228600" algn="l" rtl="0">
              <a:lnSpc>
                <a:spcPct val="100000"/>
              </a:lnSpc>
              <a:spcBef>
                <a:spcPts val="0"/>
              </a:spcBef>
              <a:spcAft>
                <a:spcPts val="0"/>
              </a:spcAft>
              <a:buSzPts val="1400"/>
              <a:buNone/>
              <a:defRPr sz="2000" b="0" i="0" u="none" strike="noStrike" cap="none">
                <a:solidFill>
                  <a:srgbClr val="000000"/>
                </a:solidFill>
                <a:latin typeface="Arial"/>
                <a:ea typeface="Arial"/>
                <a:cs typeface="Arial"/>
                <a:sym typeface="Arial"/>
              </a:defRPr>
            </a:lvl1pPr>
            <a:lvl2pPr marL="914400" marR="0" lvl="1" indent="-228600" algn="l" rtl="0">
              <a:lnSpc>
                <a:spcPct val="100000"/>
              </a:lnSpc>
              <a:spcBef>
                <a:spcPts val="1200"/>
              </a:spcBef>
              <a:spcAft>
                <a:spcPts val="0"/>
              </a:spcAft>
              <a:buSzPts val="1400"/>
              <a:buNone/>
              <a:defRPr sz="2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1200"/>
              </a:spcBef>
              <a:spcAft>
                <a:spcPts val="0"/>
              </a:spcAft>
              <a:buSzPts val="1400"/>
              <a:buNone/>
              <a:defRPr sz="2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1200"/>
              </a:spcBef>
              <a:spcAft>
                <a:spcPts val="0"/>
              </a:spcAft>
              <a:buSzPts val="1400"/>
              <a:buNone/>
              <a:defRPr sz="2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1200"/>
              </a:spcBef>
              <a:spcAft>
                <a:spcPts val="0"/>
              </a:spcAft>
              <a:buSzPts val="1400"/>
              <a:buNone/>
              <a:defRPr sz="2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120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2" name="Google Shape;52;p9"/>
          <p:cNvSpPr txBox="1">
            <a:spLocks noGrp="1"/>
          </p:cNvSpPr>
          <p:nvPr>
            <p:ph type="body" idx="3"/>
          </p:nvPr>
        </p:nvSpPr>
        <p:spPr>
          <a:xfrm>
            <a:off x="8488018" y="3896139"/>
            <a:ext cx="5649402" cy="4333461"/>
          </a:xfrm>
          <a:prstGeom prst="rect">
            <a:avLst/>
          </a:prstGeom>
          <a:solidFill>
            <a:srgbClr val="223D7C"/>
          </a:solidFill>
          <a:ln>
            <a:noFill/>
          </a:ln>
        </p:spPr>
        <p:txBody>
          <a:bodyPr spcFirstLastPara="1" wrap="square" lIns="274300" tIns="182875" rIns="91425" bIns="45700" anchor="t" anchorCtr="0">
            <a:noAutofit/>
          </a:bodyPr>
          <a:lstStyle>
            <a:lvl1pPr marL="457200" marR="0" lvl="0" indent="-228600" algn="l" rtl="0">
              <a:lnSpc>
                <a:spcPct val="100000"/>
              </a:lnSpc>
              <a:spcBef>
                <a:spcPts val="0"/>
              </a:spcBef>
              <a:spcAft>
                <a:spcPts val="0"/>
              </a:spcAft>
              <a:buSzPts val="1400"/>
              <a:buNone/>
              <a:defRPr sz="2000" b="0" i="0" u="none" strike="noStrike" cap="none">
                <a:solidFill>
                  <a:schemeClr val="lt1"/>
                </a:solidFill>
                <a:latin typeface="Arial"/>
                <a:ea typeface="Arial"/>
                <a:cs typeface="Arial"/>
                <a:sym typeface="Arial"/>
              </a:defRPr>
            </a:lvl1pPr>
            <a:lvl2pPr marL="914400" marR="0" lvl="1" indent="-228600" algn="l" rtl="0">
              <a:lnSpc>
                <a:spcPct val="100000"/>
              </a:lnSpc>
              <a:spcBef>
                <a:spcPts val="1200"/>
              </a:spcBef>
              <a:spcAft>
                <a:spcPts val="0"/>
              </a:spcAft>
              <a:buSzPts val="1400"/>
              <a:buNone/>
              <a:defRPr sz="2000" b="0" i="0" u="none" strike="noStrike" cap="none">
                <a:solidFill>
                  <a:schemeClr val="lt1"/>
                </a:solidFill>
                <a:latin typeface="Arial"/>
                <a:ea typeface="Arial"/>
                <a:cs typeface="Arial"/>
                <a:sym typeface="Arial"/>
              </a:defRPr>
            </a:lvl2pPr>
            <a:lvl3pPr marL="1371600" marR="0" lvl="2" indent="-228600" algn="l" rtl="0">
              <a:lnSpc>
                <a:spcPct val="100000"/>
              </a:lnSpc>
              <a:spcBef>
                <a:spcPts val="1200"/>
              </a:spcBef>
              <a:spcAft>
                <a:spcPts val="0"/>
              </a:spcAft>
              <a:buSzPts val="1400"/>
              <a:buNone/>
              <a:defRPr sz="2000" b="0" i="0" u="none" strike="noStrike" cap="none">
                <a:solidFill>
                  <a:schemeClr val="lt1"/>
                </a:solidFill>
                <a:latin typeface="Arial"/>
                <a:ea typeface="Arial"/>
                <a:cs typeface="Arial"/>
                <a:sym typeface="Arial"/>
              </a:defRPr>
            </a:lvl3pPr>
            <a:lvl4pPr marL="1828800" marR="0" lvl="3" indent="-228600" algn="l" rtl="0">
              <a:lnSpc>
                <a:spcPct val="100000"/>
              </a:lnSpc>
              <a:spcBef>
                <a:spcPts val="1200"/>
              </a:spcBef>
              <a:spcAft>
                <a:spcPts val="0"/>
              </a:spcAft>
              <a:buSzPts val="1400"/>
              <a:buNone/>
              <a:defRPr sz="2000" b="0" i="0" u="none" strike="noStrike" cap="none">
                <a:solidFill>
                  <a:schemeClr val="lt1"/>
                </a:solidFill>
                <a:latin typeface="Arial"/>
                <a:ea typeface="Arial"/>
                <a:cs typeface="Arial"/>
                <a:sym typeface="Arial"/>
              </a:defRPr>
            </a:lvl4pPr>
            <a:lvl5pPr marL="2286000" marR="0" lvl="4" indent="-228600" algn="l" rtl="0">
              <a:lnSpc>
                <a:spcPct val="100000"/>
              </a:lnSpc>
              <a:spcBef>
                <a:spcPts val="1200"/>
              </a:spcBef>
              <a:spcAft>
                <a:spcPts val="0"/>
              </a:spcAft>
              <a:buSzPts val="1400"/>
              <a:buNone/>
              <a:defRPr sz="2000" b="0" i="0" u="none" strike="noStrike" cap="none">
                <a:solidFill>
                  <a:schemeClr val="lt1"/>
                </a:solidFill>
                <a:latin typeface="Arial"/>
                <a:ea typeface="Arial"/>
                <a:cs typeface="Arial"/>
                <a:sym typeface="Arial"/>
              </a:defRPr>
            </a:lvl5pPr>
            <a:lvl6pPr marL="2743200" marR="0" lvl="5" indent="-228600" algn="l" rtl="0">
              <a:lnSpc>
                <a:spcPct val="100000"/>
              </a:lnSpc>
              <a:spcBef>
                <a:spcPts val="120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rimary Content 1">
  <p:cSld name="Primary Content 1">
    <p:spTree>
      <p:nvGrpSpPr>
        <p:cNvPr id="1" name="Shape 68"/>
        <p:cNvGrpSpPr/>
        <p:nvPr/>
      </p:nvGrpSpPr>
      <p:grpSpPr>
        <a:xfrm>
          <a:off x="0" y="0"/>
          <a:ext cx="0" cy="0"/>
          <a:chOff x="0" y="0"/>
          <a:chExt cx="0" cy="0"/>
        </a:xfrm>
      </p:grpSpPr>
      <p:sp>
        <p:nvSpPr>
          <p:cNvPr id="69" name="Google Shape;69;p13"/>
          <p:cNvSpPr txBox="1">
            <a:spLocks noGrp="1"/>
          </p:cNvSpPr>
          <p:nvPr>
            <p:ph type="subTitle" idx="1"/>
          </p:nvPr>
        </p:nvSpPr>
        <p:spPr>
          <a:xfrm>
            <a:off x="381000" y="2412460"/>
            <a:ext cx="12783900" cy="5241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400"/>
              <a:buFont typeface="Calibri"/>
              <a:buNone/>
              <a:defRPr sz="2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60"/>
              <a:buFont typeface="Calibri"/>
              <a:buNone/>
              <a:defRPr sz="216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920"/>
              <a:buFont typeface="Calibri"/>
              <a:buNone/>
              <a:defRPr sz="192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920"/>
              <a:buFont typeface="Calibri"/>
              <a:buNone/>
              <a:defRPr sz="192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920"/>
              <a:buFont typeface="Calibri"/>
              <a:buNone/>
              <a:defRPr sz="192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920"/>
              <a:buFont typeface="Calibri"/>
              <a:buNone/>
              <a:defRPr sz="192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920"/>
              <a:buFont typeface="Calibri"/>
              <a:buNone/>
              <a:defRPr sz="192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920"/>
              <a:buFont typeface="Calibri"/>
              <a:buNone/>
              <a:defRPr sz="1920" b="0" i="0" u="none" strike="noStrike" cap="none">
                <a:solidFill>
                  <a:srgbClr val="000000"/>
                </a:solidFill>
                <a:latin typeface="Arial"/>
                <a:ea typeface="Arial"/>
                <a:cs typeface="Arial"/>
                <a:sym typeface="Arial"/>
              </a:defRPr>
            </a:lvl9pPr>
          </a:lstStyle>
          <a:p>
            <a:endParaRPr/>
          </a:p>
        </p:txBody>
      </p:sp>
      <p:sp>
        <p:nvSpPr>
          <p:cNvPr id="70" name="Google Shape;70;p13"/>
          <p:cNvSpPr txBox="1">
            <a:spLocks noGrp="1"/>
          </p:cNvSpPr>
          <p:nvPr>
            <p:ph type="ctrTitle"/>
          </p:nvPr>
        </p:nvSpPr>
        <p:spPr>
          <a:xfrm>
            <a:off x="381000" y="520050"/>
            <a:ext cx="13759800" cy="9411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223D7B"/>
              </a:buClr>
              <a:buSzPts val="3600"/>
              <a:buFont typeface="Arial"/>
              <a:buNone/>
              <a:defRPr sz="3600" b="1" i="0" u="none" strike="noStrike" cap="none">
                <a:solidFill>
                  <a:srgbClr val="003F87"/>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1" name="Google Shape;71;p13"/>
          <p:cNvSpPr/>
          <p:nvPr/>
        </p:nvSpPr>
        <p:spPr>
          <a:xfrm rot="-5400000">
            <a:off x="11919807" y="5518949"/>
            <a:ext cx="1252200" cy="4169100"/>
          </a:xfrm>
          <a:prstGeom prst="rtTriangle">
            <a:avLst/>
          </a:prstGeom>
          <a:solidFill>
            <a:srgbClr val="003F8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2" name="Google Shape;72;p13"/>
          <p:cNvSpPr txBox="1">
            <a:spLocks noGrp="1"/>
          </p:cNvSpPr>
          <p:nvPr>
            <p:ph type="sldNum" idx="12"/>
          </p:nvPr>
        </p:nvSpPr>
        <p:spPr>
          <a:xfrm>
            <a:off x="13296900" y="7642390"/>
            <a:ext cx="1041000" cy="3204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88888"/>
              </a:buClr>
              <a:buSzPts val="1200"/>
              <a:buFont typeface="Arial"/>
              <a:buNone/>
              <a:defRPr sz="2000" b="1"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200"/>
              <a:buFont typeface="Arial"/>
              <a:buNone/>
              <a:defRPr sz="2000" b="1"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2000" b="1"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2000" b="1"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2000" b="1"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2000" b="1"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2000" b="1"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2000" b="1"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20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73" name="Google Shape;73;p13"/>
          <p:cNvCxnSpPr/>
          <p:nvPr/>
        </p:nvCxnSpPr>
        <p:spPr>
          <a:xfrm>
            <a:off x="0" y="1929846"/>
            <a:ext cx="14630400" cy="0"/>
          </a:xfrm>
          <a:prstGeom prst="straightConnector1">
            <a:avLst/>
          </a:prstGeom>
          <a:noFill/>
          <a:ln w="19050" cap="flat" cmpd="sng">
            <a:solidFill>
              <a:srgbClr val="FFBA49"/>
            </a:solidFill>
            <a:prstDash val="solid"/>
            <a:round/>
            <a:headEnd type="none" w="sm" len="sm"/>
            <a:tailEnd type="none" w="sm" len="sm"/>
          </a:ln>
        </p:spPr>
      </p:cxnSp>
    </p:spTree>
    <p:extLst>
      <p:ext uri="{BB962C8B-B14F-4D97-AF65-F5344CB8AC3E}">
        <p14:creationId xmlns:p14="http://schemas.microsoft.com/office/powerpoint/2010/main" val="1145909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sldNum" idx="12"/>
          </p:nvPr>
        </p:nvSpPr>
        <p:spPr>
          <a:xfrm>
            <a:off x="10772428" y="358206"/>
            <a:ext cx="3364992" cy="184666"/>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Pandemic Action Network  |  </a:t>
            </a: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jpg"/><Relationship Id="rId10" Type="http://schemas.openxmlformats.org/officeDocument/2006/relationships/image" Target="../media/image23.png"/><Relationship Id="rId4" Type="http://schemas.openxmlformats.org/officeDocument/2006/relationships/image" Target="../media/image17.jp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0.xml"/><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0"/>
          <p:cNvSpPr txBox="1">
            <a:spLocks noGrp="1"/>
          </p:cNvSpPr>
          <p:nvPr>
            <p:ph type="title"/>
          </p:nvPr>
        </p:nvSpPr>
        <p:spPr>
          <a:xfrm>
            <a:off x="3811844" y="4666931"/>
            <a:ext cx="8141400" cy="616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a:t>Pandemic Action Network</a:t>
            </a:r>
            <a:endParaRPr/>
          </a:p>
        </p:txBody>
      </p:sp>
      <p:sp>
        <p:nvSpPr>
          <p:cNvPr id="58" name="Google Shape;58;p10"/>
          <p:cNvSpPr txBox="1">
            <a:spLocks noGrp="1"/>
          </p:cNvSpPr>
          <p:nvPr>
            <p:ph type="subTitle" idx="1"/>
          </p:nvPr>
        </p:nvSpPr>
        <p:spPr>
          <a:xfrm>
            <a:off x="3811844" y="5980668"/>
            <a:ext cx="6552600" cy="400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r>
              <a:rPr lang="en-US" dirty="0">
                <a:solidFill>
                  <a:srgbClr val="595959"/>
                </a:solidFill>
              </a:rPr>
              <a:t>June 2023</a:t>
            </a:r>
            <a:endParaRPr dirty="0">
              <a:solidFill>
                <a:srgbClr val="595959"/>
              </a:solidFill>
            </a:endParaRPr>
          </a:p>
        </p:txBody>
      </p:sp>
      <p:sp>
        <p:nvSpPr>
          <p:cNvPr id="59" name="Google Shape;59;p10"/>
          <p:cNvSpPr txBox="1">
            <a:spLocks noGrp="1"/>
          </p:cNvSpPr>
          <p:nvPr>
            <p:ph type="subTitle" idx="2"/>
          </p:nvPr>
        </p:nvSpPr>
        <p:spPr>
          <a:xfrm>
            <a:off x="3811844" y="5283430"/>
            <a:ext cx="10163648" cy="69723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000"/>
              <a:buNone/>
            </a:pPr>
            <a:endParaRPr lang="en-US" dirty="0">
              <a:solidFill>
                <a:srgbClr val="595959"/>
              </a:solidFill>
            </a:endParaRPr>
          </a:p>
        </p:txBody>
      </p:sp>
      <p:cxnSp>
        <p:nvCxnSpPr>
          <p:cNvPr id="60" name="Google Shape;60;p10"/>
          <p:cNvCxnSpPr/>
          <p:nvPr/>
        </p:nvCxnSpPr>
        <p:spPr>
          <a:xfrm>
            <a:off x="3811844" y="6411811"/>
            <a:ext cx="2541104" cy="0"/>
          </a:xfrm>
          <a:prstGeom prst="straightConnector1">
            <a:avLst/>
          </a:prstGeom>
          <a:noFill/>
          <a:ln w="47625" cap="flat" cmpd="sng">
            <a:solidFill>
              <a:srgbClr val="FF5000"/>
            </a:solidFill>
            <a:prstDash val="solid"/>
            <a:round/>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F90A5F8-1DD0-474A-6657-40F7253C0E20}"/>
              </a:ext>
            </a:extLst>
          </p:cNvPr>
          <p:cNvSpPr>
            <a:spLocks noGrp="1"/>
          </p:cNvSpPr>
          <p:nvPr>
            <p:ph type="subTitle" idx="1"/>
          </p:nvPr>
        </p:nvSpPr>
        <p:spPr>
          <a:xfrm>
            <a:off x="185351" y="1883704"/>
            <a:ext cx="14445049" cy="5960995"/>
          </a:xfrm>
        </p:spPr>
        <p:txBody>
          <a:bodyPr/>
          <a:lstStyle/>
          <a:p>
            <a:r>
              <a:rPr lang="en-US" sz="2600" b="1" dirty="0">
                <a:solidFill>
                  <a:srgbClr val="0F1419"/>
                </a:solidFill>
                <a:effectLst/>
                <a:latin typeface="+mn-lt"/>
                <a:ea typeface="Times New Roman" panose="02020603050405020304" pitchFamily="18" charset="0"/>
              </a:rPr>
              <a:t>Put people back at the heart of health policy</a:t>
            </a:r>
            <a:endParaRPr lang="en-KE" sz="2600" dirty="0">
              <a:effectLst/>
              <a:latin typeface="+mn-lt"/>
              <a:ea typeface="Times New Roman" panose="02020603050405020304" pitchFamily="18" charset="0"/>
            </a:endParaRPr>
          </a:p>
          <a:p>
            <a:pPr marL="342900" lvl="0" indent="-342900">
              <a:lnSpc>
                <a:spcPct val="115000"/>
              </a:lnSpc>
              <a:buFont typeface="Symbol" panose="05050102010706020507" pitchFamily="18" charset="2"/>
              <a:buChar char=""/>
            </a:pPr>
            <a:r>
              <a:rPr lang="en-US" sz="2600" dirty="0">
                <a:solidFill>
                  <a:srgbClr val="0F1419"/>
                </a:solidFill>
                <a:effectLst/>
                <a:latin typeface="+mn-lt"/>
                <a:ea typeface="Arial" panose="020B0604020202020204" pitchFamily="34" charset="0"/>
              </a:rPr>
              <a:t>Put human rights at the heart of the design of a future platform </a:t>
            </a:r>
            <a:endParaRPr lang="en-KE" sz="2600" dirty="0">
              <a:effectLst/>
              <a:latin typeface="+mn-lt"/>
              <a:ea typeface="Arial" panose="020B0604020202020204" pitchFamily="34" charset="0"/>
            </a:endParaRPr>
          </a:p>
          <a:p>
            <a:pPr marL="342900" lvl="0" indent="-342900">
              <a:lnSpc>
                <a:spcPct val="115000"/>
              </a:lnSpc>
              <a:buFont typeface="Symbol" panose="05050102010706020507" pitchFamily="18" charset="2"/>
              <a:buChar char=""/>
            </a:pPr>
            <a:r>
              <a:rPr lang="en-US" sz="2600" dirty="0">
                <a:solidFill>
                  <a:srgbClr val="0F1419"/>
                </a:solidFill>
                <a:effectLst/>
                <a:latin typeface="+mn-lt"/>
                <a:ea typeface="Arial" panose="020B0604020202020204" pitchFamily="34" charset="0"/>
              </a:rPr>
              <a:t>As a guiding principle, ensure a future platform maximizes health outcomes for all, including the most vulnerable across society and those in low resource settings</a:t>
            </a:r>
            <a:endParaRPr lang="en-KE" sz="2600" dirty="0">
              <a:effectLst/>
              <a:latin typeface="+mn-lt"/>
              <a:ea typeface="Arial" panose="020B0604020202020204" pitchFamily="34" charset="0"/>
            </a:endParaRPr>
          </a:p>
          <a:p>
            <a:pPr marL="342900" lvl="0" indent="-342900">
              <a:lnSpc>
                <a:spcPct val="115000"/>
              </a:lnSpc>
              <a:buFont typeface="Symbol" panose="05050102010706020507" pitchFamily="18" charset="2"/>
              <a:buChar char=""/>
            </a:pPr>
            <a:r>
              <a:rPr lang="en-US" sz="2600" dirty="0">
                <a:solidFill>
                  <a:srgbClr val="0F1419"/>
                </a:solidFill>
                <a:effectLst/>
                <a:latin typeface="+mn-lt"/>
                <a:ea typeface="Arial" panose="020B0604020202020204" pitchFamily="34" charset="0"/>
              </a:rPr>
              <a:t>Design structures, policies and operating systems that put business in the service of health outcomes in the event of a public health emergency or potential pandemic, not vice versa</a:t>
            </a:r>
            <a:endParaRPr lang="en-KE" sz="2600" dirty="0">
              <a:effectLst/>
              <a:latin typeface="+mn-lt"/>
              <a:ea typeface="Arial" panose="020B0604020202020204" pitchFamily="34" charset="0"/>
            </a:endParaRPr>
          </a:p>
          <a:p>
            <a:r>
              <a:rPr lang="en-US" sz="2600" b="1" dirty="0">
                <a:solidFill>
                  <a:srgbClr val="0F1419"/>
                </a:solidFill>
                <a:effectLst/>
                <a:latin typeface="+mn-lt"/>
                <a:ea typeface="Times New Roman" panose="02020603050405020304" pitchFamily="18" charset="0"/>
              </a:rPr>
              <a:t>Equitable governance </a:t>
            </a:r>
            <a:endParaRPr lang="en-KE" sz="2600" dirty="0">
              <a:effectLst/>
              <a:latin typeface="+mn-lt"/>
              <a:ea typeface="Times New Roman" panose="02020603050405020304" pitchFamily="18" charset="0"/>
            </a:endParaRPr>
          </a:p>
          <a:p>
            <a:pPr marL="342900" lvl="0" indent="-342900">
              <a:buFont typeface="Arial" panose="020B0604020202020204" pitchFamily="34" charset="0"/>
              <a:buChar char="●"/>
            </a:pPr>
            <a:r>
              <a:rPr lang="en-US" sz="2600" u="none" strike="noStrike" dirty="0">
                <a:effectLst/>
                <a:latin typeface="+mn-lt"/>
                <a:ea typeface="Times New Roman" panose="02020603050405020304" pitchFamily="18" charset="0"/>
              </a:rPr>
              <a:t>Be convened and designed by LMIC regions and governments from the outset</a:t>
            </a:r>
            <a:endParaRPr lang="en-KE" sz="2600" u="none" strike="noStrike" dirty="0">
              <a:effectLst/>
              <a:latin typeface="+mn-lt"/>
              <a:ea typeface="Times New Roman" panose="02020603050405020304" pitchFamily="18" charset="0"/>
            </a:endParaRPr>
          </a:p>
          <a:p>
            <a:pPr marL="342900" lvl="0" indent="-342900">
              <a:buFont typeface="Arial" panose="020B0604020202020204" pitchFamily="34" charset="0"/>
              <a:buChar char="●"/>
            </a:pPr>
            <a:r>
              <a:rPr lang="en-US" sz="2600" u="none" strike="noStrike" dirty="0">
                <a:effectLst/>
                <a:latin typeface="+mn-lt"/>
                <a:ea typeface="Times New Roman" panose="02020603050405020304" pitchFamily="18" charset="0"/>
              </a:rPr>
              <a:t>Ensure ongoing meaningful representation of LMICs with clear, equitable criteria (population/demographic defined) of inclusion at all decision-making levels and at the earliest stages;</a:t>
            </a:r>
            <a:endParaRPr lang="en-KE" sz="2600" u="none" strike="noStrike" dirty="0">
              <a:effectLst/>
              <a:latin typeface="+mn-lt"/>
              <a:ea typeface="Times New Roman" panose="02020603050405020304" pitchFamily="18" charset="0"/>
            </a:endParaRPr>
          </a:p>
          <a:p>
            <a:pPr marL="342900" lvl="0" indent="-342900">
              <a:buFont typeface="Arial" panose="020B0604020202020204" pitchFamily="34" charset="0"/>
              <a:buChar char="●"/>
            </a:pPr>
            <a:r>
              <a:rPr lang="en-US" sz="2600" u="none" strike="noStrike" dirty="0">
                <a:solidFill>
                  <a:srgbClr val="000000"/>
                </a:solidFill>
                <a:effectLst/>
                <a:latin typeface="+mn-lt"/>
                <a:ea typeface="Times New Roman" panose="02020603050405020304" pitchFamily="18" charset="0"/>
              </a:rPr>
              <a:t>Be underpinned by a common principle of shared global risks of pandemic threats and the imperative of shared responsibility to manage them.</a:t>
            </a:r>
            <a:endParaRPr lang="en-KE" sz="2600" u="none" strike="noStrike" dirty="0">
              <a:effectLst/>
              <a:latin typeface="+mn-lt"/>
              <a:ea typeface="Times New Roman" panose="02020603050405020304" pitchFamily="18" charset="0"/>
            </a:endParaRPr>
          </a:p>
          <a:p>
            <a:pPr marL="342900" lvl="0" indent="-342900">
              <a:buFont typeface="Arial" panose="020B0604020202020204" pitchFamily="34" charset="0"/>
              <a:buChar char="●"/>
            </a:pPr>
            <a:r>
              <a:rPr lang="en-US" sz="2600" u="none" strike="noStrike" dirty="0">
                <a:effectLst/>
                <a:latin typeface="+mn-lt"/>
                <a:ea typeface="Times New Roman" panose="02020603050405020304" pitchFamily="18" charset="0"/>
              </a:rPr>
              <a:t>Advance sustainable funding plans, such as leveraging the Global Public Investment model, to end the over-reliance on funding from HICs or private capital.</a:t>
            </a:r>
            <a:endParaRPr lang="en-KE" sz="2600" u="none" strike="noStrike" dirty="0">
              <a:effectLst/>
              <a:latin typeface="+mn-lt"/>
              <a:ea typeface="Times New Roman" panose="02020603050405020304" pitchFamily="18" charset="0"/>
            </a:endParaRPr>
          </a:p>
          <a:p>
            <a:br>
              <a:rPr lang="en-US" sz="1800" dirty="0">
                <a:effectLst/>
                <a:latin typeface="Arial" panose="020B0604020202020204" pitchFamily="34" charset="0"/>
                <a:ea typeface="Times New Roman" panose="02020603050405020304" pitchFamily="18" charset="0"/>
              </a:rPr>
            </a:br>
            <a:r>
              <a:rPr lang="en-US" sz="1800" b="1" dirty="0">
                <a:solidFill>
                  <a:srgbClr val="FF0000"/>
                </a:solidFill>
                <a:effectLst/>
                <a:latin typeface="Arial" panose="020B0604020202020204" pitchFamily="34" charset="0"/>
                <a:ea typeface="Times New Roman" panose="02020603050405020304" pitchFamily="18" charset="0"/>
              </a:rPr>
              <a:t> </a:t>
            </a:r>
            <a:endParaRPr lang="en-KE" sz="1800" dirty="0">
              <a:effectLst/>
              <a:latin typeface="Times New Roman" panose="02020603050405020304" pitchFamily="18" charset="0"/>
              <a:ea typeface="Times New Roman" panose="02020603050405020304" pitchFamily="18" charset="0"/>
            </a:endParaRPr>
          </a:p>
          <a:p>
            <a:endParaRPr lang="en-KE" dirty="0"/>
          </a:p>
        </p:txBody>
      </p:sp>
      <p:sp>
        <p:nvSpPr>
          <p:cNvPr id="3" name="Title 2">
            <a:extLst>
              <a:ext uri="{FF2B5EF4-FFF2-40B4-BE49-F238E27FC236}">
                <a16:creationId xmlns:a16="http://schemas.microsoft.com/office/drawing/2014/main" id="{FEA34F6F-4A04-A9D6-92EC-AE0F27B371D0}"/>
              </a:ext>
            </a:extLst>
          </p:cNvPr>
          <p:cNvSpPr>
            <a:spLocks noGrp="1"/>
          </p:cNvSpPr>
          <p:nvPr>
            <p:ph type="ctrTitle"/>
          </p:nvPr>
        </p:nvSpPr>
        <p:spPr>
          <a:xfrm>
            <a:off x="381000" y="576140"/>
            <a:ext cx="13759800" cy="703269"/>
          </a:xfrm>
        </p:spPr>
        <p:txBody>
          <a:bodyPr/>
          <a:lstStyle/>
          <a:p>
            <a:br>
              <a:rPr lang="en-US" sz="3200" dirty="0">
                <a:solidFill>
                  <a:srgbClr val="0F1419"/>
                </a:solidFill>
                <a:effectLst/>
                <a:latin typeface="+mj-lt"/>
                <a:ea typeface="Times New Roman" panose="02020603050405020304" pitchFamily="18" charset="0"/>
              </a:rPr>
            </a:br>
            <a:r>
              <a:rPr lang="en-US" sz="3200" dirty="0">
                <a:solidFill>
                  <a:srgbClr val="0F1419"/>
                </a:solidFill>
                <a:effectLst/>
                <a:latin typeface="+mj-lt"/>
                <a:ea typeface="Times New Roman" panose="02020603050405020304" pitchFamily="18" charset="0"/>
              </a:rPr>
              <a:t>A new PCM Platform must: </a:t>
            </a:r>
            <a:br>
              <a:rPr lang="en-KE" sz="3200" dirty="0">
                <a:effectLst/>
                <a:latin typeface="+mj-lt"/>
                <a:ea typeface="Times New Roman" panose="02020603050405020304" pitchFamily="18" charset="0"/>
              </a:rPr>
            </a:br>
            <a:endParaRPr lang="en-KE" sz="3200" dirty="0">
              <a:latin typeface="+mj-lt"/>
            </a:endParaRPr>
          </a:p>
        </p:txBody>
      </p:sp>
      <p:sp>
        <p:nvSpPr>
          <p:cNvPr id="4" name="Slide Number Placeholder 3">
            <a:extLst>
              <a:ext uri="{FF2B5EF4-FFF2-40B4-BE49-F238E27FC236}">
                <a16:creationId xmlns:a16="http://schemas.microsoft.com/office/drawing/2014/main" id="{34E666F1-7ACB-ACB7-979E-74B951F8B94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Tree>
    <p:extLst>
      <p:ext uri="{BB962C8B-B14F-4D97-AF65-F5344CB8AC3E}">
        <p14:creationId xmlns:p14="http://schemas.microsoft.com/office/powerpoint/2010/main" val="270716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D59C725-5CE7-C906-A064-890F1A5C8046}"/>
              </a:ext>
            </a:extLst>
          </p:cNvPr>
          <p:cNvSpPr>
            <a:spLocks noGrp="1"/>
          </p:cNvSpPr>
          <p:nvPr>
            <p:ph type="subTitle" idx="1"/>
          </p:nvPr>
        </p:nvSpPr>
        <p:spPr>
          <a:xfrm>
            <a:off x="96794" y="1894200"/>
            <a:ext cx="12939584" cy="5748190"/>
          </a:xfrm>
        </p:spPr>
        <p:txBody>
          <a:bodyPr/>
          <a:lstStyle/>
          <a:p>
            <a:r>
              <a:rPr lang="en-US" sz="2400" b="1" dirty="0">
                <a:effectLst/>
                <a:latin typeface="Arial" panose="020B0604020202020204" pitchFamily="34" charset="0"/>
                <a:ea typeface="Times New Roman" panose="02020603050405020304" pitchFamily="18" charset="0"/>
              </a:rPr>
              <a:t>Networked and distributed capacity</a:t>
            </a:r>
            <a:endParaRPr lang="en-KE" sz="24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en-US" sz="2400" u="none" strike="noStrike" dirty="0">
                <a:effectLst/>
                <a:latin typeface="Arial" panose="020B0604020202020204" pitchFamily="34" charset="0"/>
                <a:ea typeface="Times New Roman" panose="02020603050405020304" pitchFamily="18" charset="0"/>
              </a:rPr>
              <a:t>Establish regional and sub-regional R&amp;D hubs working collectively with new technologies without intellectual property (IP) restraints, and engage stakeholders that will use these tools early in the R&amp;D process;</a:t>
            </a:r>
            <a:endParaRPr lang="en-KE" sz="2400" u="none" strike="noStrike"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en-US" sz="2400" u="none" strike="noStrike" dirty="0">
                <a:solidFill>
                  <a:srgbClr val="0F1419"/>
                </a:solidFill>
                <a:effectLst/>
                <a:latin typeface="Arial" panose="020B0604020202020204" pitchFamily="34" charset="0"/>
                <a:ea typeface="Times New Roman" panose="02020603050405020304" pitchFamily="18" charset="0"/>
              </a:rPr>
              <a:t>Expand distributed</a:t>
            </a:r>
            <a:r>
              <a:rPr lang="en-US" sz="2400" u="none" strike="noStrike" dirty="0">
                <a:effectLst/>
                <a:latin typeface="Arial" panose="020B0604020202020204" pitchFamily="34" charset="0"/>
                <a:ea typeface="Times New Roman" panose="02020603050405020304" pitchFamily="18" charset="0"/>
              </a:rPr>
              <a:t> manufacturing capacity of countermeasures across regions, especially in LMICs, with the rights to adapt technologies and use them for other purposes; </a:t>
            </a:r>
            <a:endParaRPr lang="en-KE" sz="2400" u="none" strike="noStrike" dirty="0">
              <a:effectLst/>
              <a:latin typeface="Times New Roman" panose="02020603050405020304" pitchFamily="18" charset="0"/>
              <a:ea typeface="Times New Roman" panose="02020603050405020304" pitchFamily="18" charset="0"/>
            </a:endParaRPr>
          </a:p>
          <a:p>
            <a:r>
              <a:rPr lang="en-US" sz="2400" b="1" dirty="0">
                <a:solidFill>
                  <a:srgbClr val="0F1419"/>
                </a:solidFill>
                <a:effectLst/>
                <a:latin typeface="Arial" panose="020B0604020202020204" pitchFamily="34" charset="0"/>
                <a:ea typeface="Times New Roman" panose="02020603050405020304" pitchFamily="18" charset="0"/>
              </a:rPr>
              <a:t>Knowledge and knowhow sharing</a:t>
            </a:r>
            <a:endParaRPr lang="en-KE" sz="24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en-US" sz="2400" u="none" strike="noStrike" dirty="0">
                <a:effectLst/>
                <a:latin typeface="Arial" panose="020B0604020202020204" pitchFamily="34" charset="0"/>
                <a:ea typeface="Times New Roman" panose="02020603050405020304" pitchFamily="18" charset="0"/>
              </a:rPr>
              <a:t>Back and develop policies to increase knowledge sharing, remove trade-related barriers including IP, and create tech transfer hubs that are also equipped for R&amp;D; </a:t>
            </a:r>
            <a:endParaRPr lang="en-KE" sz="2400" u="none" strike="noStrike"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en-US" sz="2400" u="none" strike="noStrike" dirty="0">
                <a:effectLst/>
                <a:latin typeface="Arial" panose="020B0604020202020204" pitchFamily="34" charset="0"/>
                <a:ea typeface="Times New Roman" panose="02020603050405020304" pitchFamily="18" charset="0"/>
              </a:rPr>
              <a:t>Call for publicly financed research to guarantee global equitable and affordable access to the  countermeasures it funded, as well as underlying technologies; </a:t>
            </a:r>
            <a:endParaRPr lang="en-KE" sz="2400" u="none" strike="noStrike" dirty="0">
              <a:effectLst/>
              <a:latin typeface="Times New Roman" panose="02020603050405020304" pitchFamily="18" charset="0"/>
              <a:ea typeface="Times New Roman" panose="02020603050405020304" pitchFamily="18" charset="0"/>
            </a:endParaRPr>
          </a:p>
          <a:p>
            <a:r>
              <a:rPr lang="en-US" sz="2400" b="1" dirty="0">
                <a:effectLst/>
                <a:latin typeface="Arial" panose="020B0604020202020204" pitchFamily="34" charset="0"/>
                <a:ea typeface="Times New Roman" panose="02020603050405020304" pitchFamily="18" charset="0"/>
              </a:rPr>
              <a:t>Accountability and delivery </a:t>
            </a:r>
            <a:endParaRPr lang="en-KE" sz="24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en-US" sz="2400" u="none" strike="noStrike" dirty="0">
                <a:effectLst/>
                <a:latin typeface="Arial" panose="020B0604020202020204" pitchFamily="34" charset="0"/>
                <a:ea typeface="Times New Roman" panose="02020603050405020304" pitchFamily="18" charset="0"/>
              </a:rPr>
              <a:t>Ensure the production, pricing, supply, financing, and delivery of pandemic countermeasures can be tracked from production to patients during a pandemic.</a:t>
            </a:r>
            <a:endParaRPr lang="en-KE" sz="2400" u="none" strike="noStrike" dirty="0">
              <a:effectLst/>
              <a:latin typeface="Times New Roman" panose="02020603050405020304" pitchFamily="18" charset="0"/>
              <a:ea typeface="Times New Roman" panose="02020603050405020304" pitchFamily="18" charset="0"/>
            </a:endParaRPr>
          </a:p>
          <a:p>
            <a:endParaRPr lang="en-KE" dirty="0"/>
          </a:p>
        </p:txBody>
      </p:sp>
      <p:sp>
        <p:nvSpPr>
          <p:cNvPr id="3" name="Title 2">
            <a:extLst>
              <a:ext uri="{FF2B5EF4-FFF2-40B4-BE49-F238E27FC236}">
                <a16:creationId xmlns:a16="http://schemas.microsoft.com/office/drawing/2014/main" id="{185CECB8-BC97-4338-193C-1A1F4AAA4F23}"/>
              </a:ext>
            </a:extLst>
          </p:cNvPr>
          <p:cNvSpPr>
            <a:spLocks noGrp="1"/>
          </p:cNvSpPr>
          <p:nvPr>
            <p:ph type="ctrTitle"/>
          </p:nvPr>
        </p:nvSpPr>
        <p:spPr/>
        <p:txBody>
          <a:bodyPr/>
          <a:lstStyle/>
          <a:p>
            <a:br>
              <a:rPr lang="en-US" sz="3600" dirty="0">
                <a:solidFill>
                  <a:srgbClr val="0F1419"/>
                </a:solidFill>
                <a:effectLst/>
                <a:latin typeface="+mj-lt"/>
                <a:ea typeface="Times New Roman" panose="02020603050405020304" pitchFamily="18" charset="0"/>
              </a:rPr>
            </a:br>
            <a:r>
              <a:rPr lang="en-US" sz="3600" dirty="0">
                <a:solidFill>
                  <a:srgbClr val="0F1419"/>
                </a:solidFill>
                <a:effectLst/>
                <a:latin typeface="+mj-lt"/>
                <a:ea typeface="Times New Roman" panose="02020603050405020304" pitchFamily="18" charset="0"/>
              </a:rPr>
              <a:t>A new PCM Platform must: </a:t>
            </a:r>
            <a:endParaRPr lang="en-KE" dirty="0"/>
          </a:p>
        </p:txBody>
      </p:sp>
      <p:sp>
        <p:nvSpPr>
          <p:cNvPr id="4" name="Slide Number Placeholder 3">
            <a:extLst>
              <a:ext uri="{FF2B5EF4-FFF2-40B4-BE49-F238E27FC236}">
                <a16:creationId xmlns:a16="http://schemas.microsoft.com/office/drawing/2014/main" id="{DAD77130-102F-DD99-3195-255E0EA61B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Tree>
    <p:extLst>
      <p:ext uri="{BB962C8B-B14F-4D97-AF65-F5344CB8AC3E}">
        <p14:creationId xmlns:p14="http://schemas.microsoft.com/office/powerpoint/2010/main" val="3170514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8"/>
          <p:cNvSpPr txBox="1">
            <a:spLocks noGrp="1"/>
          </p:cNvSpPr>
          <p:nvPr>
            <p:ph type="ctrTitle"/>
          </p:nvPr>
        </p:nvSpPr>
        <p:spPr>
          <a:xfrm>
            <a:off x="381000" y="520050"/>
            <a:ext cx="13759800" cy="941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rgbClr val="223D7B"/>
              </a:buClr>
              <a:buSzPts val="3600"/>
              <a:buNone/>
            </a:pPr>
            <a:r>
              <a:rPr lang="en-US" dirty="0"/>
              <a:t>How PAN envisages role of CSOs in an African Advocacy Network</a:t>
            </a:r>
            <a:endParaRPr dirty="0"/>
          </a:p>
        </p:txBody>
      </p:sp>
      <p:sp>
        <p:nvSpPr>
          <p:cNvPr id="177" name="Google Shape;177;p28"/>
          <p:cNvSpPr txBox="1"/>
          <p:nvPr/>
        </p:nvSpPr>
        <p:spPr>
          <a:xfrm>
            <a:off x="381000" y="2110775"/>
            <a:ext cx="6475200" cy="6362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100" i="1">
                <a:solidFill>
                  <a:srgbClr val="003F87"/>
                </a:solidFill>
              </a:rPr>
              <a:t>Evolving from Pandemic Action Network’s unique collective advocacy model, </a:t>
            </a:r>
            <a:r>
              <a:rPr lang="en-US" sz="2100" b="1" i="1">
                <a:solidFill>
                  <a:srgbClr val="003F87"/>
                </a:solidFill>
              </a:rPr>
              <a:t>we’re building an independent African Advocacy Network to uniquely fill African policy and advocacy gaps and advance progress</a:t>
            </a:r>
            <a:r>
              <a:rPr lang="en-US" sz="2100" i="1">
                <a:solidFill>
                  <a:srgbClr val="003F87"/>
                </a:solidFill>
              </a:rPr>
              <a:t> on Africa’s pandemic prevention, preparedness, and response capacities, health resilience, and related issues.</a:t>
            </a:r>
            <a:endParaRPr sz="2100" i="1" strike="sngStrike">
              <a:solidFill>
                <a:srgbClr val="FF0000"/>
              </a:solidFill>
            </a:endParaRPr>
          </a:p>
          <a:p>
            <a:pPr marL="0" marR="0" lvl="0" indent="0" algn="l" rtl="0">
              <a:lnSpc>
                <a:spcPct val="100000"/>
              </a:lnSpc>
              <a:spcBef>
                <a:spcPts val="0"/>
              </a:spcBef>
              <a:spcAft>
                <a:spcPts val="0"/>
              </a:spcAft>
              <a:buClr>
                <a:srgbClr val="000000"/>
              </a:buClr>
              <a:buSzPts val="2600"/>
              <a:buFont typeface="Arial"/>
              <a:buNone/>
            </a:pPr>
            <a:endParaRPr sz="2100" i="1" strike="sngStrike">
              <a:solidFill>
                <a:srgbClr val="FF0000"/>
              </a:solidFill>
            </a:endParaRPr>
          </a:p>
          <a:p>
            <a:pPr marL="0" lvl="0" indent="0" algn="l" rtl="0">
              <a:spcBef>
                <a:spcPts val="0"/>
              </a:spcBef>
              <a:spcAft>
                <a:spcPts val="0"/>
              </a:spcAft>
              <a:buNone/>
            </a:pPr>
            <a:r>
              <a:rPr lang="en-US" sz="2100">
                <a:solidFill>
                  <a:srgbClr val="003F87"/>
                </a:solidFill>
              </a:rPr>
              <a:t>Our “network of networks” will connect national and regional priorities to global processes while delivering collectively with:</a:t>
            </a:r>
            <a:endParaRPr sz="2100" b="1">
              <a:solidFill>
                <a:srgbClr val="003F87"/>
              </a:solidFill>
            </a:endParaRPr>
          </a:p>
          <a:p>
            <a:pPr marL="457200" marR="0" lvl="0" indent="-361950" algn="l" rtl="0">
              <a:lnSpc>
                <a:spcPct val="100000"/>
              </a:lnSpc>
              <a:spcBef>
                <a:spcPts val="1000"/>
              </a:spcBef>
              <a:spcAft>
                <a:spcPts val="0"/>
              </a:spcAft>
              <a:buClr>
                <a:srgbClr val="003F87"/>
              </a:buClr>
              <a:buSzPts val="2100"/>
              <a:buChar char="●"/>
            </a:pPr>
            <a:r>
              <a:rPr lang="en-US" sz="2100" b="1">
                <a:solidFill>
                  <a:srgbClr val="003F87"/>
                </a:solidFill>
              </a:rPr>
              <a:t>Policy, advocacy, and communications acumen</a:t>
            </a:r>
            <a:endParaRPr sz="2100" b="1">
              <a:solidFill>
                <a:srgbClr val="003F87"/>
              </a:solidFill>
            </a:endParaRPr>
          </a:p>
          <a:p>
            <a:pPr marL="457200" marR="0" lvl="0" indent="-361950" algn="l" rtl="0">
              <a:lnSpc>
                <a:spcPct val="100000"/>
              </a:lnSpc>
              <a:spcBef>
                <a:spcPts val="0"/>
              </a:spcBef>
              <a:spcAft>
                <a:spcPts val="0"/>
              </a:spcAft>
              <a:buClr>
                <a:srgbClr val="003F87"/>
              </a:buClr>
              <a:buSzPts val="2100"/>
              <a:buChar char="●"/>
            </a:pPr>
            <a:r>
              <a:rPr lang="en-US" sz="2100" b="1">
                <a:solidFill>
                  <a:srgbClr val="003F87"/>
                </a:solidFill>
              </a:rPr>
              <a:t>Influence and convening power </a:t>
            </a:r>
            <a:endParaRPr sz="2100" b="1">
              <a:solidFill>
                <a:srgbClr val="003F87"/>
              </a:solidFill>
            </a:endParaRPr>
          </a:p>
          <a:p>
            <a:pPr marL="457200" marR="0" lvl="0" indent="-361950" algn="l" rtl="0">
              <a:lnSpc>
                <a:spcPct val="100000"/>
              </a:lnSpc>
              <a:spcBef>
                <a:spcPts val="0"/>
              </a:spcBef>
              <a:spcAft>
                <a:spcPts val="0"/>
              </a:spcAft>
              <a:buClr>
                <a:srgbClr val="003F87"/>
              </a:buClr>
              <a:buSzPts val="2100"/>
              <a:buChar char="●"/>
            </a:pPr>
            <a:r>
              <a:rPr lang="en-US" sz="2100" b="1">
                <a:solidFill>
                  <a:srgbClr val="003F87"/>
                </a:solidFill>
              </a:rPr>
              <a:t>Network effect — connecting and collaborating across issues, sectors, expertise, and geographies</a:t>
            </a:r>
            <a:endParaRPr sz="2100" b="1">
              <a:solidFill>
                <a:srgbClr val="003F87"/>
              </a:solidFill>
            </a:endParaRPr>
          </a:p>
          <a:p>
            <a:pPr marL="0" marR="0" lvl="0" indent="0" algn="l" rtl="0">
              <a:lnSpc>
                <a:spcPct val="100000"/>
              </a:lnSpc>
              <a:spcBef>
                <a:spcPts val="0"/>
              </a:spcBef>
              <a:spcAft>
                <a:spcPts val="0"/>
              </a:spcAft>
              <a:buClr>
                <a:schemeClr val="dk1"/>
              </a:buClr>
              <a:buSzPts val="1100"/>
              <a:buFont typeface="Arial"/>
              <a:buNone/>
            </a:pPr>
            <a:endParaRPr sz="2100" b="1">
              <a:solidFill>
                <a:srgbClr val="003F87"/>
              </a:solidFill>
            </a:endParaRPr>
          </a:p>
          <a:p>
            <a:pPr marL="0" marR="0" lvl="0" indent="0" algn="l" rtl="0">
              <a:lnSpc>
                <a:spcPct val="100000"/>
              </a:lnSpc>
              <a:spcBef>
                <a:spcPts val="0"/>
              </a:spcBef>
              <a:spcAft>
                <a:spcPts val="0"/>
              </a:spcAft>
              <a:buClr>
                <a:srgbClr val="000000"/>
              </a:buClr>
              <a:buSzPts val="2600"/>
              <a:buFont typeface="Arial"/>
              <a:buNone/>
            </a:pPr>
            <a:endParaRPr sz="2100" b="1">
              <a:solidFill>
                <a:srgbClr val="003F87"/>
              </a:solidFill>
            </a:endParaRPr>
          </a:p>
        </p:txBody>
      </p:sp>
      <p:cxnSp>
        <p:nvCxnSpPr>
          <p:cNvPr id="178" name="Google Shape;178;p28"/>
          <p:cNvCxnSpPr/>
          <p:nvPr/>
        </p:nvCxnSpPr>
        <p:spPr>
          <a:xfrm>
            <a:off x="543574" y="7913811"/>
            <a:ext cx="2541000" cy="0"/>
          </a:xfrm>
          <a:prstGeom prst="straightConnector1">
            <a:avLst/>
          </a:prstGeom>
          <a:noFill/>
          <a:ln w="47625" cap="flat" cmpd="sng">
            <a:solidFill>
              <a:srgbClr val="EF5B5B"/>
            </a:solidFill>
            <a:prstDash val="solid"/>
            <a:round/>
            <a:headEnd type="none" w="sm" len="sm"/>
            <a:tailEnd type="none" w="sm" len="sm"/>
          </a:ln>
        </p:spPr>
      </p:cxnSp>
      <p:pic>
        <p:nvPicPr>
          <p:cNvPr id="179" name="Google Shape;179;p28"/>
          <p:cNvPicPr preferRelativeResize="0"/>
          <p:nvPr/>
        </p:nvPicPr>
        <p:blipFill rotWithShape="1">
          <a:blip r:embed="rId3">
            <a:alphaModFix/>
          </a:blip>
          <a:srcRect/>
          <a:stretch/>
        </p:blipFill>
        <p:spPr>
          <a:xfrm>
            <a:off x="6743600" y="2561664"/>
            <a:ext cx="7505803" cy="5165116"/>
          </a:xfrm>
          <a:prstGeom prst="rect">
            <a:avLst/>
          </a:prstGeom>
          <a:noFill/>
          <a:ln>
            <a:noFill/>
          </a:ln>
        </p:spPr>
      </p:pic>
      <p:sp>
        <p:nvSpPr>
          <p:cNvPr id="180" name="Google Shape;180;p28"/>
          <p:cNvSpPr txBox="1"/>
          <p:nvPr/>
        </p:nvSpPr>
        <p:spPr>
          <a:xfrm>
            <a:off x="9657881" y="4504555"/>
            <a:ext cx="16101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EF5B5B"/>
                </a:solidFill>
                <a:latin typeface="Arial"/>
                <a:ea typeface="Arial"/>
                <a:cs typeface="Arial"/>
                <a:sym typeface="Arial"/>
              </a:rPr>
              <a:t>policy</a:t>
            </a:r>
            <a:endParaRPr sz="1400" b="0" i="0" u="none" strike="noStrike" cap="none">
              <a:solidFill>
                <a:srgbClr val="EF5B5B"/>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EF5B5B"/>
                </a:solidFill>
                <a:latin typeface="Arial"/>
                <a:ea typeface="Arial"/>
                <a:cs typeface="Arial"/>
                <a:sym typeface="Arial"/>
              </a:rPr>
              <a:t>+</a:t>
            </a:r>
            <a:endParaRPr sz="1400" b="0" i="0" u="none" strike="noStrike" cap="none">
              <a:solidFill>
                <a:srgbClr val="EF5B5B"/>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EF5B5B"/>
                </a:solidFill>
                <a:latin typeface="Arial"/>
                <a:ea typeface="Arial"/>
                <a:cs typeface="Arial"/>
                <a:sym typeface="Arial"/>
              </a:rPr>
              <a:t>advocacy</a:t>
            </a:r>
            <a:endParaRPr sz="1400" b="0" i="0" u="none" strike="noStrike" cap="none">
              <a:solidFill>
                <a:srgbClr val="EF5B5B"/>
              </a:solidFill>
              <a:latin typeface="Arial"/>
              <a:ea typeface="Arial"/>
              <a:cs typeface="Arial"/>
              <a:sym typeface="Arial"/>
            </a:endParaRPr>
          </a:p>
        </p:txBody>
      </p:sp>
      <p:sp>
        <p:nvSpPr>
          <p:cNvPr id="181" name="Google Shape;181;p28"/>
          <p:cNvSpPr txBox="1"/>
          <p:nvPr/>
        </p:nvSpPr>
        <p:spPr>
          <a:xfrm>
            <a:off x="6956644" y="5829462"/>
            <a:ext cx="23841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recommendations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reports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research</a:t>
            </a:r>
            <a:endParaRPr sz="1400" b="0" i="0" u="none" strike="noStrike" cap="none">
              <a:solidFill>
                <a:srgbClr val="000000"/>
              </a:solidFill>
              <a:latin typeface="Arial"/>
              <a:ea typeface="Arial"/>
              <a:cs typeface="Arial"/>
              <a:sym typeface="Arial"/>
            </a:endParaRPr>
          </a:p>
        </p:txBody>
      </p:sp>
      <p:sp>
        <p:nvSpPr>
          <p:cNvPr id="182" name="Google Shape;182;p28"/>
          <p:cNvSpPr txBox="1"/>
          <p:nvPr/>
        </p:nvSpPr>
        <p:spPr>
          <a:xfrm>
            <a:off x="11641067" y="3027055"/>
            <a:ext cx="23841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action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legislation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impact</a:t>
            </a:r>
            <a:endParaRPr sz="1400" b="0" i="0" u="none" strike="noStrike" cap="none">
              <a:solidFill>
                <a:srgbClr val="000000"/>
              </a:solidFill>
              <a:latin typeface="Arial"/>
              <a:ea typeface="Arial"/>
              <a:cs typeface="Arial"/>
              <a:sym typeface="Arial"/>
            </a:endParaRPr>
          </a:p>
        </p:txBody>
      </p:sp>
      <p:sp>
        <p:nvSpPr>
          <p:cNvPr id="183" name="Google Shape;183;p28"/>
          <p:cNvSpPr txBox="1">
            <a:spLocks noGrp="1"/>
          </p:cNvSpPr>
          <p:nvPr>
            <p:ph type="sldNum" idx="12"/>
          </p:nvPr>
        </p:nvSpPr>
        <p:spPr>
          <a:xfrm>
            <a:off x="13296900" y="7642390"/>
            <a:ext cx="1041000" cy="3204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888888"/>
              </a:buClr>
              <a:buSzPts val="1200"/>
              <a:buFont typeface="Arial"/>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3"/>
          <p:cNvSpPr txBox="1">
            <a:spLocks noGrp="1"/>
          </p:cNvSpPr>
          <p:nvPr>
            <p:ph type="ctrTitle"/>
          </p:nvPr>
        </p:nvSpPr>
        <p:spPr>
          <a:xfrm>
            <a:off x="2079375" y="520050"/>
            <a:ext cx="12061500" cy="94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t>Who should we target and why?</a:t>
            </a:r>
            <a:endParaRPr dirty="0"/>
          </a:p>
          <a:p>
            <a:pPr marL="0" lvl="0" indent="0" algn="l" rtl="0">
              <a:spcBef>
                <a:spcPts val="0"/>
              </a:spcBef>
              <a:spcAft>
                <a:spcPts val="0"/>
              </a:spcAft>
              <a:buClr>
                <a:schemeClr val="dk1"/>
              </a:buClr>
              <a:buSzPts val="1100"/>
              <a:buFont typeface="Arial"/>
              <a:buNone/>
            </a:pPr>
            <a:r>
              <a:rPr lang="en-US" sz="2000" i="1" dirty="0">
                <a:solidFill>
                  <a:schemeClr val="accent2"/>
                </a:solidFill>
              </a:rPr>
              <a:t>Who is our audience? What do we want them to do?</a:t>
            </a:r>
            <a:endParaRPr sz="2000" i="1" dirty="0">
              <a:solidFill>
                <a:schemeClr val="accent2"/>
              </a:solidFill>
            </a:endParaRPr>
          </a:p>
          <a:p>
            <a:pPr marL="0" lvl="0" indent="0" algn="l" rtl="0">
              <a:spcBef>
                <a:spcPts val="0"/>
              </a:spcBef>
              <a:spcAft>
                <a:spcPts val="0"/>
              </a:spcAft>
              <a:buNone/>
            </a:pPr>
            <a:endParaRPr sz="2000" i="1" dirty="0">
              <a:solidFill>
                <a:schemeClr val="accent2"/>
              </a:solidFill>
            </a:endParaRPr>
          </a:p>
        </p:txBody>
      </p:sp>
      <p:sp>
        <p:nvSpPr>
          <p:cNvPr id="94" name="Google Shape;94;p13"/>
          <p:cNvSpPr txBox="1">
            <a:spLocks noGrp="1"/>
          </p:cNvSpPr>
          <p:nvPr>
            <p:ph type="sldNum" idx="12"/>
          </p:nvPr>
        </p:nvSpPr>
        <p:spPr>
          <a:xfrm>
            <a:off x="13296900" y="7642390"/>
            <a:ext cx="1041000" cy="3204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13</a:t>
            </a:fld>
            <a:endParaRPr/>
          </a:p>
        </p:txBody>
      </p:sp>
      <p:graphicFrame>
        <p:nvGraphicFramePr>
          <p:cNvPr id="95" name="Google Shape;95;p13"/>
          <p:cNvGraphicFramePr/>
          <p:nvPr>
            <p:extLst>
              <p:ext uri="{D42A27DB-BD31-4B8C-83A1-F6EECF244321}">
                <p14:modId xmlns:p14="http://schemas.microsoft.com/office/powerpoint/2010/main" val="1443253026"/>
              </p:ext>
            </p:extLst>
          </p:nvPr>
        </p:nvGraphicFramePr>
        <p:xfrm>
          <a:off x="648775" y="2202175"/>
          <a:ext cx="12725300" cy="3581340"/>
        </p:xfrm>
        <a:graphic>
          <a:graphicData uri="http://schemas.openxmlformats.org/drawingml/2006/table">
            <a:tbl>
              <a:tblPr>
                <a:noFill/>
                <a:tableStyleId>{4183E545-2C56-4200-8AC0-AD7AA61099A4}</a:tableStyleId>
              </a:tblPr>
              <a:tblGrid>
                <a:gridCol w="2054900">
                  <a:extLst>
                    <a:ext uri="{9D8B030D-6E8A-4147-A177-3AD203B41FA5}">
                      <a16:colId xmlns:a16="http://schemas.microsoft.com/office/drawing/2014/main" val="20000"/>
                    </a:ext>
                  </a:extLst>
                </a:gridCol>
                <a:gridCol w="2667600">
                  <a:extLst>
                    <a:ext uri="{9D8B030D-6E8A-4147-A177-3AD203B41FA5}">
                      <a16:colId xmlns:a16="http://schemas.microsoft.com/office/drawing/2014/main" val="20001"/>
                    </a:ext>
                  </a:extLst>
                </a:gridCol>
                <a:gridCol w="2667600">
                  <a:extLst>
                    <a:ext uri="{9D8B030D-6E8A-4147-A177-3AD203B41FA5}">
                      <a16:colId xmlns:a16="http://schemas.microsoft.com/office/drawing/2014/main" val="20002"/>
                    </a:ext>
                  </a:extLst>
                </a:gridCol>
                <a:gridCol w="2667600">
                  <a:extLst>
                    <a:ext uri="{9D8B030D-6E8A-4147-A177-3AD203B41FA5}">
                      <a16:colId xmlns:a16="http://schemas.microsoft.com/office/drawing/2014/main" val="20003"/>
                    </a:ext>
                  </a:extLst>
                </a:gridCol>
                <a:gridCol w="2667600">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endParaRPr b="1">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US" sz="1700" b="1">
                          <a:solidFill>
                            <a:schemeClr val="lt1"/>
                          </a:solidFill>
                        </a:rPr>
                        <a:t>PARTNERS &amp; FUNDERS</a:t>
                      </a:r>
                      <a:endParaRPr sz="1700" b="1">
                        <a:solidFill>
                          <a:schemeClr val="lt1"/>
                        </a:solidFill>
                      </a:endParaRPr>
                    </a:p>
                    <a:p>
                      <a:pPr marL="0" lvl="0" indent="0" algn="ctr" rtl="0">
                        <a:spcBef>
                          <a:spcPts val="0"/>
                        </a:spcBef>
                        <a:spcAft>
                          <a:spcPts val="0"/>
                        </a:spcAft>
                        <a:buClr>
                          <a:schemeClr val="dk1"/>
                        </a:buClr>
                        <a:buSzPts val="1100"/>
                        <a:buFont typeface="Arial"/>
                        <a:buNone/>
                      </a:pPr>
                      <a:r>
                        <a:rPr lang="en-US" sz="1700" i="1">
                          <a:solidFill>
                            <a:schemeClr val="lt1"/>
                          </a:solidFill>
                        </a:rPr>
                        <a:t>(network and donors)</a:t>
                      </a:r>
                      <a:endParaRPr sz="1700" i="1">
                        <a:solidFill>
                          <a:schemeClr val="lt1"/>
                        </a:solidFill>
                      </a:endParaRPr>
                    </a:p>
                  </a:txBody>
                  <a:tcPr marL="91425" marR="91425" marT="91425" marB="91425">
                    <a:solidFill>
                      <a:srgbClr val="003F87"/>
                    </a:solidFill>
                  </a:tcPr>
                </a:tc>
                <a:tc>
                  <a:txBody>
                    <a:bodyPr/>
                    <a:lstStyle/>
                    <a:p>
                      <a:pPr marL="0" lvl="0" indent="0" algn="ctr" rtl="0">
                        <a:spcBef>
                          <a:spcPts val="0"/>
                        </a:spcBef>
                        <a:spcAft>
                          <a:spcPts val="0"/>
                        </a:spcAft>
                        <a:buClr>
                          <a:schemeClr val="dk1"/>
                        </a:buClr>
                        <a:buSzPts val="1100"/>
                        <a:buFont typeface="Arial"/>
                        <a:buNone/>
                      </a:pPr>
                      <a:r>
                        <a:rPr lang="en-US" sz="1700" b="1">
                          <a:solidFill>
                            <a:schemeClr val="lt1"/>
                          </a:solidFill>
                        </a:rPr>
                        <a:t>KEY OPINION LEADERS</a:t>
                      </a:r>
                      <a:endParaRPr sz="1700" b="1">
                        <a:solidFill>
                          <a:schemeClr val="lt1"/>
                        </a:solidFill>
                      </a:endParaRPr>
                    </a:p>
                    <a:p>
                      <a:pPr marL="0" lvl="0" indent="0" algn="ctr" rtl="0">
                        <a:spcBef>
                          <a:spcPts val="0"/>
                        </a:spcBef>
                        <a:spcAft>
                          <a:spcPts val="0"/>
                        </a:spcAft>
                        <a:buClr>
                          <a:schemeClr val="dk1"/>
                        </a:buClr>
                        <a:buSzPts val="1100"/>
                        <a:buFont typeface="Arial"/>
                        <a:buNone/>
                      </a:pPr>
                      <a:r>
                        <a:rPr lang="en-US" sz="1700" i="1">
                          <a:solidFill>
                            <a:schemeClr val="lt1"/>
                          </a:solidFill>
                        </a:rPr>
                        <a:t>(influence the narrative and decision-makers)</a:t>
                      </a:r>
                      <a:endParaRPr sz="1700" i="1">
                        <a:solidFill>
                          <a:schemeClr val="lt1"/>
                        </a:solidFill>
                      </a:endParaRPr>
                    </a:p>
                  </a:txBody>
                  <a:tcPr marL="91425" marR="91425" marT="91425" marB="91425">
                    <a:solidFill>
                      <a:srgbClr val="1571DA"/>
                    </a:solidFill>
                  </a:tcPr>
                </a:tc>
                <a:tc>
                  <a:txBody>
                    <a:bodyPr/>
                    <a:lstStyle/>
                    <a:p>
                      <a:pPr marL="0" lvl="0" indent="0" algn="ctr" rtl="0">
                        <a:spcBef>
                          <a:spcPts val="0"/>
                        </a:spcBef>
                        <a:spcAft>
                          <a:spcPts val="0"/>
                        </a:spcAft>
                        <a:buClr>
                          <a:schemeClr val="dk1"/>
                        </a:buClr>
                        <a:buSzPts val="1100"/>
                        <a:buFont typeface="Arial"/>
                        <a:buNone/>
                      </a:pPr>
                      <a:r>
                        <a:rPr lang="en-US" sz="1700" b="1">
                          <a:solidFill>
                            <a:schemeClr val="lt1"/>
                          </a:solidFill>
                        </a:rPr>
                        <a:t>POLICYMAKERS </a:t>
                      </a:r>
                      <a:endParaRPr sz="1700" b="1">
                        <a:solidFill>
                          <a:schemeClr val="lt1"/>
                        </a:solidFill>
                      </a:endParaRPr>
                    </a:p>
                    <a:p>
                      <a:pPr marL="0" lvl="0" indent="0" algn="ctr" rtl="0">
                        <a:spcBef>
                          <a:spcPts val="0"/>
                        </a:spcBef>
                        <a:spcAft>
                          <a:spcPts val="0"/>
                        </a:spcAft>
                        <a:buClr>
                          <a:schemeClr val="dk1"/>
                        </a:buClr>
                        <a:buSzPts val="1100"/>
                        <a:buFont typeface="Arial"/>
                        <a:buNone/>
                      </a:pPr>
                      <a:r>
                        <a:rPr lang="en-US" sz="1700" i="1">
                          <a:solidFill>
                            <a:schemeClr val="lt1"/>
                          </a:solidFill>
                        </a:rPr>
                        <a:t>(have a global or national platform to take policy action)</a:t>
                      </a:r>
                      <a:endParaRPr sz="1700" i="1">
                        <a:solidFill>
                          <a:schemeClr val="lt1"/>
                        </a:solidFill>
                      </a:endParaRPr>
                    </a:p>
                    <a:p>
                      <a:pPr marL="0" lvl="0" indent="0" algn="ctr" rtl="0">
                        <a:spcBef>
                          <a:spcPts val="0"/>
                        </a:spcBef>
                        <a:spcAft>
                          <a:spcPts val="0"/>
                        </a:spcAft>
                        <a:buNone/>
                      </a:pPr>
                      <a:endParaRPr sz="1700">
                        <a:solidFill>
                          <a:schemeClr val="lt1"/>
                        </a:solidFill>
                      </a:endParaRPr>
                    </a:p>
                  </a:txBody>
                  <a:tcPr marL="91425" marR="91425" marT="91425" marB="91425">
                    <a:solidFill>
                      <a:srgbClr val="EF5B5B"/>
                    </a:solidFill>
                  </a:tcPr>
                </a:tc>
                <a:tc>
                  <a:txBody>
                    <a:bodyPr/>
                    <a:lstStyle/>
                    <a:p>
                      <a:pPr marL="0" lvl="0" indent="0" algn="ctr" rtl="0">
                        <a:spcBef>
                          <a:spcPts val="0"/>
                        </a:spcBef>
                        <a:spcAft>
                          <a:spcPts val="0"/>
                        </a:spcAft>
                        <a:buNone/>
                      </a:pPr>
                      <a:r>
                        <a:rPr lang="en-US" sz="1700" b="1">
                          <a:solidFill>
                            <a:schemeClr val="lt1"/>
                          </a:solidFill>
                        </a:rPr>
                        <a:t>PEOPLE WHO CARE</a:t>
                      </a:r>
                      <a:endParaRPr sz="1700" b="1">
                        <a:solidFill>
                          <a:schemeClr val="lt1"/>
                        </a:solidFill>
                      </a:endParaRPr>
                    </a:p>
                    <a:p>
                      <a:pPr marL="0" lvl="0" indent="0" algn="ctr" rtl="0">
                        <a:spcBef>
                          <a:spcPts val="0"/>
                        </a:spcBef>
                        <a:spcAft>
                          <a:spcPts val="0"/>
                        </a:spcAft>
                        <a:buNone/>
                      </a:pPr>
                      <a:r>
                        <a:rPr lang="en-US" sz="1700" i="1">
                          <a:solidFill>
                            <a:schemeClr val="lt1"/>
                          </a:solidFill>
                        </a:rPr>
                        <a:t>(willing to speak up on our issues -— likely have a personal experience to share)</a:t>
                      </a:r>
                      <a:endParaRPr sz="1700" i="1">
                        <a:solidFill>
                          <a:schemeClr val="lt1"/>
                        </a:solidFill>
                      </a:endParaRPr>
                    </a:p>
                  </a:txBody>
                  <a:tcPr marL="91425" marR="91425" marT="91425" marB="91425">
                    <a:solidFill>
                      <a:srgbClr val="FFBA4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700" b="1"/>
                        <a:t>ACTIONS &amp; DESIRED OUTCOMES</a:t>
                      </a:r>
                      <a:endParaRPr sz="1700" b="1"/>
                    </a:p>
                  </a:txBody>
                  <a:tcPr marL="91425" marR="91425" marT="91425" marB="91425"/>
                </a:tc>
                <a:tc>
                  <a:txBody>
                    <a:bodyPr/>
                    <a:lstStyle/>
                    <a:p>
                      <a:pPr marL="457200" lvl="0" indent="-317500" algn="l" rtl="0">
                        <a:spcBef>
                          <a:spcPts val="0"/>
                        </a:spcBef>
                        <a:spcAft>
                          <a:spcPts val="0"/>
                        </a:spcAft>
                        <a:buClr>
                          <a:schemeClr val="dk1"/>
                        </a:buClr>
                        <a:buSzPts val="1400"/>
                        <a:buChar char="●"/>
                      </a:pPr>
                      <a:r>
                        <a:rPr lang="en-US">
                          <a:solidFill>
                            <a:schemeClr val="dk1"/>
                          </a:solidFill>
                        </a:rPr>
                        <a:t>Shape agendas</a:t>
                      </a:r>
                      <a:endParaRPr>
                        <a:solidFill>
                          <a:schemeClr val="dk1"/>
                        </a:solidFill>
                      </a:endParaRPr>
                    </a:p>
                    <a:p>
                      <a:pPr marL="457200" lvl="0" indent="-317500" algn="l" rtl="0">
                        <a:spcBef>
                          <a:spcPts val="0"/>
                        </a:spcBef>
                        <a:spcAft>
                          <a:spcPts val="0"/>
                        </a:spcAft>
                        <a:buClr>
                          <a:schemeClr val="dk1"/>
                        </a:buClr>
                        <a:buSzPts val="1400"/>
                        <a:buChar char="●"/>
                      </a:pPr>
                      <a:r>
                        <a:rPr lang="en-US">
                          <a:solidFill>
                            <a:schemeClr val="dk1"/>
                          </a:solidFill>
                        </a:rPr>
                        <a:t>Be an advocate — stand with us</a:t>
                      </a:r>
                      <a:endParaRPr>
                        <a:solidFill>
                          <a:schemeClr val="dk1"/>
                        </a:solidFill>
                      </a:endParaRPr>
                    </a:p>
                    <a:p>
                      <a:pPr marL="457200" lvl="0" indent="-317500" algn="l" rtl="0">
                        <a:spcBef>
                          <a:spcPts val="0"/>
                        </a:spcBef>
                        <a:spcAft>
                          <a:spcPts val="0"/>
                        </a:spcAft>
                        <a:buClr>
                          <a:schemeClr val="dk1"/>
                        </a:buClr>
                        <a:buSzPts val="1400"/>
                        <a:buChar char="●"/>
                      </a:pPr>
                      <a:r>
                        <a:rPr lang="en-US">
                          <a:solidFill>
                            <a:schemeClr val="dk1"/>
                          </a:solidFill>
                        </a:rPr>
                        <a:t>See the Network as valuable</a:t>
                      </a:r>
                      <a:endParaRPr>
                        <a:solidFill>
                          <a:schemeClr val="dk1"/>
                        </a:solidFill>
                      </a:endParaRPr>
                    </a:p>
                    <a:p>
                      <a:pPr marL="457200" lvl="0" indent="-317500" algn="l" rtl="0">
                        <a:spcBef>
                          <a:spcPts val="0"/>
                        </a:spcBef>
                        <a:spcAft>
                          <a:spcPts val="0"/>
                        </a:spcAft>
                        <a:buClr>
                          <a:schemeClr val="dk1"/>
                        </a:buClr>
                        <a:buSzPts val="1400"/>
                        <a:buChar char="●"/>
                      </a:pPr>
                      <a:r>
                        <a:rPr lang="en-US">
                          <a:solidFill>
                            <a:schemeClr val="dk1"/>
                          </a:solidFill>
                        </a:rPr>
                        <a:t>Continue to be active and invested in this space</a:t>
                      </a:r>
                      <a:endParaRPr>
                        <a:solidFill>
                          <a:schemeClr val="dk1"/>
                        </a:solidFill>
                      </a:endParaRPr>
                    </a:p>
                    <a:p>
                      <a:pPr marL="457200" lvl="0" indent="-317500" algn="l" rtl="0">
                        <a:spcBef>
                          <a:spcPts val="0"/>
                        </a:spcBef>
                        <a:spcAft>
                          <a:spcPts val="0"/>
                        </a:spcAft>
                        <a:buClr>
                          <a:schemeClr val="dk1"/>
                        </a:buClr>
                        <a:buSzPts val="1400"/>
                        <a:buChar char="●"/>
                      </a:pPr>
                      <a:r>
                        <a:rPr lang="en-US">
                          <a:solidFill>
                            <a:schemeClr val="dk1"/>
                          </a:solidFill>
                        </a:rPr>
                        <a:t>Include us in their work</a:t>
                      </a:r>
                      <a:endParaRPr b="1">
                        <a:solidFill>
                          <a:schemeClr val="dk1"/>
                        </a:solidFill>
                      </a:endParaRPr>
                    </a:p>
                  </a:txBody>
                  <a:tcPr marL="91425" marR="91425" marT="91425" marB="91425"/>
                </a:tc>
                <a:tc>
                  <a:txBody>
                    <a:bodyPr/>
                    <a:lstStyle/>
                    <a:p>
                      <a:pPr marL="457200" lvl="0" indent="-317500" algn="l" rtl="0">
                        <a:spcBef>
                          <a:spcPts val="0"/>
                        </a:spcBef>
                        <a:spcAft>
                          <a:spcPts val="0"/>
                        </a:spcAft>
                        <a:buClr>
                          <a:schemeClr val="dk1"/>
                        </a:buClr>
                        <a:buSzPts val="1400"/>
                        <a:buChar char="●"/>
                      </a:pPr>
                      <a:r>
                        <a:rPr lang="en-GB" dirty="0">
                          <a:solidFill>
                            <a:schemeClr val="dk1"/>
                          </a:solidFill>
                        </a:rPr>
                        <a:t>Buy inti the agenda</a:t>
                      </a:r>
                      <a:endParaRPr dirty="0">
                        <a:solidFill>
                          <a:schemeClr val="dk1"/>
                        </a:solidFill>
                      </a:endParaRPr>
                    </a:p>
                    <a:p>
                      <a:pPr marL="457200" lvl="0" indent="-317500" algn="l" rtl="0">
                        <a:spcBef>
                          <a:spcPts val="0"/>
                        </a:spcBef>
                        <a:spcAft>
                          <a:spcPts val="0"/>
                        </a:spcAft>
                        <a:buClr>
                          <a:schemeClr val="dk1"/>
                        </a:buClr>
                        <a:buSzPts val="1400"/>
                        <a:buChar char="●"/>
                      </a:pPr>
                      <a:r>
                        <a:rPr lang="en-US" dirty="0">
                          <a:solidFill>
                            <a:schemeClr val="dk1"/>
                          </a:solidFill>
                        </a:rPr>
                        <a:t>Speak up and amplify</a:t>
                      </a:r>
                      <a:endParaRPr dirty="0"/>
                    </a:p>
                  </a:txBody>
                  <a:tcPr marL="91425" marR="91425" marT="91425" marB="91425"/>
                </a:tc>
                <a:tc>
                  <a:txBody>
                    <a:bodyPr/>
                    <a:lstStyle/>
                    <a:p>
                      <a:pPr marL="457200" lvl="0" indent="-317500" algn="l" rtl="0">
                        <a:spcBef>
                          <a:spcPts val="0"/>
                        </a:spcBef>
                        <a:spcAft>
                          <a:spcPts val="0"/>
                        </a:spcAft>
                        <a:buSzPts val="1400"/>
                        <a:buChar char="●"/>
                      </a:pPr>
                      <a:r>
                        <a:rPr lang="en-US">
                          <a:solidFill>
                            <a:schemeClr val="dk1"/>
                          </a:solidFill>
                        </a:rPr>
                        <a:t>Take action on our agendas</a:t>
                      </a:r>
                      <a:endParaRPr/>
                    </a:p>
                  </a:txBody>
                  <a:tcPr marL="91425" marR="91425" marT="91425" marB="91425"/>
                </a:tc>
                <a:tc>
                  <a:txBody>
                    <a:bodyPr/>
                    <a:lstStyle/>
                    <a:p>
                      <a:pPr marL="457200" lvl="0" indent="-317500" algn="l" rtl="0">
                        <a:spcBef>
                          <a:spcPts val="0"/>
                        </a:spcBef>
                        <a:spcAft>
                          <a:spcPts val="0"/>
                        </a:spcAft>
                        <a:buSzPts val="1400"/>
                        <a:buChar char="●"/>
                      </a:pPr>
                      <a:r>
                        <a:rPr lang="en-US" dirty="0"/>
                        <a:t>Continue to practice behaviors that stop the spread of COVID-19</a:t>
                      </a:r>
                      <a:endParaRPr dirty="0"/>
                    </a:p>
                    <a:p>
                      <a:pPr marL="457200" lvl="0" indent="-317500" algn="l" rtl="0">
                        <a:spcBef>
                          <a:spcPts val="0"/>
                        </a:spcBef>
                        <a:spcAft>
                          <a:spcPts val="0"/>
                        </a:spcAft>
                        <a:buSzPts val="1400"/>
                        <a:buChar char="●"/>
                      </a:pPr>
                      <a:r>
                        <a:rPr lang="en-US" dirty="0"/>
                        <a:t>Speak up and pressure decision-makers </a:t>
                      </a:r>
                      <a:endParaRPr dirty="0"/>
                    </a:p>
                    <a:p>
                      <a:pPr marL="457200" lvl="0" indent="-317500" algn="l" rtl="0">
                        <a:spcBef>
                          <a:spcPts val="0"/>
                        </a:spcBef>
                        <a:spcAft>
                          <a:spcPts val="0"/>
                        </a:spcAft>
                        <a:buSzPts val="1400"/>
                        <a:buChar char="●"/>
                      </a:pPr>
                      <a:r>
                        <a:rPr lang="en-US" dirty="0"/>
                        <a:t>Like, comment, subscribe to amplify calls-to-action</a:t>
                      </a:r>
                      <a:endParaRPr dirty="0"/>
                    </a:p>
                    <a:p>
                      <a:pPr marL="457200" lvl="0" indent="-317500" algn="l" rtl="0">
                        <a:spcBef>
                          <a:spcPts val="0"/>
                        </a:spcBef>
                        <a:spcAft>
                          <a:spcPts val="0"/>
                        </a:spcAft>
                        <a:buSzPts val="1400"/>
                        <a:buChar char="●"/>
                      </a:pPr>
                      <a:r>
                        <a:rPr lang="en-US" dirty="0"/>
                        <a:t>Join us, show up when asked</a:t>
                      </a:r>
                      <a:endParaRPr dirty="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blipFill>
          <a:blip r:embed="rId3">
            <a:alphaModFix amt="70000"/>
          </a:blip>
          <a:stretch>
            <a:fillRect/>
          </a:stretch>
        </a:blipFill>
        <a:effectLst/>
      </p:bgPr>
    </p:bg>
    <p:spTree>
      <p:nvGrpSpPr>
        <p:cNvPr id="1" name="Shape 156"/>
        <p:cNvGrpSpPr/>
        <p:nvPr/>
      </p:nvGrpSpPr>
      <p:grpSpPr>
        <a:xfrm>
          <a:off x="0" y="0"/>
          <a:ext cx="0" cy="0"/>
          <a:chOff x="0" y="0"/>
          <a:chExt cx="0" cy="0"/>
        </a:xfrm>
      </p:grpSpPr>
      <p:sp>
        <p:nvSpPr>
          <p:cNvPr id="157" name="Google Shape;157;p19"/>
          <p:cNvSpPr txBox="1">
            <a:spLocks noGrp="1"/>
          </p:cNvSpPr>
          <p:nvPr>
            <p:ph type="ctrTitle"/>
          </p:nvPr>
        </p:nvSpPr>
        <p:spPr>
          <a:xfrm>
            <a:off x="2079375" y="520050"/>
            <a:ext cx="12061500" cy="941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3600"/>
              <a:buNone/>
            </a:pPr>
            <a:r>
              <a:rPr lang="en-US"/>
              <a:t>Our Mission</a:t>
            </a:r>
            <a:endParaRPr/>
          </a:p>
        </p:txBody>
      </p:sp>
      <p:sp>
        <p:nvSpPr>
          <p:cNvPr id="158" name="Google Shape;158;p19"/>
          <p:cNvSpPr txBox="1">
            <a:spLocks noGrp="1"/>
          </p:cNvSpPr>
          <p:nvPr>
            <p:ph type="subTitle" idx="1"/>
          </p:nvPr>
        </p:nvSpPr>
        <p:spPr>
          <a:xfrm>
            <a:off x="2079375" y="3794760"/>
            <a:ext cx="12061500" cy="19065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2000"/>
              <a:buFont typeface="Arial"/>
              <a:buNone/>
            </a:pPr>
            <a:r>
              <a:rPr lang="en-US" sz="3200" b="1" dirty="0">
                <a:solidFill>
                  <a:srgbClr val="223D7C"/>
                </a:solidFill>
              </a:rPr>
              <a:t>Drive collective action to end the COVID-19 crisis and to ensure the world is prepared for the next pandemic. </a:t>
            </a:r>
            <a:endParaRPr sz="3200" b="1" dirty="0">
              <a:solidFill>
                <a:srgbClr val="223D7C"/>
              </a:solidFill>
            </a:endParaRPr>
          </a:p>
        </p:txBody>
      </p:sp>
      <p:cxnSp>
        <p:nvCxnSpPr>
          <p:cNvPr id="159" name="Google Shape;159;p19"/>
          <p:cNvCxnSpPr/>
          <p:nvPr/>
        </p:nvCxnSpPr>
        <p:spPr>
          <a:xfrm>
            <a:off x="2079375" y="5784657"/>
            <a:ext cx="12551100" cy="0"/>
          </a:xfrm>
          <a:prstGeom prst="straightConnector1">
            <a:avLst/>
          </a:prstGeom>
          <a:noFill/>
          <a:ln w="47625" cap="flat" cmpd="sng">
            <a:solidFill>
              <a:srgbClr val="FF5000"/>
            </a:solidFill>
            <a:prstDash val="solid"/>
            <a:round/>
            <a:headEnd type="none" w="sm" len="sm"/>
            <a:tailEnd type="none" w="sm" len="sm"/>
          </a:ln>
        </p:spPr>
      </p:cxnSp>
      <p:sp>
        <p:nvSpPr>
          <p:cNvPr id="160" name="Google Shape;160;p19"/>
          <p:cNvSpPr txBox="1">
            <a:spLocks noGrp="1"/>
          </p:cNvSpPr>
          <p:nvPr>
            <p:ph type="sldNum" idx="12"/>
          </p:nvPr>
        </p:nvSpPr>
        <p:spPr>
          <a:xfrm>
            <a:off x="13296900" y="7642390"/>
            <a:ext cx="1041000" cy="3204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888888"/>
              </a:buClr>
              <a:buSzPts val="1200"/>
              <a:buFont typeface="Arial"/>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0"/>
          <p:cNvSpPr txBox="1">
            <a:spLocks noGrp="1"/>
          </p:cNvSpPr>
          <p:nvPr>
            <p:ph type="ctrTitle"/>
          </p:nvPr>
        </p:nvSpPr>
        <p:spPr>
          <a:xfrm>
            <a:off x="2079375" y="520050"/>
            <a:ext cx="12061500" cy="94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a:t>Communications Goals </a:t>
            </a:r>
            <a:endParaRPr/>
          </a:p>
          <a:p>
            <a:pPr marL="0" lvl="0" indent="0" algn="l" rtl="0">
              <a:spcBef>
                <a:spcPts val="0"/>
              </a:spcBef>
              <a:spcAft>
                <a:spcPts val="0"/>
              </a:spcAft>
              <a:buNone/>
            </a:pPr>
            <a:r>
              <a:rPr lang="en-US" sz="2000" i="1">
                <a:solidFill>
                  <a:schemeClr val="accent2"/>
                </a:solidFill>
              </a:rPr>
              <a:t>What do we aim to achieve with communications?</a:t>
            </a:r>
            <a:endParaRPr sz="2000" i="1">
              <a:solidFill>
                <a:schemeClr val="accent2"/>
              </a:solidFill>
            </a:endParaRPr>
          </a:p>
        </p:txBody>
      </p:sp>
      <p:sp>
        <p:nvSpPr>
          <p:cNvPr id="167" name="Google Shape;167;p20"/>
          <p:cNvSpPr txBox="1">
            <a:spLocks noGrp="1"/>
          </p:cNvSpPr>
          <p:nvPr>
            <p:ph type="sldNum" idx="12"/>
          </p:nvPr>
        </p:nvSpPr>
        <p:spPr>
          <a:xfrm>
            <a:off x="13296900" y="7642390"/>
            <a:ext cx="1041000" cy="3204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888888"/>
              </a:buClr>
              <a:buSzPts val="1200"/>
              <a:buFont typeface="Arial"/>
              <a:buNone/>
            </a:pPr>
            <a:fld id="{00000000-1234-1234-1234-123412341234}" type="slidenum">
              <a:rPr lang="en-US"/>
              <a:t>15</a:t>
            </a:fld>
            <a:endParaRPr/>
          </a:p>
        </p:txBody>
      </p:sp>
      <p:sp>
        <p:nvSpPr>
          <p:cNvPr id="168" name="Google Shape;168;p20"/>
          <p:cNvSpPr txBox="1"/>
          <p:nvPr/>
        </p:nvSpPr>
        <p:spPr>
          <a:xfrm>
            <a:off x="1367400" y="2412525"/>
            <a:ext cx="12348600" cy="376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dirty="0"/>
              <a:t>Position Resilience Action Network Africa (as a platform for PPR concerned CSOs) as a go-to voice and resource </a:t>
            </a:r>
            <a:r>
              <a:rPr lang="en-US" sz="2000" dirty="0"/>
              <a:t>for content on COVID-19 response and pandemic preparedness policy / advocacy priorities </a:t>
            </a:r>
            <a:endParaRPr sz="2000" dirty="0"/>
          </a:p>
          <a:p>
            <a:pPr marL="0" lvl="0" indent="0" algn="l" rtl="0">
              <a:spcBef>
                <a:spcPts val="1000"/>
              </a:spcBef>
              <a:spcAft>
                <a:spcPts val="0"/>
              </a:spcAft>
              <a:buNone/>
            </a:pPr>
            <a:endParaRPr sz="2000" dirty="0"/>
          </a:p>
          <a:p>
            <a:pPr marL="0" lvl="0" indent="0" algn="l" rtl="0">
              <a:spcBef>
                <a:spcPts val="1000"/>
              </a:spcBef>
              <a:spcAft>
                <a:spcPts val="0"/>
              </a:spcAft>
              <a:buNone/>
            </a:pPr>
            <a:r>
              <a:rPr lang="en-US" sz="2000" b="1" dirty="0"/>
              <a:t>Be an amplifying platform</a:t>
            </a:r>
            <a:r>
              <a:rPr lang="en-US" sz="2000" dirty="0"/>
              <a:t> for Network partners</a:t>
            </a:r>
            <a:endParaRPr sz="2000" dirty="0"/>
          </a:p>
          <a:p>
            <a:pPr marL="0" lvl="0" indent="0" algn="l" rtl="0">
              <a:spcBef>
                <a:spcPts val="1000"/>
              </a:spcBef>
              <a:spcAft>
                <a:spcPts val="0"/>
              </a:spcAft>
              <a:buNone/>
            </a:pPr>
            <a:endParaRPr sz="2000" dirty="0"/>
          </a:p>
          <a:p>
            <a:pPr marL="0" lvl="0" indent="0" algn="l" rtl="0">
              <a:spcBef>
                <a:spcPts val="1000"/>
              </a:spcBef>
              <a:spcAft>
                <a:spcPts val="0"/>
              </a:spcAft>
              <a:buNone/>
            </a:pPr>
            <a:r>
              <a:rPr lang="en-US" sz="2000" b="1" dirty="0"/>
              <a:t>Expand audience </a:t>
            </a:r>
            <a:r>
              <a:rPr lang="en-US" sz="2000" dirty="0"/>
              <a:t>of advocates, funders, and activists in the pandemic preparedness and response space</a:t>
            </a:r>
            <a:endParaRPr sz="2000" dirty="0"/>
          </a:p>
          <a:p>
            <a:pPr marL="0" lvl="0" indent="0" algn="l" rtl="0">
              <a:spcBef>
                <a:spcPts val="1000"/>
              </a:spcBef>
              <a:spcAft>
                <a:spcPts val="0"/>
              </a:spcAft>
              <a:buNone/>
            </a:pPr>
            <a:endParaRPr sz="2000" dirty="0"/>
          </a:p>
          <a:p>
            <a:pPr marL="0" lvl="0" indent="0" algn="l" rtl="0">
              <a:spcBef>
                <a:spcPts val="1000"/>
              </a:spcBef>
              <a:spcAft>
                <a:spcPts val="0"/>
              </a:spcAft>
              <a:buNone/>
            </a:pPr>
            <a:r>
              <a:rPr lang="en-US" sz="2000" b="1" dirty="0"/>
              <a:t>Help slow the spread </a:t>
            </a:r>
            <a:r>
              <a:rPr lang="en-US" sz="2000" dirty="0"/>
              <a:t>of COVID-19</a:t>
            </a:r>
            <a:endParaRPr sz="2000" dirty="0"/>
          </a:p>
          <a:p>
            <a:pPr marL="0" lvl="0" indent="0" algn="l" rtl="0">
              <a:spcBef>
                <a:spcPts val="1000"/>
              </a:spcBef>
              <a:spcAft>
                <a:spcPts val="0"/>
              </a:spcAft>
              <a:buNone/>
            </a:pPr>
            <a:endParaRPr dirty="0"/>
          </a:p>
        </p:txBody>
      </p:sp>
      <p:pic>
        <p:nvPicPr>
          <p:cNvPr id="169" name="Google Shape;169;p20"/>
          <p:cNvPicPr preferRelativeResize="0"/>
          <p:nvPr/>
        </p:nvPicPr>
        <p:blipFill>
          <a:blip r:embed="rId3">
            <a:alphaModFix/>
          </a:blip>
          <a:stretch>
            <a:fillRect/>
          </a:stretch>
        </p:blipFill>
        <p:spPr>
          <a:xfrm>
            <a:off x="680425" y="2547550"/>
            <a:ext cx="393425" cy="393425"/>
          </a:xfrm>
          <a:prstGeom prst="rect">
            <a:avLst/>
          </a:prstGeom>
          <a:noFill/>
          <a:ln>
            <a:noFill/>
          </a:ln>
        </p:spPr>
      </p:pic>
      <p:pic>
        <p:nvPicPr>
          <p:cNvPr id="170" name="Google Shape;170;p20"/>
          <p:cNvPicPr preferRelativeResize="0"/>
          <p:nvPr/>
        </p:nvPicPr>
        <p:blipFill>
          <a:blip r:embed="rId4">
            <a:alphaModFix/>
          </a:blip>
          <a:stretch>
            <a:fillRect/>
          </a:stretch>
        </p:blipFill>
        <p:spPr>
          <a:xfrm>
            <a:off x="648550" y="5381050"/>
            <a:ext cx="457200" cy="457200"/>
          </a:xfrm>
          <a:prstGeom prst="rect">
            <a:avLst/>
          </a:prstGeom>
          <a:noFill/>
          <a:ln>
            <a:noFill/>
          </a:ln>
        </p:spPr>
      </p:pic>
      <p:pic>
        <p:nvPicPr>
          <p:cNvPr id="171" name="Google Shape;171;p20"/>
          <p:cNvPicPr preferRelativeResize="0"/>
          <p:nvPr/>
        </p:nvPicPr>
        <p:blipFill>
          <a:blip r:embed="rId5">
            <a:alphaModFix/>
          </a:blip>
          <a:stretch>
            <a:fillRect/>
          </a:stretch>
        </p:blipFill>
        <p:spPr>
          <a:xfrm>
            <a:off x="648550" y="3681000"/>
            <a:ext cx="457200" cy="457200"/>
          </a:xfrm>
          <a:prstGeom prst="rect">
            <a:avLst/>
          </a:prstGeom>
          <a:noFill/>
          <a:ln>
            <a:noFill/>
          </a:ln>
        </p:spPr>
      </p:pic>
      <p:pic>
        <p:nvPicPr>
          <p:cNvPr id="172" name="Google Shape;172;p20"/>
          <p:cNvPicPr preferRelativeResize="0"/>
          <p:nvPr/>
        </p:nvPicPr>
        <p:blipFill>
          <a:blip r:embed="rId6">
            <a:alphaModFix/>
          </a:blip>
          <a:stretch>
            <a:fillRect/>
          </a:stretch>
        </p:blipFill>
        <p:spPr>
          <a:xfrm>
            <a:off x="648550" y="4531025"/>
            <a:ext cx="457200" cy="457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26"/>
          <p:cNvPicPr preferRelativeResize="0"/>
          <p:nvPr/>
        </p:nvPicPr>
        <p:blipFill rotWithShape="1">
          <a:blip r:embed="rId3">
            <a:alphaModFix/>
          </a:blip>
          <a:srcRect/>
          <a:stretch/>
        </p:blipFill>
        <p:spPr>
          <a:xfrm>
            <a:off x="8084751" y="2580885"/>
            <a:ext cx="5280650" cy="5067291"/>
          </a:xfrm>
          <a:prstGeom prst="rect">
            <a:avLst/>
          </a:prstGeom>
          <a:noFill/>
          <a:ln>
            <a:noFill/>
          </a:ln>
        </p:spPr>
      </p:pic>
      <p:sp>
        <p:nvSpPr>
          <p:cNvPr id="267" name="Google Shape;267;p26"/>
          <p:cNvSpPr txBox="1">
            <a:spLocks noGrp="1"/>
          </p:cNvSpPr>
          <p:nvPr>
            <p:ph type="subTitle" idx="1"/>
          </p:nvPr>
        </p:nvSpPr>
        <p:spPr>
          <a:xfrm>
            <a:off x="740475" y="3257225"/>
            <a:ext cx="5944800" cy="3523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800"/>
              <a:buNone/>
            </a:pPr>
            <a:r>
              <a:rPr lang="en-US" sz="2400" b="1">
                <a:solidFill>
                  <a:srgbClr val="595959"/>
                </a:solidFill>
              </a:rPr>
              <a:t>A tactical Network Communicators </a:t>
            </a:r>
            <a:endParaRPr sz="2400" b="1">
              <a:solidFill>
                <a:srgbClr val="595959"/>
              </a:solidFill>
            </a:endParaRPr>
          </a:p>
          <a:p>
            <a:pPr marL="0" lvl="0" indent="0" algn="l" rtl="0">
              <a:lnSpc>
                <a:spcPct val="100000"/>
              </a:lnSpc>
              <a:spcBef>
                <a:spcPts val="0"/>
              </a:spcBef>
              <a:spcAft>
                <a:spcPts val="0"/>
              </a:spcAft>
              <a:buSzPts val="2800"/>
              <a:buNone/>
            </a:pPr>
            <a:r>
              <a:rPr lang="en-US" sz="2400" b="1">
                <a:solidFill>
                  <a:srgbClr val="595959"/>
                </a:solidFill>
              </a:rPr>
              <a:t>Working Group (held monthly) </a:t>
            </a:r>
            <a:endParaRPr sz="2400" b="1">
              <a:solidFill>
                <a:srgbClr val="595959"/>
              </a:solidFill>
            </a:endParaRPr>
          </a:p>
          <a:p>
            <a:pPr marL="0" lvl="0" indent="0" algn="l" rtl="0">
              <a:lnSpc>
                <a:spcPct val="100000"/>
              </a:lnSpc>
              <a:spcBef>
                <a:spcPts val="0"/>
              </a:spcBef>
              <a:spcAft>
                <a:spcPts val="0"/>
              </a:spcAft>
              <a:buSzPts val="2800"/>
              <a:buNone/>
            </a:pPr>
            <a:r>
              <a:rPr lang="en-US" sz="2400">
                <a:solidFill>
                  <a:srgbClr val="595959"/>
                </a:solidFill>
              </a:rPr>
              <a:t>comprised of the communications leads from our most active partners will fuel partner-centric content and editorial calendar sharing.</a:t>
            </a:r>
            <a:endParaRPr sz="2200">
              <a:solidFill>
                <a:srgbClr val="595959"/>
              </a:solidFill>
            </a:endParaRPr>
          </a:p>
          <a:p>
            <a:pPr marL="0" lvl="0" indent="0" algn="l" rtl="0">
              <a:lnSpc>
                <a:spcPct val="100000"/>
              </a:lnSpc>
              <a:spcBef>
                <a:spcPts val="0"/>
              </a:spcBef>
              <a:spcAft>
                <a:spcPts val="0"/>
              </a:spcAft>
              <a:buSzPts val="2800"/>
              <a:buNone/>
            </a:pPr>
            <a:endParaRPr sz="2200">
              <a:solidFill>
                <a:srgbClr val="595959"/>
              </a:solidFill>
            </a:endParaRPr>
          </a:p>
        </p:txBody>
      </p:sp>
      <p:sp>
        <p:nvSpPr>
          <p:cNvPr id="268" name="Google Shape;268;p26"/>
          <p:cNvSpPr txBox="1">
            <a:spLocks noGrp="1"/>
          </p:cNvSpPr>
          <p:nvPr>
            <p:ph type="ctrTitle"/>
          </p:nvPr>
        </p:nvSpPr>
        <p:spPr>
          <a:xfrm>
            <a:off x="2079375" y="520050"/>
            <a:ext cx="12061500" cy="9411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US" dirty="0">
                <a:solidFill>
                  <a:srgbClr val="223D7C"/>
                </a:solidFill>
              </a:rPr>
              <a:t>Network Communicators Working Group</a:t>
            </a:r>
            <a:endParaRPr dirty="0">
              <a:solidFill>
                <a:srgbClr val="223D7C"/>
              </a:solidFill>
            </a:endParaRPr>
          </a:p>
          <a:p>
            <a:pPr marL="0" lvl="0" indent="0" algn="l" rtl="0">
              <a:spcBef>
                <a:spcPts val="0"/>
              </a:spcBef>
              <a:spcAft>
                <a:spcPts val="0"/>
              </a:spcAft>
              <a:buClr>
                <a:schemeClr val="dk1"/>
              </a:buClr>
              <a:buSzPts val="1100"/>
              <a:buFont typeface="Arial"/>
              <a:buNone/>
            </a:pPr>
            <a:r>
              <a:rPr lang="en-US" sz="2000" i="1" dirty="0">
                <a:solidFill>
                  <a:schemeClr val="accent2"/>
                </a:solidFill>
              </a:rPr>
              <a:t>How will we deepen engagement and diversify voices across our Network?</a:t>
            </a:r>
            <a:endParaRPr dirty="0">
              <a:solidFill>
                <a:srgbClr val="223D7C"/>
              </a:solidFill>
            </a:endParaRPr>
          </a:p>
        </p:txBody>
      </p:sp>
      <p:sp>
        <p:nvSpPr>
          <p:cNvPr id="269" name="Google Shape;269;p26"/>
          <p:cNvSpPr txBox="1"/>
          <p:nvPr/>
        </p:nvSpPr>
        <p:spPr>
          <a:xfrm>
            <a:off x="9398925" y="4504845"/>
            <a:ext cx="2721000" cy="1815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2800" b="1" i="0" u="none" strike="noStrike" cap="none" dirty="0">
                <a:solidFill>
                  <a:srgbClr val="223D7C"/>
                </a:solidFill>
                <a:latin typeface="Arial"/>
                <a:ea typeface="Arial"/>
                <a:cs typeface="Arial"/>
                <a:sym typeface="Arial"/>
              </a:rPr>
              <a:t>RESILIENCE ACTION NETWORK AFRICA</a:t>
            </a:r>
            <a:endParaRPr sz="1050" b="0" i="0" u="none" strike="noStrike" cap="none" dirty="0">
              <a:solidFill>
                <a:srgbClr val="223D7C"/>
              </a:solidFill>
              <a:latin typeface="Arial"/>
              <a:ea typeface="Arial"/>
              <a:cs typeface="Arial"/>
              <a:sym typeface="Arial"/>
            </a:endParaRPr>
          </a:p>
        </p:txBody>
      </p:sp>
      <p:cxnSp>
        <p:nvCxnSpPr>
          <p:cNvPr id="270" name="Google Shape;270;p26"/>
          <p:cNvCxnSpPr/>
          <p:nvPr/>
        </p:nvCxnSpPr>
        <p:spPr>
          <a:xfrm>
            <a:off x="740469" y="5651616"/>
            <a:ext cx="2541000" cy="0"/>
          </a:xfrm>
          <a:prstGeom prst="straightConnector1">
            <a:avLst/>
          </a:prstGeom>
          <a:noFill/>
          <a:ln w="47625" cap="flat" cmpd="sng">
            <a:solidFill>
              <a:srgbClr val="FF5000"/>
            </a:solidFill>
            <a:prstDash val="solid"/>
            <a:round/>
            <a:headEnd type="none" w="sm" len="sm"/>
            <a:tailEnd type="none" w="sm" len="sm"/>
          </a:ln>
        </p:spPr>
      </p:cxnSp>
      <p:sp>
        <p:nvSpPr>
          <p:cNvPr id="271" name="Google Shape;271;p26"/>
          <p:cNvSpPr txBox="1">
            <a:spLocks noGrp="1"/>
          </p:cNvSpPr>
          <p:nvPr>
            <p:ph type="sldNum" idx="12"/>
          </p:nvPr>
        </p:nvSpPr>
        <p:spPr>
          <a:xfrm>
            <a:off x="13296900" y="7642390"/>
            <a:ext cx="1041000" cy="320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888888"/>
              </a:buClr>
              <a:buSzPts val="1200"/>
              <a:buFont typeface="Arial"/>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9"/>
          <p:cNvSpPr txBox="1">
            <a:spLocks noGrp="1"/>
          </p:cNvSpPr>
          <p:nvPr>
            <p:ph type="subTitle" idx="1"/>
          </p:nvPr>
        </p:nvSpPr>
        <p:spPr>
          <a:xfrm>
            <a:off x="580825" y="2152250"/>
            <a:ext cx="8706900" cy="5810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1500" b="1">
                <a:solidFill>
                  <a:schemeClr val="dk1"/>
                </a:solidFill>
              </a:rPr>
              <a:t>Idea:</a:t>
            </a:r>
            <a:endParaRPr sz="1500" b="1">
              <a:solidFill>
                <a:schemeClr val="dk1"/>
              </a:solidFill>
            </a:endParaRPr>
          </a:p>
          <a:p>
            <a:pPr marL="0" lvl="0" indent="0" algn="l" rtl="0">
              <a:spcBef>
                <a:spcPts val="0"/>
              </a:spcBef>
              <a:spcAft>
                <a:spcPts val="0"/>
              </a:spcAft>
              <a:buNone/>
            </a:pPr>
            <a:r>
              <a:rPr lang="en-US" sz="1500">
                <a:solidFill>
                  <a:schemeClr val="dk1"/>
                </a:solidFill>
              </a:rPr>
              <a:t>Numbers are not enough to create the political will to act. Emotional storytelling — from the frontlines of this pandemic — is key to ending this pandemic and preventing the next. </a:t>
            </a:r>
            <a:endParaRPr sz="1500">
              <a:solidFill>
                <a:schemeClr val="dk1"/>
              </a:solidFill>
            </a:endParaRPr>
          </a:p>
          <a:p>
            <a:pPr marL="0" lvl="0" indent="0" algn="l" rtl="0">
              <a:spcBef>
                <a:spcPts val="0"/>
              </a:spcBef>
              <a:spcAft>
                <a:spcPts val="0"/>
              </a:spcAft>
              <a:buClr>
                <a:schemeClr val="dk1"/>
              </a:buClr>
              <a:buSzPts val="1100"/>
              <a:buFont typeface="Arial"/>
              <a:buNone/>
            </a:pPr>
            <a:endParaRPr sz="1500">
              <a:solidFill>
                <a:schemeClr val="dk1"/>
              </a:solidFill>
            </a:endParaRPr>
          </a:p>
          <a:p>
            <a:pPr marL="0" lvl="0" indent="0" algn="l" rtl="0">
              <a:spcBef>
                <a:spcPts val="0"/>
              </a:spcBef>
              <a:spcAft>
                <a:spcPts val="0"/>
              </a:spcAft>
              <a:buNone/>
            </a:pPr>
            <a:r>
              <a:rPr lang="en-US" sz="1500" b="1">
                <a:solidFill>
                  <a:schemeClr val="dk1"/>
                </a:solidFill>
              </a:rPr>
              <a:t>Pandemic Action Network’s Ambassador program</a:t>
            </a:r>
            <a:endParaRPr sz="1500">
              <a:solidFill>
                <a:schemeClr val="dk1"/>
              </a:solidFill>
            </a:endParaRPr>
          </a:p>
          <a:p>
            <a:pPr marL="457200" lvl="0" indent="-323850" algn="l" rtl="0">
              <a:spcBef>
                <a:spcPts val="0"/>
              </a:spcBef>
              <a:spcAft>
                <a:spcPts val="0"/>
              </a:spcAft>
              <a:buClr>
                <a:schemeClr val="dk1"/>
              </a:buClr>
              <a:buSzPts val="1500"/>
              <a:buChar char="●"/>
            </a:pPr>
            <a:r>
              <a:rPr lang="en-US" sz="1500">
                <a:solidFill>
                  <a:schemeClr val="dk1"/>
                </a:solidFill>
              </a:rPr>
              <a:t>A global group of people who care that have been impacted by the COVID-19 pandemic and are committed to using their voices to accelerate an end to this crisis and ensure we learn the lessons of this tragedy so that the world is better prepared for future pandemics. </a:t>
            </a:r>
            <a:endParaRPr sz="1500">
              <a:solidFill>
                <a:schemeClr val="dk1"/>
              </a:solidFill>
            </a:endParaRPr>
          </a:p>
          <a:p>
            <a:pPr marL="457200" lvl="0" indent="-323850" algn="l" rtl="0">
              <a:spcBef>
                <a:spcPts val="0"/>
              </a:spcBef>
              <a:spcAft>
                <a:spcPts val="0"/>
              </a:spcAft>
              <a:buClr>
                <a:schemeClr val="dk1"/>
              </a:buClr>
              <a:buSzPts val="1500"/>
              <a:buChar char="●"/>
            </a:pPr>
            <a:r>
              <a:rPr lang="en-US" sz="1500">
                <a:solidFill>
                  <a:schemeClr val="dk1"/>
                </a:solidFill>
              </a:rPr>
              <a:t>We will call Ambassadors to action, but also spotlight them, so this program will have both push and pull to drive engagement.</a:t>
            </a:r>
            <a:endParaRPr sz="1500">
              <a:solidFill>
                <a:schemeClr val="dk1"/>
              </a:solidFill>
            </a:endParaRPr>
          </a:p>
          <a:p>
            <a:pPr marL="0" lvl="0" indent="0" algn="l" rtl="0">
              <a:spcBef>
                <a:spcPts val="0"/>
              </a:spcBef>
              <a:spcAft>
                <a:spcPts val="0"/>
              </a:spcAft>
              <a:buClr>
                <a:schemeClr val="dk1"/>
              </a:buClr>
              <a:buSzPts val="1100"/>
              <a:buFont typeface="Arial"/>
              <a:buNone/>
            </a:pPr>
            <a:endParaRPr sz="1500" b="1">
              <a:solidFill>
                <a:schemeClr val="dk1"/>
              </a:solidFill>
            </a:endParaRPr>
          </a:p>
          <a:p>
            <a:pPr marL="0" lvl="0" indent="0" algn="l" rtl="0">
              <a:spcBef>
                <a:spcPts val="0"/>
              </a:spcBef>
              <a:spcAft>
                <a:spcPts val="0"/>
              </a:spcAft>
              <a:buClr>
                <a:schemeClr val="dk1"/>
              </a:buClr>
              <a:buSzPts val="1100"/>
              <a:buFont typeface="Arial"/>
              <a:buNone/>
            </a:pPr>
            <a:r>
              <a:rPr lang="en-US" sz="1500" b="1">
                <a:solidFill>
                  <a:schemeClr val="dk1"/>
                </a:solidFill>
              </a:rPr>
              <a:t>Primary content formats: </a:t>
            </a:r>
            <a:endParaRPr sz="1500" b="1">
              <a:solidFill>
                <a:schemeClr val="dk1"/>
              </a:solidFill>
            </a:endParaRPr>
          </a:p>
          <a:p>
            <a:pPr marL="457200" lvl="0" indent="-323850" algn="l" rtl="0">
              <a:spcBef>
                <a:spcPts val="0"/>
              </a:spcBef>
              <a:spcAft>
                <a:spcPts val="0"/>
              </a:spcAft>
              <a:buClr>
                <a:schemeClr val="dk1"/>
              </a:buClr>
              <a:buSzPts val="1500"/>
              <a:buChar char="●"/>
            </a:pPr>
            <a:r>
              <a:rPr lang="en-US" sz="1500">
                <a:solidFill>
                  <a:schemeClr val="dk1"/>
                </a:solidFill>
              </a:rPr>
              <a:t>Integrate </a:t>
            </a:r>
            <a:r>
              <a:rPr lang="en-US" sz="1500" b="1">
                <a:solidFill>
                  <a:schemeClr val="dk1"/>
                </a:solidFill>
              </a:rPr>
              <a:t>Pandemic Action Ambassador</a:t>
            </a:r>
            <a:r>
              <a:rPr lang="en-US" sz="1500">
                <a:solidFill>
                  <a:schemeClr val="dk1"/>
                </a:solidFill>
              </a:rPr>
              <a:t> stories into blog and social content placements (short videos, animated/graphic stories), Pandemic Action Network campaigns and Network opportunities, advocacy and media opportunities </a:t>
            </a:r>
            <a:endParaRPr sz="1500" b="1">
              <a:solidFill>
                <a:schemeClr val="dk1"/>
              </a:solidFill>
            </a:endParaRPr>
          </a:p>
          <a:p>
            <a:pPr marL="0" lvl="0" indent="0" algn="l" rtl="0">
              <a:spcBef>
                <a:spcPts val="0"/>
              </a:spcBef>
              <a:spcAft>
                <a:spcPts val="0"/>
              </a:spcAft>
              <a:buNone/>
            </a:pPr>
            <a:endParaRPr sz="1500" b="1">
              <a:solidFill>
                <a:schemeClr val="dk1"/>
              </a:solidFill>
            </a:endParaRPr>
          </a:p>
          <a:p>
            <a:pPr marL="0" lvl="0" indent="0" algn="l" rtl="0">
              <a:spcBef>
                <a:spcPts val="0"/>
              </a:spcBef>
              <a:spcAft>
                <a:spcPts val="0"/>
              </a:spcAft>
              <a:buClr>
                <a:schemeClr val="dk1"/>
              </a:buClr>
              <a:buSzPts val="1100"/>
              <a:buFont typeface="Arial"/>
              <a:buNone/>
            </a:pPr>
            <a:r>
              <a:rPr lang="en-US" sz="1500" b="1">
                <a:solidFill>
                  <a:schemeClr val="dk1"/>
                </a:solidFill>
              </a:rPr>
              <a:t>Story elements:</a:t>
            </a:r>
            <a:endParaRPr sz="1500" b="1">
              <a:solidFill>
                <a:schemeClr val="dk1"/>
              </a:solidFill>
            </a:endParaRPr>
          </a:p>
          <a:p>
            <a:pPr marL="457200" lvl="0" indent="-323850" algn="l" rtl="0">
              <a:spcBef>
                <a:spcPts val="0"/>
              </a:spcBef>
              <a:spcAft>
                <a:spcPts val="0"/>
              </a:spcAft>
              <a:buSzPts val="1500"/>
              <a:buAutoNum type="romanUcPeriod"/>
            </a:pPr>
            <a:r>
              <a:rPr lang="en-US" sz="1500" b="1">
                <a:solidFill>
                  <a:schemeClr val="dk1"/>
                </a:solidFill>
              </a:rPr>
              <a:t>Human experiences: </a:t>
            </a:r>
            <a:r>
              <a:rPr lang="en-US" sz="1500">
                <a:solidFill>
                  <a:schemeClr val="dk1"/>
                </a:solidFill>
              </a:rPr>
              <a:t>Illustrating the impact of delayed action; how policy can impact individuals</a:t>
            </a:r>
            <a:endParaRPr sz="1500">
              <a:solidFill>
                <a:schemeClr val="dk1"/>
              </a:solidFill>
            </a:endParaRPr>
          </a:p>
          <a:p>
            <a:pPr marL="457200" lvl="0" indent="-323850" algn="l" rtl="0">
              <a:spcBef>
                <a:spcPts val="0"/>
              </a:spcBef>
              <a:spcAft>
                <a:spcPts val="0"/>
              </a:spcAft>
              <a:buSzPts val="1500"/>
              <a:buAutoNum type="romanUcPeriod"/>
            </a:pPr>
            <a:r>
              <a:rPr lang="en-US" sz="1500" b="1">
                <a:solidFill>
                  <a:schemeClr val="dk1"/>
                </a:solidFill>
              </a:rPr>
              <a:t>Calls-to-action:</a:t>
            </a:r>
            <a:r>
              <a:rPr lang="en-US" sz="1500">
                <a:solidFill>
                  <a:schemeClr val="dk1"/>
                </a:solidFill>
              </a:rPr>
              <a:t> Provide direction and inspire further action </a:t>
            </a:r>
            <a:endParaRPr sz="1500">
              <a:solidFill>
                <a:schemeClr val="dk1"/>
              </a:solidFill>
            </a:endParaRPr>
          </a:p>
          <a:p>
            <a:pPr marL="457200" lvl="0" indent="0" algn="l" rtl="0">
              <a:spcBef>
                <a:spcPts val="0"/>
              </a:spcBef>
              <a:spcAft>
                <a:spcPts val="0"/>
              </a:spcAft>
              <a:buNone/>
            </a:pPr>
            <a:endParaRPr sz="1500">
              <a:solidFill>
                <a:schemeClr val="dk1"/>
              </a:solidFill>
            </a:endParaRPr>
          </a:p>
          <a:p>
            <a:pPr marL="0" lvl="0" indent="0" algn="l" rtl="0">
              <a:spcBef>
                <a:spcPts val="0"/>
              </a:spcBef>
              <a:spcAft>
                <a:spcPts val="0"/>
              </a:spcAft>
              <a:buClr>
                <a:schemeClr val="dk1"/>
              </a:buClr>
              <a:buSzPts val="1100"/>
              <a:buFont typeface="Arial"/>
              <a:buNone/>
            </a:pPr>
            <a:r>
              <a:rPr lang="en-US" sz="1500" b="1">
                <a:solidFill>
                  <a:schemeClr val="dk1"/>
                </a:solidFill>
              </a:rPr>
              <a:t>Tone: </a:t>
            </a:r>
            <a:endParaRPr sz="1500" b="1">
              <a:solidFill>
                <a:schemeClr val="dk1"/>
              </a:solidFill>
            </a:endParaRPr>
          </a:p>
          <a:p>
            <a:pPr marL="457200" lvl="0" indent="-323850" algn="l" rtl="0">
              <a:spcBef>
                <a:spcPts val="0"/>
              </a:spcBef>
              <a:spcAft>
                <a:spcPts val="0"/>
              </a:spcAft>
              <a:buSzPts val="1500"/>
              <a:buChar char="●"/>
            </a:pPr>
            <a:r>
              <a:rPr lang="en-US" sz="1500">
                <a:solidFill>
                  <a:schemeClr val="dk1"/>
                </a:solidFill>
              </a:rPr>
              <a:t>Authentic</a:t>
            </a:r>
            <a:endParaRPr sz="1500">
              <a:solidFill>
                <a:schemeClr val="dk1"/>
              </a:solidFill>
            </a:endParaRPr>
          </a:p>
          <a:p>
            <a:pPr marL="457200" lvl="0" indent="-323850" algn="l" rtl="0">
              <a:spcBef>
                <a:spcPts val="0"/>
              </a:spcBef>
              <a:spcAft>
                <a:spcPts val="0"/>
              </a:spcAft>
              <a:buSzPts val="1500"/>
              <a:buChar char="●"/>
            </a:pPr>
            <a:r>
              <a:rPr lang="en-US" sz="1500">
                <a:solidFill>
                  <a:schemeClr val="dk1"/>
                </a:solidFill>
              </a:rPr>
              <a:t>Personable</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Clr>
                <a:schemeClr val="dk1"/>
              </a:buClr>
              <a:buSzPts val="1100"/>
              <a:buFont typeface="Arial"/>
              <a:buNone/>
            </a:pPr>
            <a:r>
              <a:rPr lang="en-US" sz="1500" b="1">
                <a:solidFill>
                  <a:schemeClr val="dk1"/>
                </a:solidFill>
              </a:rPr>
              <a:t>Distribution:</a:t>
            </a:r>
            <a:endParaRPr sz="1500" b="1">
              <a:solidFill>
                <a:schemeClr val="dk1"/>
              </a:solidFill>
            </a:endParaRPr>
          </a:p>
          <a:p>
            <a:pPr marL="457200" lvl="0" indent="-323850" algn="l" rtl="0">
              <a:spcBef>
                <a:spcPts val="0"/>
              </a:spcBef>
              <a:spcAft>
                <a:spcPts val="0"/>
              </a:spcAft>
              <a:buSzPts val="1500"/>
              <a:buChar char="●"/>
            </a:pPr>
            <a:r>
              <a:rPr lang="en-US" sz="1500">
                <a:solidFill>
                  <a:schemeClr val="dk1"/>
                </a:solidFill>
              </a:rPr>
              <a:t>Across owned and shared partner media channels</a:t>
            </a:r>
            <a:endParaRPr sz="1500">
              <a:solidFill>
                <a:schemeClr val="dk1"/>
              </a:solidFill>
            </a:endParaRPr>
          </a:p>
          <a:p>
            <a:pPr marL="0" lvl="0" indent="0" algn="r" rtl="0">
              <a:spcBef>
                <a:spcPts val="0"/>
              </a:spcBef>
              <a:spcAft>
                <a:spcPts val="0"/>
              </a:spcAft>
              <a:buNone/>
            </a:pPr>
            <a:endParaRPr sz="1500" b="1">
              <a:solidFill>
                <a:schemeClr val="dk1"/>
              </a:solidFill>
            </a:endParaRPr>
          </a:p>
          <a:p>
            <a:pPr marL="0" lvl="0" indent="0" algn="r" rtl="0">
              <a:spcBef>
                <a:spcPts val="0"/>
              </a:spcBef>
              <a:spcAft>
                <a:spcPts val="0"/>
              </a:spcAft>
              <a:buClr>
                <a:schemeClr val="dk1"/>
              </a:buClr>
              <a:buSzPts val="1100"/>
              <a:buFont typeface="Arial"/>
              <a:buNone/>
            </a:pPr>
            <a:r>
              <a:rPr lang="en-US" sz="1500" b="1">
                <a:solidFill>
                  <a:schemeClr val="dk1"/>
                </a:solidFill>
              </a:rPr>
              <a:t> </a:t>
            </a:r>
            <a:endParaRPr sz="1500" b="1">
              <a:solidFill>
                <a:schemeClr val="dk1"/>
              </a:solidFill>
            </a:endParaRPr>
          </a:p>
          <a:p>
            <a:pPr marL="0" lvl="0" indent="0" algn="r" rtl="0">
              <a:spcBef>
                <a:spcPts val="0"/>
              </a:spcBef>
              <a:spcAft>
                <a:spcPts val="0"/>
              </a:spcAft>
              <a:buNone/>
            </a:pPr>
            <a:r>
              <a:rPr lang="en-US" sz="1500" b="1"/>
              <a:t> </a:t>
            </a:r>
            <a:endParaRPr sz="1500" b="1"/>
          </a:p>
          <a:p>
            <a:pPr marL="0" lvl="0" indent="0" algn="r" rtl="0">
              <a:spcBef>
                <a:spcPts val="0"/>
              </a:spcBef>
              <a:spcAft>
                <a:spcPts val="0"/>
              </a:spcAft>
              <a:buNone/>
            </a:pPr>
            <a:endParaRPr sz="1500" b="1"/>
          </a:p>
          <a:p>
            <a:pPr marL="0" lvl="0" indent="0" algn="r" rtl="0">
              <a:spcBef>
                <a:spcPts val="0"/>
              </a:spcBef>
              <a:spcAft>
                <a:spcPts val="0"/>
              </a:spcAft>
              <a:buNone/>
            </a:pPr>
            <a:endParaRPr sz="1500" b="1"/>
          </a:p>
        </p:txBody>
      </p:sp>
      <p:sp>
        <p:nvSpPr>
          <p:cNvPr id="304" name="Google Shape;304;p29"/>
          <p:cNvSpPr txBox="1">
            <a:spLocks noGrp="1"/>
          </p:cNvSpPr>
          <p:nvPr>
            <p:ph type="ctrTitle"/>
          </p:nvPr>
        </p:nvSpPr>
        <p:spPr>
          <a:xfrm>
            <a:off x="2079375" y="520050"/>
            <a:ext cx="12061500" cy="9411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3600"/>
              <a:buFont typeface="Arial"/>
              <a:buNone/>
            </a:pPr>
            <a:r>
              <a:rPr lang="en-US">
                <a:solidFill>
                  <a:srgbClr val="223D7C"/>
                </a:solidFill>
              </a:rPr>
              <a:t>Communicating Human Impact</a:t>
            </a:r>
            <a:endParaRPr>
              <a:solidFill>
                <a:srgbClr val="223D7C"/>
              </a:solidFill>
            </a:endParaRPr>
          </a:p>
          <a:p>
            <a:pPr marL="0" lvl="0" indent="0" algn="l" rtl="0">
              <a:spcBef>
                <a:spcPts val="0"/>
              </a:spcBef>
              <a:spcAft>
                <a:spcPts val="0"/>
              </a:spcAft>
              <a:buClr>
                <a:schemeClr val="dk1"/>
              </a:buClr>
              <a:buSzPts val="1100"/>
              <a:buFont typeface="Arial"/>
              <a:buNone/>
            </a:pPr>
            <a:r>
              <a:rPr lang="en-US" sz="2000" i="1">
                <a:solidFill>
                  <a:schemeClr val="accent2"/>
                </a:solidFill>
              </a:rPr>
              <a:t>Introducing “Pandemic Action Ambassadors”</a:t>
            </a:r>
            <a:endParaRPr>
              <a:solidFill>
                <a:schemeClr val="accent2"/>
              </a:solidFill>
            </a:endParaRPr>
          </a:p>
        </p:txBody>
      </p:sp>
      <p:sp>
        <p:nvSpPr>
          <p:cNvPr id="305" name="Google Shape;305;p29"/>
          <p:cNvSpPr txBox="1">
            <a:spLocks noGrp="1"/>
          </p:cNvSpPr>
          <p:nvPr>
            <p:ph type="sldNum" idx="12"/>
          </p:nvPr>
        </p:nvSpPr>
        <p:spPr>
          <a:xfrm>
            <a:off x="13296900" y="7642390"/>
            <a:ext cx="1041000" cy="3204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888888"/>
              </a:buClr>
              <a:buSzPts val="1200"/>
              <a:buFont typeface="Arial"/>
              <a:buNone/>
            </a:pPr>
            <a:fld id="{00000000-1234-1234-1234-123412341234}" type="slidenum">
              <a:rPr lang="en-US"/>
              <a:t>17</a:t>
            </a:fld>
            <a:endParaRPr/>
          </a:p>
        </p:txBody>
      </p:sp>
      <p:pic>
        <p:nvPicPr>
          <p:cNvPr id="306" name="Google Shape;306;p29"/>
          <p:cNvPicPr preferRelativeResize="0"/>
          <p:nvPr/>
        </p:nvPicPr>
        <p:blipFill>
          <a:blip r:embed="rId3">
            <a:alphaModFix/>
          </a:blip>
          <a:stretch>
            <a:fillRect/>
          </a:stretch>
        </p:blipFill>
        <p:spPr>
          <a:xfrm>
            <a:off x="13762600" y="203850"/>
            <a:ext cx="620150" cy="620150"/>
          </a:xfrm>
          <a:prstGeom prst="rect">
            <a:avLst/>
          </a:prstGeom>
          <a:noFill/>
          <a:ln>
            <a:noFill/>
          </a:ln>
        </p:spPr>
      </p:pic>
      <p:pic>
        <p:nvPicPr>
          <p:cNvPr id="307" name="Google Shape;307;p29"/>
          <p:cNvPicPr preferRelativeResize="0"/>
          <p:nvPr/>
        </p:nvPicPr>
        <p:blipFill rotWithShape="1">
          <a:blip r:embed="rId4">
            <a:alphaModFix/>
          </a:blip>
          <a:srcRect l="27249" r="18928"/>
          <a:stretch/>
        </p:blipFill>
        <p:spPr>
          <a:xfrm>
            <a:off x="11270575" y="1920700"/>
            <a:ext cx="1889304" cy="1974575"/>
          </a:xfrm>
          <a:prstGeom prst="rect">
            <a:avLst/>
          </a:prstGeom>
          <a:noFill/>
          <a:ln>
            <a:noFill/>
          </a:ln>
        </p:spPr>
      </p:pic>
      <p:pic>
        <p:nvPicPr>
          <p:cNvPr id="308" name="Google Shape;308;p29"/>
          <p:cNvPicPr preferRelativeResize="0"/>
          <p:nvPr/>
        </p:nvPicPr>
        <p:blipFill rotWithShape="1">
          <a:blip r:embed="rId5">
            <a:alphaModFix/>
          </a:blip>
          <a:srcRect l="32001" t="8724" r="30818" b="5570"/>
          <a:stretch/>
        </p:blipFill>
        <p:spPr>
          <a:xfrm>
            <a:off x="13113051" y="1920700"/>
            <a:ext cx="1522752" cy="1974575"/>
          </a:xfrm>
          <a:prstGeom prst="rect">
            <a:avLst/>
          </a:prstGeom>
          <a:noFill/>
          <a:ln>
            <a:noFill/>
          </a:ln>
        </p:spPr>
      </p:pic>
      <p:pic>
        <p:nvPicPr>
          <p:cNvPr id="309" name="Google Shape;309;p29"/>
          <p:cNvPicPr preferRelativeResize="0"/>
          <p:nvPr/>
        </p:nvPicPr>
        <p:blipFill rotWithShape="1">
          <a:blip r:embed="rId6">
            <a:alphaModFix/>
          </a:blip>
          <a:srcRect b="14908"/>
          <a:stretch/>
        </p:blipFill>
        <p:spPr>
          <a:xfrm>
            <a:off x="9532850" y="1920700"/>
            <a:ext cx="1742600" cy="1974574"/>
          </a:xfrm>
          <a:prstGeom prst="rect">
            <a:avLst/>
          </a:prstGeom>
          <a:noFill/>
          <a:ln>
            <a:noFill/>
          </a:ln>
        </p:spPr>
      </p:pic>
      <p:pic>
        <p:nvPicPr>
          <p:cNvPr id="310" name="Google Shape;310;p29"/>
          <p:cNvPicPr preferRelativeResize="0"/>
          <p:nvPr/>
        </p:nvPicPr>
        <p:blipFill rotWithShape="1">
          <a:blip r:embed="rId7">
            <a:alphaModFix/>
          </a:blip>
          <a:srcRect l="27097" t="1023" r="30181" b="9201"/>
          <a:stretch/>
        </p:blipFill>
        <p:spPr>
          <a:xfrm>
            <a:off x="9532850" y="3895275"/>
            <a:ext cx="2332349" cy="2319025"/>
          </a:xfrm>
          <a:prstGeom prst="rect">
            <a:avLst/>
          </a:prstGeom>
          <a:noFill/>
          <a:ln>
            <a:noFill/>
          </a:ln>
        </p:spPr>
      </p:pic>
      <p:pic>
        <p:nvPicPr>
          <p:cNvPr id="311" name="Google Shape;311;p29"/>
          <p:cNvPicPr preferRelativeResize="0"/>
          <p:nvPr/>
        </p:nvPicPr>
        <p:blipFill rotWithShape="1">
          <a:blip r:embed="rId8">
            <a:alphaModFix/>
          </a:blip>
          <a:srcRect l="2258" r="2865" b="12219"/>
          <a:stretch/>
        </p:blipFill>
        <p:spPr>
          <a:xfrm>
            <a:off x="9532850" y="6187750"/>
            <a:ext cx="2968725" cy="2059900"/>
          </a:xfrm>
          <a:prstGeom prst="rect">
            <a:avLst/>
          </a:prstGeom>
          <a:noFill/>
          <a:ln>
            <a:noFill/>
          </a:ln>
        </p:spPr>
      </p:pic>
      <p:pic>
        <p:nvPicPr>
          <p:cNvPr id="312" name="Google Shape;312;p29"/>
          <p:cNvPicPr preferRelativeResize="0"/>
          <p:nvPr/>
        </p:nvPicPr>
        <p:blipFill rotWithShape="1">
          <a:blip r:embed="rId9">
            <a:alphaModFix/>
          </a:blip>
          <a:srcRect l="69612" r="1619" b="5024"/>
          <a:stretch/>
        </p:blipFill>
        <p:spPr>
          <a:xfrm>
            <a:off x="13293475" y="3895275"/>
            <a:ext cx="1342324" cy="2492780"/>
          </a:xfrm>
          <a:prstGeom prst="rect">
            <a:avLst/>
          </a:prstGeom>
          <a:noFill/>
          <a:ln>
            <a:noFill/>
          </a:ln>
        </p:spPr>
      </p:pic>
      <p:pic>
        <p:nvPicPr>
          <p:cNvPr id="313" name="Google Shape;313;p29"/>
          <p:cNvPicPr preferRelativeResize="0"/>
          <p:nvPr/>
        </p:nvPicPr>
        <p:blipFill rotWithShape="1">
          <a:blip r:embed="rId10">
            <a:alphaModFix/>
          </a:blip>
          <a:srcRect l="11376" t="978" r="10698" b="13169"/>
          <a:stretch/>
        </p:blipFill>
        <p:spPr>
          <a:xfrm>
            <a:off x="11865200" y="3895275"/>
            <a:ext cx="1472224" cy="2319026"/>
          </a:xfrm>
          <a:prstGeom prst="rect">
            <a:avLst/>
          </a:prstGeom>
          <a:noFill/>
          <a:ln>
            <a:noFill/>
          </a:ln>
        </p:spPr>
      </p:pic>
      <p:pic>
        <p:nvPicPr>
          <p:cNvPr id="314" name="Google Shape;314;p29"/>
          <p:cNvPicPr preferRelativeResize="0"/>
          <p:nvPr/>
        </p:nvPicPr>
        <p:blipFill rotWithShape="1">
          <a:blip r:embed="rId11">
            <a:alphaModFix/>
          </a:blip>
          <a:srcRect l="24732" t="13352" r="7059"/>
          <a:stretch/>
        </p:blipFill>
        <p:spPr>
          <a:xfrm>
            <a:off x="12501575" y="6214300"/>
            <a:ext cx="2134224" cy="2033350"/>
          </a:xfrm>
          <a:prstGeom prst="rect">
            <a:avLst/>
          </a:prstGeom>
          <a:noFill/>
          <a:ln>
            <a:noFill/>
          </a:ln>
        </p:spPr>
      </p:pic>
      <p:pic>
        <p:nvPicPr>
          <p:cNvPr id="315" name="Google Shape;315;p29"/>
          <p:cNvPicPr preferRelativeResize="0"/>
          <p:nvPr/>
        </p:nvPicPr>
        <p:blipFill>
          <a:blip r:embed="rId12">
            <a:alphaModFix/>
          </a:blip>
          <a:stretch>
            <a:fillRect/>
          </a:stretch>
        </p:blipFill>
        <p:spPr>
          <a:xfrm>
            <a:off x="13379400" y="379925"/>
            <a:ext cx="378575" cy="3785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30"/>
          <p:cNvPicPr preferRelativeResize="0"/>
          <p:nvPr/>
        </p:nvPicPr>
        <p:blipFill>
          <a:blip r:embed="rId3">
            <a:alphaModFix/>
          </a:blip>
          <a:stretch>
            <a:fillRect/>
          </a:stretch>
        </p:blipFill>
        <p:spPr>
          <a:xfrm>
            <a:off x="2286000" y="1676400"/>
            <a:ext cx="5048250" cy="5057775"/>
          </a:xfrm>
          <a:prstGeom prst="rect">
            <a:avLst/>
          </a:prstGeom>
          <a:noFill/>
          <a:ln>
            <a:noFill/>
          </a:ln>
        </p:spPr>
      </p:pic>
      <p:pic>
        <p:nvPicPr>
          <p:cNvPr id="322" name="Google Shape;322;p30"/>
          <p:cNvPicPr preferRelativeResize="0"/>
          <p:nvPr/>
        </p:nvPicPr>
        <p:blipFill>
          <a:blip r:embed="rId4">
            <a:alphaModFix/>
          </a:blip>
          <a:stretch>
            <a:fillRect/>
          </a:stretch>
        </p:blipFill>
        <p:spPr>
          <a:xfrm>
            <a:off x="7486650" y="1676400"/>
            <a:ext cx="5048250" cy="50577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grpSp>
        <p:nvGrpSpPr>
          <p:cNvPr id="472" name="Google Shape;472;p40"/>
          <p:cNvGrpSpPr/>
          <p:nvPr/>
        </p:nvGrpSpPr>
        <p:grpSpPr>
          <a:xfrm>
            <a:off x="9862" y="4084300"/>
            <a:ext cx="14610675" cy="320425"/>
            <a:chOff x="19625" y="4047825"/>
            <a:chExt cx="14610675" cy="320425"/>
          </a:xfrm>
        </p:grpSpPr>
        <p:sp>
          <p:nvSpPr>
            <p:cNvPr id="473" name="Google Shape;473;p40"/>
            <p:cNvSpPr/>
            <p:nvPr/>
          </p:nvSpPr>
          <p:spPr>
            <a:xfrm>
              <a:off x="2091500" y="4047850"/>
              <a:ext cx="2115900" cy="320400"/>
            </a:xfrm>
            <a:prstGeom prst="rect">
              <a:avLst/>
            </a:prstGeom>
            <a:solidFill>
              <a:schemeClr val="accent4"/>
            </a:solidFill>
            <a:ln>
              <a:noFill/>
            </a:ln>
          </p:spPr>
          <p:txBody>
            <a:bodyPr spcFirstLastPara="1" wrap="square" lIns="146275" tIns="146275" rIns="146275" bIns="146275" anchor="ctr" anchorCtr="0">
              <a:noAutofit/>
            </a:bodyPr>
            <a:lstStyle/>
            <a:p>
              <a:pPr marL="0" lvl="0" indent="0" algn="l" rtl="0">
                <a:spcBef>
                  <a:spcPts val="0"/>
                </a:spcBef>
                <a:spcAft>
                  <a:spcPts val="0"/>
                </a:spcAft>
                <a:buNone/>
              </a:pPr>
              <a:endParaRPr/>
            </a:p>
          </p:txBody>
        </p:sp>
        <p:sp>
          <p:nvSpPr>
            <p:cNvPr id="474" name="Google Shape;474;p40"/>
            <p:cNvSpPr/>
            <p:nvPr/>
          </p:nvSpPr>
          <p:spPr>
            <a:xfrm>
              <a:off x="19625" y="4047844"/>
              <a:ext cx="2071800" cy="320400"/>
            </a:xfrm>
            <a:prstGeom prst="rect">
              <a:avLst/>
            </a:prstGeom>
            <a:solidFill>
              <a:schemeClr val="accent3"/>
            </a:solidFill>
            <a:ln>
              <a:noFill/>
            </a:ln>
          </p:spPr>
          <p:txBody>
            <a:bodyPr spcFirstLastPara="1" wrap="square" lIns="146275" tIns="146275" rIns="146275" bIns="146275" anchor="ctr" anchorCtr="0">
              <a:noAutofit/>
            </a:bodyPr>
            <a:lstStyle/>
            <a:p>
              <a:pPr marL="0" lvl="0" indent="0" algn="l" rtl="0">
                <a:spcBef>
                  <a:spcPts val="0"/>
                </a:spcBef>
                <a:spcAft>
                  <a:spcPts val="0"/>
                </a:spcAft>
                <a:buNone/>
              </a:pPr>
              <a:endParaRPr/>
            </a:p>
          </p:txBody>
        </p:sp>
        <p:sp>
          <p:nvSpPr>
            <p:cNvPr id="475" name="Google Shape;475;p40"/>
            <p:cNvSpPr/>
            <p:nvPr/>
          </p:nvSpPr>
          <p:spPr>
            <a:xfrm>
              <a:off x="4207324" y="4047850"/>
              <a:ext cx="2220000" cy="320400"/>
            </a:xfrm>
            <a:prstGeom prst="rect">
              <a:avLst/>
            </a:prstGeom>
            <a:solidFill>
              <a:schemeClr val="accent3"/>
            </a:solidFill>
            <a:ln>
              <a:noFill/>
            </a:ln>
          </p:spPr>
          <p:txBody>
            <a:bodyPr spcFirstLastPara="1" wrap="square" lIns="146275" tIns="146275" rIns="146275" bIns="146275" anchor="ctr" anchorCtr="0">
              <a:noAutofit/>
            </a:bodyPr>
            <a:lstStyle/>
            <a:p>
              <a:pPr marL="0" lvl="0" indent="0" algn="l" rtl="0">
                <a:spcBef>
                  <a:spcPts val="0"/>
                </a:spcBef>
                <a:spcAft>
                  <a:spcPts val="0"/>
                </a:spcAft>
                <a:buNone/>
              </a:pPr>
              <a:endParaRPr/>
            </a:p>
          </p:txBody>
        </p:sp>
        <p:sp>
          <p:nvSpPr>
            <p:cNvPr id="476" name="Google Shape;476;p40"/>
            <p:cNvSpPr/>
            <p:nvPr/>
          </p:nvSpPr>
          <p:spPr>
            <a:xfrm>
              <a:off x="6427325" y="4047825"/>
              <a:ext cx="2007000" cy="320400"/>
            </a:xfrm>
            <a:prstGeom prst="rect">
              <a:avLst/>
            </a:prstGeom>
            <a:solidFill>
              <a:schemeClr val="accent4"/>
            </a:solidFill>
            <a:ln>
              <a:noFill/>
            </a:ln>
          </p:spPr>
          <p:txBody>
            <a:bodyPr spcFirstLastPara="1" wrap="square" lIns="146275" tIns="146275" rIns="146275" bIns="146275" anchor="ctr" anchorCtr="0">
              <a:noAutofit/>
            </a:bodyPr>
            <a:lstStyle/>
            <a:p>
              <a:pPr marL="0" lvl="0" indent="0" algn="l" rtl="0">
                <a:spcBef>
                  <a:spcPts val="0"/>
                </a:spcBef>
                <a:spcAft>
                  <a:spcPts val="0"/>
                </a:spcAft>
                <a:buNone/>
              </a:pPr>
              <a:endParaRPr/>
            </a:p>
          </p:txBody>
        </p:sp>
        <p:sp>
          <p:nvSpPr>
            <p:cNvPr id="477" name="Google Shape;477;p40"/>
            <p:cNvSpPr/>
            <p:nvPr/>
          </p:nvSpPr>
          <p:spPr>
            <a:xfrm>
              <a:off x="8393350" y="4047850"/>
              <a:ext cx="2282400" cy="320400"/>
            </a:xfrm>
            <a:prstGeom prst="rect">
              <a:avLst/>
            </a:prstGeom>
            <a:solidFill>
              <a:schemeClr val="accent3"/>
            </a:solidFill>
            <a:ln>
              <a:noFill/>
            </a:ln>
          </p:spPr>
          <p:txBody>
            <a:bodyPr spcFirstLastPara="1" wrap="square" lIns="146275" tIns="146275" rIns="146275" bIns="146275" anchor="ctr" anchorCtr="0">
              <a:noAutofit/>
            </a:bodyPr>
            <a:lstStyle/>
            <a:p>
              <a:pPr marL="0" lvl="0" indent="0" algn="l" rtl="0">
                <a:spcBef>
                  <a:spcPts val="0"/>
                </a:spcBef>
                <a:spcAft>
                  <a:spcPts val="0"/>
                </a:spcAft>
                <a:buNone/>
              </a:pPr>
              <a:endParaRPr/>
            </a:p>
          </p:txBody>
        </p:sp>
        <p:sp>
          <p:nvSpPr>
            <p:cNvPr id="478" name="Google Shape;478;p40"/>
            <p:cNvSpPr/>
            <p:nvPr/>
          </p:nvSpPr>
          <p:spPr>
            <a:xfrm>
              <a:off x="10351800" y="4047850"/>
              <a:ext cx="2071800" cy="320400"/>
            </a:xfrm>
            <a:prstGeom prst="rect">
              <a:avLst/>
            </a:prstGeom>
            <a:solidFill>
              <a:schemeClr val="accent4"/>
            </a:solidFill>
            <a:ln>
              <a:noFill/>
            </a:ln>
          </p:spPr>
          <p:txBody>
            <a:bodyPr spcFirstLastPara="1" wrap="square" lIns="146275" tIns="146275" rIns="146275" bIns="146275" anchor="ctr" anchorCtr="0">
              <a:noAutofit/>
            </a:bodyPr>
            <a:lstStyle/>
            <a:p>
              <a:pPr marL="0" lvl="0" indent="0" algn="l" rtl="0">
                <a:spcBef>
                  <a:spcPts val="0"/>
                </a:spcBef>
                <a:spcAft>
                  <a:spcPts val="0"/>
                </a:spcAft>
                <a:buNone/>
              </a:pPr>
              <a:endParaRPr/>
            </a:p>
          </p:txBody>
        </p:sp>
        <p:sp>
          <p:nvSpPr>
            <p:cNvPr id="479" name="Google Shape;479;p40"/>
            <p:cNvSpPr/>
            <p:nvPr/>
          </p:nvSpPr>
          <p:spPr>
            <a:xfrm>
              <a:off x="12410300" y="4047850"/>
              <a:ext cx="2220000" cy="320400"/>
            </a:xfrm>
            <a:prstGeom prst="rect">
              <a:avLst/>
            </a:prstGeom>
            <a:solidFill>
              <a:srgbClr val="9E9E9E"/>
            </a:solidFill>
            <a:ln>
              <a:noFill/>
            </a:ln>
          </p:spPr>
          <p:txBody>
            <a:bodyPr spcFirstLastPara="1" wrap="square" lIns="146275" tIns="146275" rIns="146275" bIns="146275" anchor="ctr" anchorCtr="0">
              <a:noAutofit/>
            </a:bodyPr>
            <a:lstStyle/>
            <a:p>
              <a:pPr marL="0" lvl="0" indent="0" algn="l" rtl="0">
                <a:spcBef>
                  <a:spcPts val="0"/>
                </a:spcBef>
                <a:spcAft>
                  <a:spcPts val="0"/>
                </a:spcAft>
                <a:buNone/>
              </a:pPr>
              <a:endParaRPr/>
            </a:p>
          </p:txBody>
        </p:sp>
      </p:grpSp>
      <p:sp>
        <p:nvSpPr>
          <p:cNvPr id="480" name="Google Shape;480;p40"/>
          <p:cNvSpPr txBox="1">
            <a:spLocks noGrp="1"/>
          </p:cNvSpPr>
          <p:nvPr>
            <p:ph type="ctrTitle"/>
          </p:nvPr>
        </p:nvSpPr>
        <p:spPr>
          <a:xfrm>
            <a:off x="2330299" y="278861"/>
            <a:ext cx="12618300" cy="9411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US" dirty="0">
                <a:solidFill>
                  <a:srgbClr val="223D7C"/>
                </a:solidFill>
              </a:rPr>
              <a:t>Proactive planning to capture advocacy windows/ Moments </a:t>
            </a:r>
            <a:endParaRPr sz="3600" dirty="0">
              <a:solidFill>
                <a:srgbClr val="223D7C"/>
              </a:solidFill>
            </a:endParaRPr>
          </a:p>
          <a:p>
            <a:pPr marL="0" lvl="0" indent="0" algn="l" rtl="0">
              <a:lnSpc>
                <a:spcPct val="100000"/>
              </a:lnSpc>
              <a:spcBef>
                <a:spcPts val="0"/>
              </a:spcBef>
              <a:spcAft>
                <a:spcPts val="0"/>
              </a:spcAft>
              <a:buSzPts val="3600"/>
              <a:buNone/>
            </a:pPr>
            <a:endParaRPr sz="2000" dirty="0">
              <a:solidFill>
                <a:srgbClr val="FF0000"/>
              </a:solidFill>
            </a:endParaRPr>
          </a:p>
        </p:txBody>
      </p:sp>
      <p:sp>
        <p:nvSpPr>
          <p:cNvPr id="481" name="Google Shape;481;p40"/>
          <p:cNvSpPr txBox="1">
            <a:spLocks noGrp="1"/>
          </p:cNvSpPr>
          <p:nvPr>
            <p:ph type="sldNum" idx="12"/>
          </p:nvPr>
        </p:nvSpPr>
        <p:spPr>
          <a:xfrm>
            <a:off x="13296900" y="7642390"/>
            <a:ext cx="1041000" cy="320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888888"/>
              </a:buClr>
              <a:buSzPts val="1200"/>
              <a:buFont typeface="Arial"/>
              <a:buNone/>
            </a:pPr>
            <a:fld id="{00000000-1234-1234-1234-123412341234}" type="slidenum">
              <a:rPr lang="en-US"/>
              <a:t>19</a:t>
            </a:fld>
            <a:endParaRPr/>
          </a:p>
        </p:txBody>
      </p:sp>
      <p:sp>
        <p:nvSpPr>
          <p:cNvPr id="482" name="Google Shape;482;p40"/>
          <p:cNvSpPr txBox="1"/>
          <p:nvPr/>
        </p:nvSpPr>
        <p:spPr>
          <a:xfrm>
            <a:off x="9425400" y="1121900"/>
            <a:ext cx="5271900" cy="594300"/>
          </a:xfrm>
          <a:prstGeom prst="rect">
            <a:avLst/>
          </a:prstGeom>
          <a:noFill/>
          <a:ln>
            <a:noFill/>
          </a:ln>
        </p:spPr>
        <p:txBody>
          <a:bodyPr spcFirstLastPara="1" wrap="square" lIns="146275" tIns="146275" rIns="146275" bIns="146275" anchor="t" anchorCtr="0">
            <a:noAutofit/>
          </a:bodyPr>
          <a:lstStyle/>
          <a:p>
            <a:pPr marL="0" lvl="0" indent="0" algn="l" rtl="0">
              <a:spcBef>
                <a:spcPts val="0"/>
              </a:spcBef>
              <a:spcAft>
                <a:spcPts val="0"/>
              </a:spcAft>
              <a:buClr>
                <a:schemeClr val="dk1"/>
              </a:buClr>
              <a:buSzPts val="1100"/>
              <a:buFont typeface="Arial"/>
              <a:buNone/>
            </a:pPr>
            <a:r>
              <a:rPr lang="en-US" sz="1600" b="1">
                <a:solidFill>
                  <a:srgbClr val="00B8AD"/>
                </a:solidFill>
                <a:latin typeface="Roboto"/>
                <a:ea typeface="Roboto"/>
                <a:cs typeface="Roboto"/>
                <a:sym typeface="Roboto"/>
              </a:rPr>
              <a:t>Proactive - Priority Moments</a:t>
            </a:r>
            <a:endParaRPr sz="1600" b="1">
              <a:solidFill>
                <a:srgbClr val="00B8AD"/>
              </a:solidFill>
              <a:latin typeface="Roboto"/>
              <a:ea typeface="Roboto"/>
              <a:cs typeface="Roboto"/>
              <a:sym typeface="Roboto"/>
            </a:endParaRPr>
          </a:p>
          <a:p>
            <a:pPr marL="0" lvl="0" indent="0" algn="l" rtl="0">
              <a:spcBef>
                <a:spcPts val="2600"/>
              </a:spcBef>
              <a:spcAft>
                <a:spcPts val="2600"/>
              </a:spcAft>
              <a:buClr>
                <a:schemeClr val="dk1"/>
              </a:buClr>
              <a:buSzPts val="1100"/>
              <a:buFont typeface="Arial"/>
              <a:buNone/>
            </a:pPr>
            <a:endParaRPr sz="1600" b="1">
              <a:solidFill>
                <a:srgbClr val="00B8AD"/>
              </a:solidFill>
              <a:latin typeface="Roboto"/>
              <a:ea typeface="Roboto"/>
              <a:cs typeface="Roboto"/>
              <a:sym typeface="Roboto"/>
            </a:endParaRPr>
          </a:p>
        </p:txBody>
      </p:sp>
      <p:sp>
        <p:nvSpPr>
          <p:cNvPr id="483" name="Google Shape;483;p40"/>
          <p:cNvSpPr txBox="1"/>
          <p:nvPr/>
        </p:nvSpPr>
        <p:spPr>
          <a:xfrm>
            <a:off x="9425804" y="1426700"/>
            <a:ext cx="5271900" cy="594300"/>
          </a:xfrm>
          <a:prstGeom prst="rect">
            <a:avLst/>
          </a:prstGeom>
          <a:noFill/>
          <a:ln>
            <a:noFill/>
          </a:ln>
        </p:spPr>
        <p:txBody>
          <a:bodyPr spcFirstLastPara="1" wrap="square" lIns="146275" tIns="146275" rIns="146275" bIns="146275" anchor="t" anchorCtr="0">
            <a:noAutofit/>
          </a:bodyPr>
          <a:lstStyle/>
          <a:p>
            <a:pPr marL="0" lvl="0" indent="0" algn="l" rtl="0">
              <a:spcBef>
                <a:spcPts val="0"/>
              </a:spcBef>
              <a:spcAft>
                <a:spcPts val="0"/>
              </a:spcAft>
              <a:buClr>
                <a:schemeClr val="dk1"/>
              </a:buClr>
              <a:buSzPts val="1100"/>
              <a:buFont typeface="Arial"/>
              <a:buNone/>
            </a:pPr>
            <a:r>
              <a:rPr lang="en-US" sz="1600" b="1">
                <a:solidFill>
                  <a:srgbClr val="7F7F7F"/>
                </a:solidFill>
                <a:latin typeface="Roboto"/>
                <a:ea typeface="Roboto"/>
                <a:cs typeface="Roboto"/>
                <a:sym typeface="Roboto"/>
              </a:rPr>
              <a:t>Reactive - Communicate Around/Leverage Partners</a:t>
            </a:r>
            <a:endParaRPr sz="1600" b="1">
              <a:solidFill>
                <a:srgbClr val="7F7F7F"/>
              </a:solidFill>
              <a:latin typeface="Roboto"/>
              <a:ea typeface="Roboto"/>
              <a:cs typeface="Roboto"/>
              <a:sym typeface="Roboto"/>
            </a:endParaRPr>
          </a:p>
          <a:p>
            <a:pPr marL="0" lvl="0" indent="0" algn="l" rtl="0">
              <a:spcBef>
                <a:spcPts val="2600"/>
              </a:spcBef>
              <a:spcAft>
                <a:spcPts val="2600"/>
              </a:spcAft>
              <a:buClr>
                <a:schemeClr val="dk1"/>
              </a:buClr>
              <a:buSzPts val="1100"/>
              <a:buFont typeface="Arial"/>
              <a:buNone/>
            </a:pPr>
            <a:endParaRPr sz="1600" b="1">
              <a:solidFill>
                <a:srgbClr val="00B8AD"/>
              </a:solidFill>
              <a:latin typeface="Roboto"/>
              <a:ea typeface="Roboto"/>
              <a:cs typeface="Roboto"/>
              <a:sym typeface="Roboto"/>
            </a:endParaRPr>
          </a:p>
        </p:txBody>
      </p:sp>
      <p:grpSp>
        <p:nvGrpSpPr>
          <p:cNvPr id="484" name="Google Shape;484;p40"/>
          <p:cNvGrpSpPr/>
          <p:nvPr/>
        </p:nvGrpSpPr>
        <p:grpSpPr>
          <a:xfrm>
            <a:off x="3122718" y="3655428"/>
            <a:ext cx="147840" cy="704883"/>
            <a:chOff x="845575" y="2563700"/>
            <a:chExt cx="92400" cy="440552"/>
          </a:xfrm>
        </p:grpSpPr>
        <p:cxnSp>
          <p:nvCxnSpPr>
            <p:cNvPr id="485" name="Google Shape;485;p40"/>
            <p:cNvCxnSpPr/>
            <p:nvPr/>
          </p:nvCxnSpPr>
          <p:spPr>
            <a:xfrm>
              <a:off x="891767" y="2644852"/>
              <a:ext cx="0" cy="359400"/>
            </a:xfrm>
            <a:prstGeom prst="straightConnector1">
              <a:avLst/>
            </a:prstGeom>
            <a:noFill/>
            <a:ln w="9525" cap="flat" cmpd="sng">
              <a:solidFill>
                <a:srgbClr val="000000"/>
              </a:solidFill>
              <a:prstDash val="solid"/>
              <a:round/>
              <a:headEnd type="none" w="sm" len="sm"/>
              <a:tailEnd type="none" w="sm" len="sm"/>
            </a:ln>
          </p:spPr>
        </p:cxnSp>
        <p:sp>
          <p:nvSpPr>
            <p:cNvPr id="486" name="Google Shape;486;p40"/>
            <p:cNvSpPr/>
            <p:nvPr/>
          </p:nvSpPr>
          <p:spPr>
            <a:xfrm>
              <a:off x="845575" y="2563700"/>
              <a:ext cx="92400" cy="92400"/>
            </a:xfrm>
            <a:prstGeom prst="ellipse">
              <a:avLst/>
            </a:prstGeom>
            <a:solidFill>
              <a:srgbClr val="000000"/>
            </a:solidFill>
            <a:ln>
              <a:noFill/>
            </a:ln>
          </p:spPr>
          <p:txBody>
            <a:bodyPr spcFirstLastPara="1" wrap="square" lIns="146275" tIns="146275" rIns="146275" bIns="146275" anchor="ctr" anchorCtr="0">
              <a:noAutofit/>
            </a:bodyPr>
            <a:lstStyle/>
            <a:p>
              <a:pPr marL="0" lvl="0" indent="0" algn="l" rtl="0">
                <a:spcBef>
                  <a:spcPts val="0"/>
                </a:spcBef>
                <a:spcAft>
                  <a:spcPts val="0"/>
                </a:spcAft>
                <a:buNone/>
              </a:pPr>
              <a:endParaRPr/>
            </a:p>
          </p:txBody>
        </p:sp>
      </p:grpSp>
      <p:sp>
        <p:nvSpPr>
          <p:cNvPr id="487" name="Google Shape;487;p40"/>
          <p:cNvSpPr txBox="1"/>
          <p:nvPr/>
        </p:nvSpPr>
        <p:spPr>
          <a:xfrm>
            <a:off x="2832550" y="2877225"/>
            <a:ext cx="1599600" cy="594300"/>
          </a:xfrm>
          <a:prstGeom prst="rect">
            <a:avLst/>
          </a:prstGeom>
          <a:noFill/>
          <a:ln>
            <a:noFill/>
          </a:ln>
        </p:spPr>
        <p:txBody>
          <a:bodyPr spcFirstLastPara="1" wrap="square" lIns="146275" tIns="146275" rIns="146275" bIns="1462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700" b="1">
                <a:solidFill>
                  <a:srgbClr val="00B8AD"/>
                </a:solidFill>
                <a:latin typeface="Roboto"/>
                <a:ea typeface="Roboto"/>
                <a:cs typeface="Roboto"/>
                <a:sym typeface="Roboto"/>
              </a:rPr>
              <a:t>17-19 Feb </a:t>
            </a:r>
            <a:endParaRPr sz="1700" b="1">
              <a:solidFill>
                <a:srgbClr val="00B8AD"/>
              </a:solidFill>
              <a:latin typeface="Roboto"/>
              <a:ea typeface="Roboto"/>
              <a:cs typeface="Roboto"/>
              <a:sym typeface="Roboto"/>
            </a:endParaRPr>
          </a:p>
        </p:txBody>
      </p:sp>
      <p:sp>
        <p:nvSpPr>
          <p:cNvPr id="488" name="Google Shape;488;p40"/>
          <p:cNvSpPr txBox="1"/>
          <p:nvPr/>
        </p:nvSpPr>
        <p:spPr>
          <a:xfrm>
            <a:off x="2832550" y="2224850"/>
            <a:ext cx="1671000" cy="853200"/>
          </a:xfrm>
          <a:prstGeom prst="rect">
            <a:avLst/>
          </a:prstGeom>
          <a:noFill/>
          <a:ln>
            <a:noFill/>
          </a:ln>
        </p:spPr>
        <p:txBody>
          <a:bodyPr spcFirstLastPara="1" wrap="square" lIns="146275" tIns="146275" rIns="146275" bIns="146275" anchor="t" anchorCtr="0">
            <a:noAutofit/>
          </a:bodyPr>
          <a:lstStyle/>
          <a:p>
            <a:pPr marL="0" lvl="0" indent="0" algn="l" rtl="0">
              <a:spcBef>
                <a:spcPts val="0"/>
              </a:spcBef>
              <a:spcAft>
                <a:spcPts val="0"/>
              </a:spcAft>
              <a:buClr>
                <a:schemeClr val="dk1"/>
              </a:buClr>
              <a:buSzPts val="1100"/>
              <a:buFont typeface="Arial"/>
              <a:buNone/>
            </a:pPr>
            <a:r>
              <a:rPr lang="en-US" sz="1700" b="1">
                <a:solidFill>
                  <a:srgbClr val="00B8AD"/>
                </a:solidFill>
                <a:latin typeface="Roboto"/>
                <a:ea typeface="Roboto"/>
                <a:cs typeface="Roboto"/>
                <a:sym typeface="Roboto"/>
              </a:rPr>
              <a:t>AU-EU Summit</a:t>
            </a:r>
            <a:endParaRPr sz="1700" b="1">
              <a:solidFill>
                <a:srgbClr val="00B8AD"/>
              </a:solidFill>
              <a:latin typeface="Roboto"/>
              <a:ea typeface="Roboto"/>
              <a:cs typeface="Roboto"/>
              <a:sym typeface="Roboto"/>
            </a:endParaRPr>
          </a:p>
        </p:txBody>
      </p:sp>
      <p:grpSp>
        <p:nvGrpSpPr>
          <p:cNvPr id="489" name="Google Shape;489;p40"/>
          <p:cNvGrpSpPr/>
          <p:nvPr/>
        </p:nvGrpSpPr>
        <p:grpSpPr>
          <a:xfrm>
            <a:off x="377005" y="3600803"/>
            <a:ext cx="147840" cy="771123"/>
            <a:chOff x="845575" y="2563700"/>
            <a:chExt cx="92400" cy="481952"/>
          </a:xfrm>
        </p:grpSpPr>
        <p:cxnSp>
          <p:nvCxnSpPr>
            <p:cNvPr id="490" name="Google Shape;490;p40"/>
            <p:cNvCxnSpPr/>
            <p:nvPr/>
          </p:nvCxnSpPr>
          <p:spPr>
            <a:xfrm>
              <a:off x="891767" y="2644852"/>
              <a:ext cx="900" cy="400800"/>
            </a:xfrm>
            <a:prstGeom prst="straightConnector1">
              <a:avLst/>
            </a:prstGeom>
            <a:noFill/>
            <a:ln w="9525" cap="flat" cmpd="sng">
              <a:solidFill>
                <a:srgbClr val="000000"/>
              </a:solidFill>
              <a:prstDash val="solid"/>
              <a:round/>
              <a:headEnd type="none" w="sm" len="sm"/>
              <a:tailEnd type="none" w="sm" len="sm"/>
            </a:ln>
          </p:spPr>
        </p:cxnSp>
        <p:sp>
          <p:nvSpPr>
            <p:cNvPr id="491" name="Google Shape;491;p40"/>
            <p:cNvSpPr/>
            <p:nvPr/>
          </p:nvSpPr>
          <p:spPr>
            <a:xfrm>
              <a:off x="845575" y="2563700"/>
              <a:ext cx="92400" cy="92400"/>
            </a:xfrm>
            <a:prstGeom prst="ellipse">
              <a:avLst/>
            </a:prstGeom>
            <a:solidFill>
              <a:srgbClr val="000000"/>
            </a:solidFill>
            <a:ln>
              <a:noFill/>
            </a:ln>
          </p:spPr>
          <p:txBody>
            <a:bodyPr spcFirstLastPara="1" wrap="square" lIns="146275" tIns="146275" rIns="146275" bIns="146275" anchor="ctr" anchorCtr="0">
              <a:noAutofit/>
            </a:bodyPr>
            <a:lstStyle/>
            <a:p>
              <a:pPr marL="0" lvl="0" indent="0" algn="l" rtl="0">
                <a:spcBef>
                  <a:spcPts val="0"/>
                </a:spcBef>
                <a:spcAft>
                  <a:spcPts val="0"/>
                </a:spcAft>
                <a:buNone/>
              </a:pPr>
              <a:endParaRPr/>
            </a:p>
          </p:txBody>
        </p:sp>
      </p:grpSp>
      <p:sp>
        <p:nvSpPr>
          <p:cNvPr id="492" name="Google Shape;492;p40"/>
          <p:cNvSpPr txBox="1"/>
          <p:nvPr/>
        </p:nvSpPr>
        <p:spPr>
          <a:xfrm>
            <a:off x="94150" y="3032100"/>
            <a:ext cx="1562100" cy="594300"/>
          </a:xfrm>
          <a:prstGeom prst="rect">
            <a:avLst/>
          </a:prstGeom>
          <a:noFill/>
          <a:ln>
            <a:noFill/>
          </a:ln>
        </p:spPr>
        <p:txBody>
          <a:bodyPr spcFirstLastPara="1" wrap="square" lIns="146275" tIns="146275" rIns="146275" bIns="1462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700" b="1">
                <a:solidFill>
                  <a:srgbClr val="888888"/>
                </a:solidFill>
                <a:latin typeface="Roboto"/>
                <a:ea typeface="Roboto"/>
                <a:cs typeface="Roboto"/>
                <a:sym typeface="Roboto"/>
              </a:rPr>
              <a:t>15-22 Jan</a:t>
            </a:r>
            <a:endParaRPr sz="1700" b="1">
              <a:solidFill>
                <a:srgbClr val="888888"/>
              </a:solidFill>
              <a:latin typeface="Roboto"/>
              <a:ea typeface="Roboto"/>
              <a:cs typeface="Roboto"/>
              <a:sym typeface="Roboto"/>
            </a:endParaRPr>
          </a:p>
        </p:txBody>
      </p:sp>
      <p:sp>
        <p:nvSpPr>
          <p:cNvPr id="493" name="Google Shape;493;p40"/>
          <p:cNvSpPr txBox="1"/>
          <p:nvPr/>
        </p:nvSpPr>
        <p:spPr>
          <a:xfrm>
            <a:off x="94150" y="1952225"/>
            <a:ext cx="1599600" cy="1519500"/>
          </a:xfrm>
          <a:prstGeom prst="rect">
            <a:avLst/>
          </a:prstGeom>
          <a:noFill/>
          <a:ln>
            <a:noFill/>
          </a:ln>
        </p:spPr>
        <p:txBody>
          <a:bodyPr spcFirstLastPara="1" wrap="square" lIns="146275" tIns="146275" rIns="146275" bIns="146275" anchor="t" anchorCtr="0">
            <a:noAutofit/>
          </a:bodyPr>
          <a:lstStyle/>
          <a:p>
            <a:pPr marL="0" lvl="0" indent="0" algn="l" rtl="0">
              <a:spcBef>
                <a:spcPts val="0"/>
              </a:spcBef>
              <a:spcAft>
                <a:spcPts val="0"/>
              </a:spcAft>
              <a:buClr>
                <a:schemeClr val="dk1"/>
              </a:buClr>
              <a:buSzPts val="1100"/>
              <a:buFont typeface="Arial"/>
              <a:buNone/>
            </a:pPr>
            <a:r>
              <a:rPr lang="en-US" sz="1700" b="1">
                <a:solidFill>
                  <a:srgbClr val="888888"/>
                </a:solidFill>
                <a:latin typeface="Roboto"/>
                <a:ea typeface="Roboto"/>
                <a:cs typeface="Roboto"/>
                <a:sym typeface="Roboto"/>
              </a:rPr>
              <a:t>ONE Campaign Week of Action</a:t>
            </a:r>
            <a:endParaRPr sz="1700" b="1">
              <a:solidFill>
                <a:srgbClr val="888888"/>
              </a:solidFill>
              <a:latin typeface="Roboto"/>
              <a:ea typeface="Roboto"/>
              <a:cs typeface="Roboto"/>
              <a:sym typeface="Roboto"/>
            </a:endParaRPr>
          </a:p>
          <a:p>
            <a:pPr marL="0" lvl="0" indent="0" algn="l" rtl="0">
              <a:spcBef>
                <a:spcPts val="0"/>
              </a:spcBef>
              <a:spcAft>
                <a:spcPts val="0"/>
              </a:spcAft>
              <a:buNone/>
            </a:pPr>
            <a:endParaRPr sz="1900" b="1">
              <a:solidFill>
                <a:srgbClr val="00B8AD"/>
              </a:solidFill>
              <a:latin typeface="Roboto"/>
              <a:ea typeface="Roboto"/>
              <a:cs typeface="Roboto"/>
              <a:sym typeface="Roboto"/>
            </a:endParaRPr>
          </a:p>
        </p:txBody>
      </p:sp>
      <p:grpSp>
        <p:nvGrpSpPr>
          <p:cNvPr id="494" name="Google Shape;494;p40"/>
          <p:cNvGrpSpPr/>
          <p:nvPr/>
        </p:nvGrpSpPr>
        <p:grpSpPr>
          <a:xfrm rot="10800000">
            <a:off x="4854159" y="4055495"/>
            <a:ext cx="147849" cy="704880"/>
            <a:chOff x="2070100" y="2563700"/>
            <a:chExt cx="92400" cy="411825"/>
          </a:xfrm>
        </p:grpSpPr>
        <p:cxnSp>
          <p:nvCxnSpPr>
            <p:cNvPr id="495" name="Google Shape;495;p40"/>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496" name="Google Shape;496;p40"/>
            <p:cNvSpPr/>
            <p:nvPr/>
          </p:nvSpPr>
          <p:spPr>
            <a:xfrm>
              <a:off x="2070100" y="2563700"/>
              <a:ext cx="92400" cy="92400"/>
            </a:xfrm>
            <a:prstGeom prst="ellipse">
              <a:avLst/>
            </a:prstGeom>
            <a:solidFill>
              <a:srgbClr val="000000"/>
            </a:solidFill>
            <a:ln>
              <a:noFill/>
            </a:ln>
          </p:spPr>
          <p:txBody>
            <a:bodyPr spcFirstLastPara="1" wrap="square" lIns="146275" tIns="146275" rIns="146275" bIns="146275" anchor="ctr" anchorCtr="0">
              <a:noAutofit/>
            </a:bodyPr>
            <a:lstStyle/>
            <a:p>
              <a:pPr marL="0" lvl="0" indent="0" algn="l" rtl="0">
                <a:spcBef>
                  <a:spcPts val="0"/>
                </a:spcBef>
                <a:spcAft>
                  <a:spcPts val="0"/>
                </a:spcAft>
                <a:buNone/>
              </a:pPr>
              <a:endParaRPr/>
            </a:p>
          </p:txBody>
        </p:sp>
      </p:grpSp>
      <p:sp>
        <p:nvSpPr>
          <p:cNvPr id="497" name="Google Shape;497;p40"/>
          <p:cNvSpPr txBox="1"/>
          <p:nvPr/>
        </p:nvSpPr>
        <p:spPr>
          <a:xfrm>
            <a:off x="4036525" y="4770725"/>
            <a:ext cx="1449900" cy="594300"/>
          </a:xfrm>
          <a:prstGeom prst="rect">
            <a:avLst/>
          </a:prstGeom>
          <a:noFill/>
          <a:ln>
            <a:noFill/>
          </a:ln>
        </p:spPr>
        <p:txBody>
          <a:bodyPr spcFirstLastPara="1" wrap="square" lIns="146275" tIns="146275" rIns="146275" bIns="1462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700" b="1">
                <a:solidFill>
                  <a:srgbClr val="00B8AD"/>
                </a:solidFill>
                <a:latin typeface="Roboto"/>
                <a:ea typeface="Roboto"/>
                <a:cs typeface="Roboto"/>
                <a:sym typeface="Roboto"/>
              </a:rPr>
              <a:t>9 March </a:t>
            </a:r>
            <a:endParaRPr sz="1700" b="1">
              <a:solidFill>
                <a:srgbClr val="00B8AD"/>
              </a:solidFill>
              <a:latin typeface="Roboto"/>
              <a:ea typeface="Roboto"/>
              <a:cs typeface="Roboto"/>
              <a:sym typeface="Roboto"/>
            </a:endParaRPr>
          </a:p>
        </p:txBody>
      </p:sp>
      <p:sp>
        <p:nvSpPr>
          <p:cNvPr id="498" name="Google Shape;498;p40"/>
          <p:cNvSpPr txBox="1"/>
          <p:nvPr/>
        </p:nvSpPr>
        <p:spPr>
          <a:xfrm>
            <a:off x="4026450" y="5123025"/>
            <a:ext cx="1671000" cy="853200"/>
          </a:xfrm>
          <a:prstGeom prst="rect">
            <a:avLst/>
          </a:prstGeom>
          <a:noFill/>
          <a:ln>
            <a:noFill/>
          </a:ln>
        </p:spPr>
        <p:txBody>
          <a:bodyPr spcFirstLastPara="1" wrap="square" lIns="146275" tIns="146275" rIns="146275" bIns="146275" anchor="t" anchorCtr="0">
            <a:noAutofit/>
          </a:bodyPr>
          <a:lstStyle/>
          <a:p>
            <a:pPr marL="0" lvl="0" indent="0" algn="l" rtl="0">
              <a:spcBef>
                <a:spcPts val="0"/>
              </a:spcBef>
              <a:spcAft>
                <a:spcPts val="0"/>
              </a:spcAft>
              <a:buClr>
                <a:schemeClr val="dk1"/>
              </a:buClr>
              <a:buSzPts val="1100"/>
              <a:buFont typeface="Arial"/>
              <a:buNone/>
            </a:pPr>
            <a:r>
              <a:rPr lang="en-US" sz="1600" b="1">
                <a:solidFill>
                  <a:srgbClr val="00B8AD"/>
                </a:solidFill>
                <a:latin typeface="Roboto"/>
                <a:ea typeface="Roboto"/>
                <a:cs typeface="Roboto"/>
                <a:sym typeface="Roboto"/>
              </a:rPr>
              <a:t>CEPI 2.0 Replenishment</a:t>
            </a:r>
            <a:endParaRPr sz="700" b="1">
              <a:solidFill>
                <a:srgbClr val="00B8AD"/>
              </a:solidFill>
              <a:latin typeface="Roboto"/>
              <a:ea typeface="Roboto"/>
              <a:cs typeface="Roboto"/>
              <a:sym typeface="Roboto"/>
            </a:endParaRPr>
          </a:p>
        </p:txBody>
      </p:sp>
      <p:grpSp>
        <p:nvGrpSpPr>
          <p:cNvPr id="499" name="Google Shape;499;p40"/>
          <p:cNvGrpSpPr/>
          <p:nvPr/>
        </p:nvGrpSpPr>
        <p:grpSpPr>
          <a:xfrm rot="10800000">
            <a:off x="12246246" y="4047845"/>
            <a:ext cx="147849" cy="704880"/>
            <a:chOff x="2070100" y="2563700"/>
            <a:chExt cx="92400" cy="411825"/>
          </a:xfrm>
        </p:grpSpPr>
        <p:cxnSp>
          <p:nvCxnSpPr>
            <p:cNvPr id="500" name="Google Shape;500;p40"/>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501" name="Google Shape;501;p40"/>
            <p:cNvSpPr/>
            <p:nvPr/>
          </p:nvSpPr>
          <p:spPr>
            <a:xfrm>
              <a:off x="2070100" y="2563700"/>
              <a:ext cx="92400" cy="92400"/>
            </a:xfrm>
            <a:prstGeom prst="ellipse">
              <a:avLst/>
            </a:prstGeom>
            <a:solidFill>
              <a:srgbClr val="000000"/>
            </a:solidFill>
            <a:ln>
              <a:noFill/>
            </a:ln>
          </p:spPr>
          <p:txBody>
            <a:bodyPr spcFirstLastPara="1" wrap="square" lIns="146275" tIns="146275" rIns="146275" bIns="146275" anchor="ctr" anchorCtr="0">
              <a:noAutofit/>
            </a:bodyPr>
            <a:lstStyle/>
            <a:p>
              <a:pPr marL="0" lvl="0" indent="0" algn="l" rtl="0">
                <a:spcBef>
                  <a:spcPts val="0"/>
                </a:spcBef>
                <a:spcAft>
                  <a:spcPts val="0"/>
                </a:spcAft>
                <a:buNone/>
              </a:pPr>
              <a:endParaRPr/>
            </a:p>
          </p:txBody>
        </p:sp>
      </p:grpSp>
      <p:sp>
        <p:nvSpPr>
          <p:cNvPr id="502" name="Google Shape;502;p40"/>
          <p:cNvSpPr txBox="1"/>
          <p:nvPr/>
        </p:nvSpPr>
        <p:spPr>
          <a:xfrm>
            <a:off x="12013350" y="4789675"/>
            <a:ext cx="1824900" cy="594300"/>
          </a:xfrm>
          <a:prstGeom prst="rect">
            <a:avLst/>
          </a:prstGeom>
          <a:noFill/>
          <a:ln>
            <a:noFill/>
          </a:ln>
        </p:spPr>
        <p:txBody>
          <a:bodyPr spcFirstLastPara="1" wrap="square" lIns="146275" tIns="146275" rIns="146275" bIns="1462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700" b="1">
                <a:solidFill>
                  <a:srgbClr val="00B8AD"/>
                </a:solidFill>
                <a:latin typeface="Roboto"/>
                <a:ea typeface="Roboto"/>
                <a:cs typeface="Roboto"/>
                <a:sym typeface="Roboto"/>
              </a:rPr>
              <a:t>28 June-1 July</a:t>
            </a:r>
            <a:endParaRPr sz="1700" b="1">
              <a:solidFill>
                <a:srgbClr val="00B8AD"/>
              </a:solidFill>
              <a:latin typeface="Roboto"/>
              <a:ea typeface="Roboto"/>
              <a:cs typeface="Roboto"/>
              <a:sym typeface="Roboto"/>
            </a:endParaRPr>
          </a:p>
        </p:txBody>
      </p:sp>
      <p:sp>
        <p:nvSpPr>
          <p:cNvPr id="503" name="Google Shape;503;p40"/>
          <p:cNvSpPr txBox="1"/>
          <p:nvPr/>
        </p:nvSpPr>
        <p:spPr>
          <a:xfrm>
            <a:off x="12013350" y="5167800"/>
            <a:ext cx="1671000" cy="1398600"/>
          </a:xfrm>
          <a:prstGeom prst="rect">
            <a:avLst/>
          </a:prstGeom>
          <a:noFill/>
          <a:ln>
            <a:noFill/>
          </a:ln>
        </p:spPr>
        <p:txBody>
          <a:bodyPr spcFirstLastPara="1" wrap="square" lIns="146275" tIns="146275" rIns="146275" bIns="146275" anchor="t" anchorCtr="0">
            <a:noAutofit/>
          </a:bodyPr>
          <a:lstStyle/>
          <a:p>
            <a:pPr marL="0" lvl="0" indent="0" algn="l" rtl="0">
              <a:spcBef>
                <a:spcPts val="0"/>
              </a:spcBef>
              <a:spcAft>
                <a:spcPts val="0"/>
              </a:spcAft>
              <a:buClr>
                <a:schemeClr val="dk1"/>
              </a:buClr>
              <a:buSzPts val="1100"/>
              <a:buFont typeface="Arial"/>
              <a:buNone/>
            </a:pPr>
            <a:r>
              <a:rPr lang="en-US" sz="1700" b="1">
                <a:solidFill>
                  <a:srgbClr val="00B8AD"/>
                </a:solidFill>
                <a:latin typeface="Roboto"/>
                <a:ea typeface="Roboto"/>
                <a:cs typeface="Roboto"/>
                <a:sym typeface="Roboto"/>
              </a:rPr>
              <a:t>Global Health Security Conference (Singapore)</a:t>
            </a:r>
            <a:endParaRPr sz="1700" b="1">
              <a:solidFill>
                <a:srgbClr val="00B8AD"/>
              </a:solidFill>
              <a:latin typeface="Roboto"/>
              <a:ea typeface="Roboto"/>
              <a:cs typeface="Roboto"/>
              <a:sym typeface="Roboto"/>
            </a:endParaRPr>
          </a:p>
        </p:txBody>
      </p:sp>
      <p:grpSp>
        <p:nvGrpSpPr>
          <p:cNvPr id="504" name="Google Shape;504;p40"/>
          <p:cNvGrpSpPr/>
          <p:nvPr/>
        </p:nvGrpSpPr>
        <p:grpSpPr>
          <a:xfrm rot="10800000">
            <a:off x="1420759" y="4047870"/>
            <a:ext cx="147849" cy="704880"/>
            <a:chOff x="2070100" y="2563700"/>
            <a:chExt cx="92400" cy="411825"/>
          </a:xfrm>
        </p:grpSpPr>
        <p:cxnSp>
          <p:nvCxnSpPr>
            <p:cNvPr id="505" name="Google Shape;505;p40"/>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506" name="Google Shape;506;p40"/>
            <p:cNvSpPr/>
            <p:nvPr/>
          </p:nvSpPr>
          <p:spPr>
            <a:xfrm>
              <a:off x="2070100" y="2563700"/>
              <a:ext cx="92400" cy="92400"/>
            </a:xfrm>
            <a:prstGeom prst="ellipse">
              <a:avLst/>
            </a:prstGeom>
            <a:solidFill>
              <a:srgbClr val="000000"/>
            </a:solidFill>
            <a:ln>
              <a:noFill/>
            </a:ln>
          </p:spPr>
          <p:txBody>
            <a:bodyPr spcFirstLastPara="1" wrap="square" lIns="146275" tIns="146275" rIns="146275" bIns="146275" anchor="ctr" anchorCtr="0">
              <a:noAutofit/>
            </a:bodyPr>
            <a:lstStyle/>
            <a:p>
              <a:pPr marL="0" lvl="0" indent="0" algn="l" rtl="0">
                <a:spcBef>
                  <a:spcPts val="0"/>
                </a:spcBef>
                <a:spcAft>
                  <a:spcPts val="0"/>
                </a:spcAft>
                <a:buNone/>
              </a:pPr>
              <a:endParaRPr/>
            </a:p>
          </p:txBody>
        </p:sp>
      </p:grpSp>
      <p:grpSp>
        <p:nvGrpSpPr>
          <p:cNvPr id="507" name="Google Shape;507;p40"/>
          <p:cNvGrpSpPr/>
          <p:nvPr/>
        </p:nvGrpSpPr>
        <p:grpSpPr>
          <a:xfrm>
            <a:off x="4687546" y="3655420"/>
            <a:ext cx="147849" cy="704880"/>
            <a:chOff x="2070100" y="2563700"/>
            <a:chExt cx="92400" cy="411825"/>
          </a:xfrm>
        </p:grpSpPr>
        <p:cxnSp>
          <p:nvCxnSpPr>
            <p:cNvPr id="508" name="Google Shape;508;p40"/>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509" name="Google Shape;509;p40"/>
            <p:cNvSpPr/>
            <p:nvPr/>
          </p:nvSpPr>
          <p:spPr>
            <a:xfrm>
              <a:off x="2070100" y="2563700"/>
              <a:ext cx="92400" cy="92400"/>
            </a:xfrm>
            <a:prstGeom prst="ellipse">
              <a:avLst/>
            </a:prstGeom>
            <a:solidFill>
              <a:srgbClr val="000000"/>
            </a:solidFill>
            <a:ln>
              <a:noFill/>
            </a:ln>
          </p:spPr>
          <p:txBody>
            <a:bodyPr spcFirstLastPara="1" wrap="square" lIns="146275" tIns="146275" rIns="146275" bIns="146275" anchor="ctr" anchorCtr="0">
              <a:noAutofit/>
            </a:bodyPr>
            <a:lstStyle/>
            <a:p>
              <a:pPr marL="0" lvl="0" indent="0" algn="l" rtl="0">
                <a:spcBef>
                  <a:spcPts val="0"/>
                </a:spcBef>
                <a:spcAft>
                  <a:spcPts val="0"/>
                </a:spcAft>
                <a:buNone/>
              </a:pPr>
              <a:endParaRPr/>
            </a:p>
          </p:txBody>
        </p:sp>
      </p:grpSp>
      <p:sp>
        <p:nvSpPr>
          <p:cNvPr id="510" name="Google Shape;510;p40"/>
          <p:cNvSpPr txBox="1"/>
          <p:nvPr/>
        </p:nvSpPr>
        <p:spPr>
          <a:xfrm>
            <a:off x="4446450" y="2023825"/>
            <a:ext cx="1449900" cy="1100700"/>
          </a:xfrm>
          <a:prstGeom prst="rect">
            <a:avLst/>
          </a:prstGeom>
          <a:noFill/>
          <a:ln>
            <a:noFill/>
          </a:ln>
        </p:spPr>
        <p:txBody>
          <a:bodyPr spcFirstLastPara="1" wrap="square" lIns="146275" tIns="146275" rIns="146275" bIns="146275" anchor="t" anchorCtr="0">
            <a:noAutofit/>
          </a:bodyPr>
          <a:lstStyle/>
          <a:p>
            <a:pPr marL="0" lvl="0" indent="0" algn="l" rtl="0">
              <a:spcBef>
                <a:spcPts val="0"/>
              </a:spcBef>
              <a:spcAft>
                <a:spcPts val="0"/>
              </a:spcAft>
              <a:buClr>
                <a:schemeClr val="dk1"/>
              </a:buClr>
              <a:buSzPts val="1100"/>
              <a:buFont typeface="Arial"/>
              <a:buNone/>
            </a:pPr>
            <a:r>
              <a:rPr lang="en-US" sz="1700" b="1">
                <a:solidFill>
                  <a:srgbClr val="00B8AD"/>
                </a:solidFill>
                <a:latin typeface="Roboto"/>
                <a:ea typeface="Roboto"/>
                <a:cs typeface="Roboto"/>
                <a:sym typeface="Roboto"/>
              </a:rPr>
              <a:t>2nd Global COVID-19 Summit</a:t>
            </a:r>
            <a:endParaRPr sz="1700" b="1">
              <a:solidFill>
                <a:srgbClr val="00B8AD"/>
              </a:solidFill>
              <a:latin typeface="Roboto"/>
              <a:ea typeface="Roboto"/>
              <a:cs typeface="Roboto"/>
              <a:sym typeface="Roboto"/>
            </a:endParaRPr>
          </a:p>
          <a:p>
            <a:pPr marL="0" lvl="0" indent="0" algn="l" rtl="0">
              <a:spcBef>
                <a:spcPts val="0"/>
              </a:spcBef>
              <a:spcAft>
                <a:spcPts val="0"/>
              </a:spcAft>
              <a:buNone/>
            </a:pPr>
            <a:endParaRPr sz="2000" b="1">
              <a:solidFill>
                <a:srgbClr val="00B8AD"/>
              </a:solidFill>
              <a:latin typeface="Roboto"/>
              <a:ea typeface="Roboto"/>
              <a:cs typeface="Roboto"/>
              <a:sym typeface="Roboto"/>
            </a:endParaRPr>
          </a:p>
        </p:txBody>
      </p:sp>
      <p:sp>
        <p:nvSpPr>
          <p:cNvPr id="511" name="Google Shape;511;p40"/>
          <p:cNvSpPr txBox="1"/>
          <p:nvPr/>
        </p:nvSpPr>
        <p:spPr>
          <a:xfrm>
            <a:off x="4486200" y="2886650"/>
            <a:ext cx="1370400" cy="594300"/>
          </a:xfrm>
          <a:prstGeom prst="rect">
            <a:avLst/>
          </a:prstGeom>
          <a:noFill/>
          <a:ln>
            <a:noFill/>
          </a:ln>
        </p:spPr>
        <p:txBody>
          <a:bodyPr spcFirstLastPara="1" wrap="square" lIns="146275" tIns="146275" rIns="146275" bIns="1462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700" b="1">
                <a:solidFill>
                  <a:srgbClr val="CC0000"/>
                </a:solidFill>
                <a:latin typeface="Roboto"/>
                <a:ea typeface="Roboto"/>
                <a:cs typeface="Roboto"/>
                <a:sym typeface="Roboto"/>
              </a:rPr>
              <a:t>TBD Mar</a:t>
            </a:r>
            <a:endParaRPr sz="1700" b="1">
              <a:solidFill>
                <a:srgbClr val="CC0000"/>
              </a:solidFill>
              <a:latin typeface="Roboto"/>
              <a:ea typeface="Roboto"/>
              <a:cs typeface="Roboto"/>
              <a:sym typeface="Roboto"/>
            </a:endParaRPr>
          </a:p>
        </p:txBody>
      </p:sp>
      <p:grpSp>
        <p:nvGrpSpPr>
          <p:cNvPr id="512" name="Google Shape;512;p40"/>
          <p:cNvGrpSpPr/>
          <p:nvPr/>
        </p:nvGrpSpPr>
        <p:grpSpPr>
          <a:xfrm rot="10800000">
            <a:off x="2114059" y="4047845"/>
            <a:ext cx="147849" cy="704880"/>
            <a:chOff x="2070100" y="2563700"/>
            <a:chExt cx="92400" cy="411825"/>
          </a:xfrm>
        </p:grpSpPr>
        <p:cxnSp>
          <p:nvCxnSpPr>
            <p:cNvPr id="513" name="Google Shape;513;p40"/>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514" name="Google Shape;514;p40"/>
            <p:cNvSpPr/>
            <p:nvPr/>
          </p:nvSpPr>
          <p:spPr>
            <a:xfrm>
              <a:off x="2070100" y="2563700"/>
              <a:ext cx="92400" cy="92400"/>
            </a:xfrm>
            <a:prstGeom prst="ellipse">
              <a:avLst/>
            </a:prstGeom>
            <a:solidFill>
              <a:srgbClr val="000000"/>
            </a:solidFill>
            <a:ln>
              <a:noFill/>
            </a:ln>
          </p:spPr>
          <p:txBody>
            <a:bodyPr spcFirstLastPara="1" wrap="square" lIns="146275" tIns="146275" rIns="146275" bIns="146275" anchor="ctr" anchorCtr="0">
              <a:noAutofit/>
            </a:bodyPr>
            <a:lstStyle/>
            <a:p>
              <a:pPr marL="0" lvl="0" indent="0" algn="l" rtl="0">
                <a:spcBef>
                  <a:spcPts val="0"/>
                </a:spcBef>
                <a:spcAft>
                  <a:spcPts val="0"/>
                </a:spcAft>
                <a:buNone/>
              </a:pPr>
              <a:endParaRPr/>
            </a:p>
          </p:txBody>
        </p:sp>
      </p:grpSp>
      <p:sp>
        <p:nvSpPr>
          <p:cNvPr id="515" name="Google Shape;515;p40"/>
          <p:cNvSpPr txBox="1"/>
          <p:nvPr/>
        </p:nvSpPr>
        <p:spPr>
          <a:xfrm>
            <a:off x="1891625" y="4770725"/>
            <a:ext cx="1599600" cy="594300"/>
          </a:xfrm>
          <a:prstGeom prst="rect">
            <a:avLst/>
          </a:prstGeom>
          <a:noFill/>
          <a:ln>
            <a:noFill/>
          </a:ln>
        </p:spPr>
        <p:txBody>
          <a:bodyPr spcFirstLastPara="1" wrap="square" lIns="146275" tIns="146275" rIns="146275" bIns="1462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700" b="1">
                <a:solidFill>
                  <a:srgbClr val="CC0000"/>
                </a:solidFill>
                <a:latin typeface="Roboto"/>
                <a:ea typeface="Roboto"/>
                <a:cs typeface="Roboto"/>
                <a:sym typeface="Roboto"/>
              </a:rPr>
              <a:t>TBD Feb</a:t>
            </a:r>
            <a:endParaRPr sz="1700" b="1">
              <a:solidFill>
                <a:srgbClr val="CC0000"/>
              </a:solidFill>
              <a:latin typeface="Roboto"/>
              <a:ea typeface="Roboto"/>
              <a:cs typeface="Roboto"/>
              <a:sym typeface="Roboto"/>
            </a:endParaRPr>
          </a:p>
        </p:txBody>
      </p:sp>
      <p:sp>
        <p:nvSpPr>
          <p:cNvPr id="516" name="Google Shape;516;p40"/>
          <p:cNvSpPr txBox="1"/>
          <p:nvPr/>
        </p:nvSpPr>
        <p:spPr>
          <a:xfrm>
            <a:off x="1891613" y="5123025"/>
            <a:ext cx="1599600" cy="1398600"/>
          </a:xfrm>
          <a:prstGeom prst="rect">
            <a:avLst/>
          </a:prstGeom>
          <a:noFill/>
          <a:ln>
            <a:noFill/>
          </a:ln>
        </p:spPr>
        <p:txBody>
          <a:bodyPr spcFirstLastPara="1" wrap="square" lIns="146275" tIns="146275" rIns="146275" bIns="146275" anchor="t" anchorCtr="0">
            <a:noAutofit/>
          </a:bodyPr>
          <a:lstStyle/>
          <a:p>
            <a:pPr marL="0" lvl="0" indent="0" algn="l" rtl="0">
              <a:spcBef>
                <a:spcPts val="0"/>
              </a:spcBef>
              <a:spcAft>
                <a:spcPts val="0"/>
              </a:spcAft>
              <a:buClr>
                <a:schemeClr val="dk1"/>
              </a:buClr>
              <a:buSzPts val="1100"/>
              <a:buFont typeface="Arial"/>
              <a:buNone/>
            </a:pPr>
            <a:r>
              <a:rPr lang="en-US" sz="1700" b="1">
                <a:solidFill>
                  <a:srgbClr val="7F7F7F"/>
                </a:solidFill>
                <a:latin typeface="Roboto"/>
                <a:ea typeface="Roboto"/>
                <a:cs typeface="Roboto"/>
                <a:sym typeface="Roboto"/>
              </a:rPr>
              <a:t>AU Leaders’ Summit</a:t>
            </a:r>
            <a:endParaRPr sz="800" b="1">
              <a:solidFill>
                <a:srgbClr val="7F7F7F"/>
              </a:solidFill>
              <a:latin typeface="Roboto"/>
              <a:ea typeface="Roboto"/>
              <a:cs typeface="Roboto"/>
              <a:sym typeface="Roboto"/>
            </a:endParaRPr>
          </a:p>
        </p:txBody>
      </p:sp>
      <p:grpSp>
        <p:nvGrpSpPr>
          <p:cNvPr id="517" name="Google Shape;517;p40"/>
          <p:cNvGrpSpPr/>
          <p:nvPr/>
        </p:nvGrpSpPr>
        <p:grpSpPr>
          <a:xfrm>
            <a:off x="10953721" y="3623920"/>
            <a:ext cx="147849" cy="704880"/>
            <a:chOff x="2070100" y="2563700"/>
            <a:chExt cx="92400" cy="411825"/>
          </a:xfrm>
        </p:grpSpPr>
        <p:cxnSp>
          <p:nvCxnSpPr>
            <p:cNvPr id="518" name="Google Shape;518;p40"/>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519" name="Google Shape;519;p40"/>
            <p:cNvSpPr/>
            <p:nvPr/>
          </p:nvSpPr>
          <p:spPr>
            <a:xfrm>
              <a:off x="2070100" y="2563700"/>
              <a:ext cx="92400" cy="92400"/>
            </a:xfrm>
            <a:prstGeom prst="ellipse">
              <a:avLst/>
            </a:prstGeom>
            <a:solidFill>
              <a:srgbClr val="000000"/>
            </a:solidFill>
            <a:ln>
              <a:noFill/>
            </a:ln>
          </p:spPr>
          <p:txBody>
            <a:bodyPr spcFirstLastPara="1" wrap="square" lIns="146275" tIns="146275" rIns="146275" bIns="146275" anchor="ctr" anchorCtr="0">
              <a:noAutofit/>
            </a:bodyPr>
            <a:lstStyle/>
            <a:p>
              <a:pPr marL="0" lvl="0" indent="0" algn="l" rtl="0">
                <a:spcBef>
                  <a:spcPts val="0"/>
                </a:spcBef>
                <a:spcAft>
                  <a:spcPts val="0"/>
                </a:spcAft>
                <a:buNone/>
              </a:pPr>
              <a:endParaRPr/>
            </a:p>
          </p:txBody>
        </p:sp>
      </p:grpSp>
      <p:sp>
        <p:nvSpPr>
          <p:cNvPr id="520" name="Google Shape;520;p40"/>
          <p:cNvSpPr txBox="1"/>
          <p:nvPr/>
        </p:nvSpPr>
        <p:spPr>
          <a:xfrm>
            <a:off x="10227850" y="2886700"/>
            <a:ext cx="1599600" cy="594300"/>
          </a:xfrm>
          <a:prstGeom prst="rect">
            <a:avLst/>
          </a:prstGeom>
          <a:noFill/>
          <a:ln>
            <a:noFill/>
          </a:ln>
        </p:spPr>
        <p:txBody>
          <a:bodyPr spcFirstLastPara="1" wrap="square" lIns="146275" tIns="146275" rIns="146275" bIns="1462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700" b="1">
                <a:solidFill>
                  <a:srgbClr val="00B8AD"/>
                </a:solidFill>
                <a:latin typeface="Roboto"/>
                <a:ea typeface="Roboto"/>
                <a:cs typeface="Roboto"/>
                <a:sym typeface="Roboto"/>
              </a:rPr>
              <a:t>11-13 June </a:t>
            </a:r>
            <a:endParaRPr sz="1700" b="1">
              <a:solidFill>
                <a:srgbClr val="00B8AD"/>
              </a:solidFill>
              <a:latin typeface="Roboto"/>
              <a:ea typeface="Roboto"/>
              <a:cs typeface="Roboto"/>
              <a:sym typeface="Roboto"/>
            </a:endParaRPr>
          </a:p>
        </p:txBody>
      </p:sp>
      <p:sp>
        <p:nvSpPr>
          <p:cNvPr id="521" name="Google Shape;521;p40"/>
          <p:cNvSpPr txBox="1"/>
          <p:nvPr/>
        </p:nvSpPr>
        <p:spPr>
          <a:xfrm>
            <a:off x="10227850" y="2319650"/>
            <a:ext cx="1671000" cy="853200"/>
          </a:xfrm>
          <a:prstGeom prst="rect">
            <a:avLst/>
          </a:prstGeom>
          <a:noFill/>
          <a:ln>
            <a:noFill/>
          </a:ln>
        </p:spPr>
        <p:txBody>
          <a:bodyPr spcFirstLastPara="1" wrap="square" lIns="146275" tIns="146275" rIns="146275" bIns="146275" anchor="t" anchorCtr="0">
            <a:noAutofit/>
          </a:bodyPr>
          <a:lstStyle/>
          <a:p>
            <a:pPr marL="0" lvl="0" indent="0" algn="l" rtl="0">
              <a:spcBef>
                <a:spcPts val="0"/>
              </a:spcBef>
              <a:spcAft>
                <a:spcPts val="0"/>
              </a:spcAft>
              <a:buClr>
                <a:schemeClr val="dk1"/>
              </a:buClr>
              <a:buSzPts val="1100"/>
              <a:buFont typeface="Arial"/>
              <a:buNone/>
            </a:pPr>
            <a:r>
              <a:rPr lang="en-US" sz="1700" b="1">
                <a:solidFill>
                  <a:srgbClr val="00B8AD"/>
                </a:solidFill>
                <a:latin typeface="Roboto"/>
                <a:ea typeface="Roboto"/>
                <a:cs typeface="Roboto"/>
                <a:sym typeface="Roboto"/>
              </a:rPr>
              <a:t>G7 Leaders’ Summit</a:t>
            </a:r>
            <a:endParaRPr sz="1700" b="1">
              <a:solidFill>
                <a:srgbClr val="00B8AD"/>
              </a:solidFill>
              <a:latin typeface="Roboto"/>
              <a:ea typeface="Roboto"/>
              <a:cs typeface="Roboto"/>
              <a:sym typeface="Roboto"/>
            </a:endParaRPr>
          </a:p>
        </p:txBody>
      </p:sp>
      <p:sp>
        <p:nvSpPr>
          <p:cNvPr id="522" name="Google Shape;522;p40"/>
          <p:cNvSpPr txBox="1"/>
          <p:nvPr/>
        </p:nvSpPr>
        <p:spPr>
          <a:xfrm>
            <a:off x="9503275" y="5314900"/>
            <a:ext cx="1671000" cy="853200"/>
          </a:xfrm>
          <a:prstGeom prst="rect">
            <a:avLst/>
          </a:prstGeom>
          <a:noFill/>
          <a:ln>
            <a:noFill/>
          </a:ln>
        </p:spPr>
        <p:txBody>
          <a:bodyPr spcFirstLastPara="1" wrap="square" lIns="146275" tIns="146275" rIns="146275" bIns="146275" anchor="t" anchorCtr="0">
            <a:noAutofit/>
          </a:bodyPr>
          <a:lstStyle/>
          <a:p>
            <a:pPr marL="0" lvl="0" indent="0" algn="l" rtl="0">
              <a:spcBef>
                <a:spcPts val="0"/>
              </a:spcBef>
              <a:spcAft>
                <a:spcPts val="0"/>
              </a:spcAft>
              <a:buClr>
                <a:schemeClr val="dk1"/>
              </a:buClr>
              <a:buSzPts val="1100"/>
              <a:buFont typeface="Arial"/>
              <a:buNone/>
            </a:pPr>
            <a:r>
              <a:rPr lang="en-US" sz="1700" b="1">
                <a:solidFill>
                  <a:srgbClr val="00B8AD"/>
                </a:solidFill>
                <a:latin typeface="Roboto"/>
                <a:ea typeface="Roboto"/>
                <a:cs typeface="Roboto"/>
                <a:sym typeface="Roboto"/>
              </a:rPr>
              <a:t>World Health Assembly </a:t>
            </a:r>
            <a:endParaRPr sz="1700" b="1">
              <a:solidFill>
                <a:srgbClr val="00B8AD"/>
              </a:solidFill>
              <a:latin typeface="Roboto"/>
              <a:ea typeface="Roboto"/>
              <a:cs typeface="Roboto"/>
              <a:sym typeface="Roboto"/>
            </a:endParaRPr>
          </a:p>
        </p:txBody>
      </p:sp>
      <p:sp>
        <p:nvSpPr>
          <p:cNvPr id="523" name="Google Shape;523;p40"/>
          <p:cNvSpPr txBox="1"/>
          <p:nvPr/>
        </p:nvSpPr>
        <p:spPr>
          <a:xfrm>
            <a:off x="9503275" y="4935063"/>
            <a:ext cx="1599600" cy="594300"/>
          </a:xfrm>
          <a:prstGeom prst="rect">
            <a:avLst/>
          </a:prstGeom>
          <a:noFill/>
          <a:ln>
            <a:noFill/>
          </a:ln>
        </p:spPr>
        <p:txBody>
          <a:bodyPr spcFirstLastPara="1" wrap="square" lIns="146275" tIns="146275" rIns="146275" bIns="1462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700" b="1">
                <a:solidFill>
                  <a:srgbClr val="00B8AD"/>
                </a:solidFill>
                <a:latin typeface="Roboto"/>
                <a:ea typeface="Roboto"/>
                <a:cs typeface="Roboto"/>
                <a:sym typeface="Roboto"/>
              </a:rPr>
              <a:t>22-28 May</a:t>
            </a:r>
            <a:endParaRPr sz="1700" b="1">
              <a:solidFill>
                <a:srgbClr val="00B8AD"/>
              </a:solidFill>
              <a:latin typeface="Roboto"/>
              <a:ea typeface="Roboto"/>
              <a:cs typeface="Roboto"/>
              <a:sym typeface="Roboto"/>
            </a:endParaRPr>
          </a:p>
        </p:txBody>
      </p:sp>
      <p:grpSp>
        <p:nvGrpSpPr>
          <p:cNvPr id="524" name="Google Shape;524;p40"/>
          <p:cNvGrpSpPr/>
          <p:nvPr/>
        </p:nvGrpSpPr>
        <p:grpSpPr>
          <a:xfrm rot="10800000">
            <a:off x="9990239" y="4077063"/>
            <a:ext cx="147849" cy="704880"/>
            <a:chOff x="2070100" y="2563700"/>
            <a:chExt cx="92400" cy="411825"/>
          </a:xfrm>
        </p:grpSpPr>
        <p:cxnSp>
          <p:nvCxnSpPr>
            <p:cNvPr id="525" name="Google Shape;525;p40"/>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526" name="Google Shape;526;p40"/>
            <p:cNvSpPr/>
            <p:nvPr/>
          </p:nvSpPr>
          <p:spPr>
            <a:xfrm>
              <a:off x="2070100" y="2563700"/>
              <a:ext cx="92400" cy="92400"/>
            </a:xfrm>
            <a:prstGeom prst="ellipse">
              <a:avLst/>
            </a:prstGeom>
            <a:solidFill>
              <a:srgbClr val="000000"/>
            </a:solidFill>
            <a:ln>
              <a:noFill/>
            </a:ln>
          </p:spPr>
          <p:txBody>
            <a:bodyPr spcFirstLastPara="1" wrap="square" lIns="146275" tIns="146275" rIns="146275" bIns="146275" anchor="ctr" anchorCtr="0">
              <a:noAutofit/>
            </a:bodyPr>
            <a:lstStyle/>
            <a:p>
              <a:pPr marL="0" lvl="0" indent="0" algn="l" rtl="0">
                <a:spcBef>
                  <a:spcPts val="0"/>
                </a:spcBef>
                <a:spcAft>
                  <a:spcPts val="0"/>
                </a:spcAft>
                <a:buNone/>
              </a:pPr>
              <a:endParaRPr/>
            </a:p>
          </p:txBody>
        </p:sp>
      </p:grpSp>
      <p:grpSp>
        <p:nvGrpSpPr>
          <p:cNvPr id="527" name="Google Shape;527;p40"/>
          <p:cNvGrpSpPr/>
          <p:nvPr/>
        </p:nvGrpSpPr>
        <p:grpSpPr>
          <a:xfrm>
            <a:off x="6585609" y="3623920"/>
            <a:ext cx="147849" cy="740823"/>
            <a:chOff x="2070100" y="2563700"/>
            <a:chExt cx="92400" cy="432825"/>
          </a:xfrm>
        </p:grpSpPr>
        <p:cxnSp>
          <p:nvCxnSpPr>
            <p:cNvPr id="528" name="Google Shape;528;p40"/>
            <p:cNvCxnSpPr/>
            <p:nvPr/>
          </p:nvCxnSpPr>
          <p:spPr>
            <a:xfrm>
              <a:off x="2116300" y="2616125"/>
              <a:ext cx="600" cy="380400"/>
            </a:xfrm>
            <a:prstGeom prst="straightConnector1">
              <a:avLst/>
            </a:prstGeom>
            <a:noFill/>
            <a:ln w="9525" cap="flat" cmpd="sng">
              <a:solidFill>
                <a:srgbClr val="000000"/>
              </a:solidFill>
              <a:prstDash val="solid"/>
              <a:round/>
              <a:headEnd type="none" w="sm" len="sm"/>
              <a:tailEnd type="none" w="sm" len="sm"/>
            </a:ln>
          </p:spPr>
        </p:cxnSp>
        <p:sp>
          <p:nvSpPr>
            <p:cNvPr id="529" name="Google Shape;529;p40"/>
            <p:cNvSpPr/>
            <p:nvPr/>
          </p:nvSpPr>
          <p:spPr>
            <a:xfrm>
              <a:off x="2070100" y="2563700"/>
              <a:ext cx="92400" cy="92400"/>
            </a:xfrm>
            <a:prstGeom prst="ellipse">
              <a:avLst/>
            </a:prstGeom>
            <a:solidFill>
              <a:srgbClr val="000000"/>
            </a:solidFill>
            <a:ln>
              <a:noFill/>
            </a:ln>
          </p:spPr>
          <p:txBody>
            <a:bodyPr spcFirstLastPara="1" wrap="square" lIns="146275" tIns="146275" rIns="146275" bIns="146275" anchor="ctr" anchorCtr="0">
              <a:noAutofit/>
            </a:bodyPr>
            <a:lstStyle/>
            <a:p>
              <a:pPr marL="0" lvl="0" indent="0" algn="l" rtl="0">
                <a:spcBef>
                  <a:spcPts val="0"/>
                </a:spcBef>
                <a:spcAft>
                  <a:spcPts val="0"/>
                </a:spcAft>
                <a:buNone/>
              </a:pPr>
              <a:endParaRPr/>
            </a:p>
          </p:txBody>
        </p:sp>
      </p:grpSp>
      <p:sp>
        <p:nvSpPr>
          <p:cNvPr id="530" name="Google Shape;530;p40"/>
          <p:cNvSpPr txBox="1"/>
          <p:nvPr/>
        </p:nvSpPr>
        <p:spPr>
          <a:xfrm>
            <a:off x="6129175" y="2877238"/>
            <a:ext cx="1370400" cy="594300"/>
          </a:xfrm>
          <a:prstGeom prst="rect">
            <a:avLst/>
          </a:prstGeom>
          <a:noFill/>
          <a:ln>
            <a:noFill/>
          </a:ln>
        </p:spPr>
        <p:txBody>
          <a:bodyPr spcFirstLastPara="1" wrap="square" lIns="146275" tIns="146275" rIns="146275" bIns="1462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700" b="1">
                <a:solidFill>
                  <a:srgbClr val="CC0000"/>
                </a:solidFill>
                <a:latin typeface="Roboto"/>
                <a:ea typeface="Roboto"/>
                <a:cs typeface="Roboto"/>
                <a:sym typeface="Roboto"/>
              </a:rPr>
              <a:t>TBD April?</a:t>
            </a:r>
            <a:endParaRPr sz="1700" b="1">
              <a:solidFill>
                <a:srgbClr val="CC0000"/>
              </a:solidFill>
              <a:latin typeface="Roboto"/>
              <a:ea typeface="Roboto"/>
              <a:cs typeface="Roboto"/>
              <a:sym typeface="Roboto"/>
            </a:endParaRPr>
          </a:p>
        </p:txBody>
      </p:sp>
      <p:sp>
        <p:nvSpPr>
          <p:cNvPr id="531" name="Google Shape;531;p40"/>
          <p:cNvSpPr txBox="1"/>
          <p:nvPr/>
        </p:nvSpPr>
        <p:spPr>
          <a:xfrm>
            <a:off x="6129175" y="2010275"/>
            <a:ext cx="1671000" cy="1100700"/>
          </a:xfrm>
          <a:prstGeom prst="rect">
            <a:avLst/>
          </a:prstGeom>
          <a:noFill/>
          <a:ln>
            <a:noFill/>
          </a:ln>
        </p:spPr>
        <p:txBody>
          <a:bodyPr spcFirstLastPara="1" wrap="square" lIns="146275" tIns="146275" rIns="146275" bIns="146275" anchor="t" anchorCtr="0">
            <a:noAutofit/>
          </a:bodyPr>
          <a:lstStyle/>
          <a:p>
            <a:pPr marL="0" lvl="0" indent="0" algn="l" rtl="0">
              <a:spcBef>
                <a:spcPts val="0"/>
              </a:spcBef>
              <a:spcAft>
                <a:spcPts val="0"/>
              </a:spcAft>
              <a:buClr>
                <a:schemeClr val="dk1"/>
              </a:buClr>
              <a:buSzPts val="1100"/>
              <a:buFont typeface="Arial"/>
              <a:buNone/>
            </a:pPr>
            <a:r>
              <a:rPr lang="en-US" sz="1700" b="1">
                <a:solidFill>
                  <a:srgbClr val="7F7F7F"/>
                </a:solidFill>
                <a:latin typeface="Roboto"/>
                <a:ea typeface="Roboto"/>
                <a:cs typeface="Roboto"/>
                <a:sym typeface="Roboto"/>
              </a:rPr>
              <a:t>US-Africa Leaders Summit</a:t>
            </a:r>
            <a:endParaRPr sz="1700" b="1">
              <a:solidFill>
                <a:srgbClr val="7F7F7F"/>
              </a:solidFill>
              <a:latin typeface="Roboto"/>
              <a:ea typeface="Roboto"/>
              <a:cs typeface="Roboto"/>
              <a:sym typeface="Roboto"/>
            </a:endParaRPr>
          </a:p>
        </p:txBody>
      </p:sp>
      <p:grpSp>
        <p:nvGrpSpPr>
          <p:cNvPr id="532" name="Google Shape;532;p40"/>
          <p:cNvGrpSpPr/>
          <p:nvPr/>
        </p:nvGrpSpPr>
        <p:grpSpPr>
          <a:xfrm>
            <a:off x="7820634" y="3623920"/>
            <a:ext cx="147849" cy="745445"/>
            <a:chOff x="2070100" y="2563700"/>
            <a:chExt cx="92400" cy="435525"/>
          </a:xfrm>
        </p:grpSpPr>
        <p:cxnSp>
          <p:nvCxnSpPr>
            <p:cNvPr id="533" name="Google Shape;533;p40"/>
            <p:cNvCxnSpPr/>
            <p:nvPr/>
          </p:nvCxnSpPr>
          <p:spPr>
            <a:xfrm>
              <a:off x="2116300" y="2616125"/>
              <a:ext cx="2400" cy="383100"/>
            </a:xfrm>
            <a:prstGeom prst="straightConnector1">
              <a:avLst/>
            </a:prstGeom>
            <a:noFill/>
            <a:ln w="9525" cap="flat" cmpd="sng">
              <a:solidFill>
                <a:srgbClr val="000000"/>
              </a:solidFill>
              <a:prstDash val="solid"/>
              <a:round/>
              <a:headEnd type="none" w="sm" len="sm"/>
              <a:tailEnd type="none" w="sm" len="sm"/>
            </a:ln>
          </p:spPr>
        </p:cxnSp>
        <p:sp>
          <p:nvSpPr>
            <p:cNvPr id="534" name="Google Shape;534;p40"/>
            <p:cNvSpPr/>
            <p:nvPr/>
          </p:nvSpPr>
          <p:spPr>
            <a:xfrm>
              <a:off x="2070100" y="2563700"/>
              <a:ext cx="92400" cy="92400"/>
            </a:xfrm>
            <a:prstGeom prst="ellipse">
              <a:avLst/>
            </a:prstGeom>
            <a:solidFill>
              <a:srgbClr val="000000"/>
            </a:solidFill>
            <a:ln>
              <a:noFill/>
            </a:ln>
          </p:spPr>
          <p:txBody>
            <a:bodyPr spcFirstLastPara="1" wrap="square" lIns="146275" tIns="146275" rIns="146275" bIns="146275" anchor="ctr" anchorCtr="0">
              <a:noAutofit/>
            </a:bodyPr>
            <a:lstStyle/>
            <a:p>
              <a:pPr marL="0" lvl="0" indent="0" algn="l" rtl="0">
                <a:spcBef>
                  <a:spcPts val="0"/>
                </a:spcBef>
                <a:spcAft>
                  <a:spcPts val="0"/>
                </a:spcAft>
                <a:buNone/>
              </a:pPr>
              <a:endParaRPr/>
            </a:p>
          </p:txBody>
        </p:sp>
      </p:grpSp>
      <p:sp>
        <p:nvSpPr>
          <p:cNvPr id="535" name="Google Shape;535;p40"/>
          <p:cNvSpPr txBox="1"/>
          <p:nvPr/>
        </p:nvSpPr>
        <p:spPr>
          <a:xfrm>
            <a:off x="7732400" y="2160072"/>
            <a:ext cx="2007000" cy="941100"/>
          </a:xfrm>
          <a:prstGeom prst="rect">
            <a:avLst/>
          </a:prstGeom>
          <a:noFill/>
          <a:ln>
            <a:noFill/>
          </a:ln>
        </p:spPr>
        <p:txBody>
          <a:bodyPr spcFirstLastPara="1" wrap="square" lIns="146275" tIns="146275" rIns="146275" bIns="146275" anchor="t" anchorCtr="0">
            <a:noAutofit/>
          </a:bodyPr>
          <a:lstStyle/>
          <a:p>
            <a:pPr marL="0" lvl="0" indent="0" algn="l" rtl="0">
              <a:spcBef>
                <a:spcPts val="0"/>
              </a:spcBef>
              <a:spcAft>
                <a:spcPts val="0"/>
              </a:spcAft>
              <a:buClr>
                <a:schemeClr val="dk1"/>
              </a:buClr>
              <a:buSzPts val="1100"/>
              <a:buFont typeface="Arial"/>
              <a:buNone/>
            </a:pPr>
            <a:r>
              <a:rPr lang="en-US" sz="1700" b="1">
                <a:solidFill>
                  <a:srgbClr val="7F7F7F"/>
                </a:solidFill>
                <a:latin typeface="Roboto"/>
                <a:ea typeface="Roboto"/>
                <a:cs typeface="Roboto"/>
                <a:sym typeface="Roboto"/>
              </a:rPr>
              <a:t>WBG-IMF Spring Meetings</a:t>
            </a:r>
            <a:endParaRPr sz="1700" b="1">
              <a:solidFill>
                <a:srgbClr val="7F7F7F"/>
              </a:solidFill>
              <a:latin typeface="Roboto"/>
              <a:ea typeface="Roboto"/>
              <a:cs typeface="Roboto"/>
              <a:sym typeface="Roboto"/>
            </a:endParaRPr>
          </a:p>
        </p:txBody>
      </p:sp>
      <p:sp>
        <p:nvSpPr>
          <p:cNvPr id="536" name="Google Shape;536;p40"/>
          <p:cNvSpPr txBox="1"/>
          <p:nvPr/>
        </p:nvSpPr>
        <p:spPr>
          <a:xfrm>
            <a:off x="7732400" y="2756313"/>
            <a:ext cx="1599600" cy="594300"/>
          </a:xfrm>
          <a:prstGeom prst="rect">
            <a:avLst/>
          </a:prstGeom>
          <a:noFill/>
          <a:ln>
            <a:noFill/>
          </a:ln>
        </p:spPr>
        <p:txBody>
          <a:bodyPr spcFirstLastPara="1" wrap="square" lIns="146275" tIns="146275" rIns="146275" bIns="1462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700" b="1">
                <a:solidFill>
                  <a:srgbClr val="7F7F7F"/>
                </a:solidFill>
                <a:latin typeface="Roboto"/>
                <a:ea typeface="Roboto"/>
                <a:cs typeface="Roboto"/>
                <a:sym typeface="Roboto"/>
              </a:rPr>
              <a:t>18-23 April</a:t>
            </a:r>
            <a:endParaRPr sz="1700" b="1">
              <a:solidFill>
                <a:srgbClr val="7F7F7F"/>
              </a:solidFill>
              <a:latin typeface="Roboto"/>
              <a:ea typeface="Roboto"/>
              <a:cs typeface="Roboto"/>
              <a:sym typeface="Roboto"/>
            </a:endParaRPr>
          </a:p>
        </p:txBody>
      </p:sp>
      <p:sp>
        <p:nvSpPr>
          <p:cNvPr id="537" name="Google Shape;537;p40"/>
          <p:cNvSpPr txBox="1"/>
          <p:nvPr/>
        </p:nvSpPr>
        <p:spPr>
          <a:xfrm>
            <a:off x="7445700" y="4654450"/>
            <a:ext cx="1599600" cy="594300"/>
          </a:xfrm>
          <a:prstGeom prst="rect">
            <a:avLst/>
          </a:prstGeom>
          <a:noFill/>
          <a:ln>
            <a:noFill/>
          </a:ln>
        </p:spPr>
        <p:txBody>
          <a:bodyPr spcFirstLastPara="1" wrap="square" lIns="146275" tIns="146275" rIns="146275" bIns="1462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700" b="1">
                <a:solidFill>
                  <a:srgbClr val="888888"/>
                </a:solidFill>
                <a:latin typeface="Roboto"/>
                <a:ea typeface="Roboto"/>
                <a:cs typeface="Roboto"/>
                <a:sym typeface="Roboto"/>
              </a:rPr>
              <a:t>25-29 April</a:t>
            </a:r>
            <a:endParaRPr sz="1700" b="1">
              <a:solidFill>
                <a:srgbClr val="888888"/>
              </a:solidFill>
              <a:latin typeface="Roboto"/>
              <a:ea typeface="Roboto"/>
              <a:cs typeface="Roboto"/>
              <a:sym typeface="Roboto"/>
            </a:endParaRPr>
          </a:p>
        </p:txBody>
      </p:sp>
      <p:grpSp>
        <p:nvGrpSpPr>
          <p:cNvPr id="538" name="Google Shape;538;p40"/>
          <p:cNvGrpSpPr/>
          <p:nvPr/>
        </p:nvGrpSpPr>
        <p:grpSpPr>
          <a:xfrm rot="10800000">
            <a:off x="8146159" y="4055495"/>
            <a:ext cx="147849" cy="704880"/>
            <a:chOff x="2070100" y="2563700"/>
            <a:chExt cx="92400" cy="411825"/>
          </a:xfrm>
        </p:grpSpPr>
        <p:cxnSp>
          <p:nvCxnSpPr>
            <p:cNvPr id="539" name="Google Shape;539;p40"/>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540" name="Google Shape;540;p40"/>
            <p:cNvSpPr/>
            <p:nvPr/>
          </p:nvSpPr>
          <p:spPr>
            <a:xfrm>
              <a:off x="2070100" y="2563700"/>
              <a:ext cx="92400" cy="92400"/>
            </a:xfrm>
            <a:prstGeom prst="ellipse">
              <a:avLst/>
            </a:prstGeom>
            <a:solidFill>
              <a:srgbClr val="000000"/>
            </a:solidFill>
            <a:ln>
              <a:noFill/>
            </a:ln>
          </p:spPr>
          <p:txBody>
            <a:bodyPr spcFirstLastPara="1" wrap="square" lIns="146275" tIns="146275" rIns="146275" bIns="146275" anchor="ctr" anchorCtr="0">
              <a:noAutofit/>
            </a:bodyPr>
            <a:lstStyle/>
            <a:p>
              <a:pPr marL="0" lvl="0" indent="0" algn="l" rtl="0">
                <a:spcBef>
                  <a:spcPts val="0"/>
                </a:spcBef>
                <a:spcAft>
                  <a:spcPts val="0"/>
                </a:spcAft>
                <a:buNone/>
              </a:pPr>
              <a:endParaRPr/>
            </a:p>
          </p:txBody>
        </p:sp>
      </p:grpSp>
      <p:sp>
        <p:nvSpPr>
          <p:cNvPr id="541" name="Google Shape;541;p40"/>
          <p:cNvSpPr txBox="1"/>
          <p:nvPr/>
        </p:nvSpPr>
        <p:spPr>
          <a:xfrm>
            <a:off x="7461913" y="5065450"/>
            <a:ext cx="2007000" cy="853200"/>
          </a:xfrm>
          <a:prstGeom prst="rect">
            <a:avLst/>
          </a:prstGeom>
          <a:noFill/>
          <a:ln>
            <a:noFill/>
          </a:ln>
        </p:spPr>
        <p:txBody>
          <a:bodyPr spcFirstLastPara="1" wrap="square" lIns="146275" tIns="146275" rIns="146275" bIns="146275" anchor="t" anchorCtr="0">
            <a:noAutofit/>
          </a:bodyPr>
          <a:lstStyle/>
          <a:p>
            <a:pPr marL="0" lvl="0" indent="0" algn="l" rtl="0">
              <a:spcBef>
                <a:spcPts val="0"/>
              </a:spcBef>
              <a:spcAft>
                <a:spcPts val="0"/>
              </a:spcAft>
              <a:buClr>
                <a:schemeClr val="dk1"/>
              </a:buClr>
              <a:buSzPts val="1100"/>
              <a:buFont typeface="Arial"/>
              <a:buNone/>
            </a:pPr>
            <a:r>
              <a:rPr lang="en-US" sz="1700" b="1">
                <a:solidFill>
                  <a:srgbClr val="888888"/>
                </a:solidFill>
                <a:latin typeface="Roboto"/>
                <a:ea typeface="Roboto"/>
                <a:cs typeface="Roboto"/>
                <a:sym typeface="Roboto"/>
              </a:rPr>
              <a:t>World Immunization Week</a:t>
            </a:r>
            <a:endParaRPr sz="1700" b="1">
              <a:solidFill>
                <a:srgbClr val="888888"/>
              </a:solidFill>
              <a:latin typeface="Roboto"/>
              <a:ea typeface="Roboto"/>
              <a:cs typeface="Roboto"/>
              <a:sym typeface="Roboto"/>
            </a:endParaRPr>
          </a:p>
        </p:txBody>
      </p:sp>
      <p:grpSp>
        <p:nvGrpSpPr>
          <p:cNvPr id="542" name="Google Shape;542;p40"/>
          <p:cNvGrpSpPr/>
          <p:nvPr/>
        </p:nvGrpSpPr>
        <p:grpSpPr>
          <a:xfrm>
            <a:off x="11995809" y="3623920"/>
            <a:ext cx="147849" cy="740823"/>
            <a:chOff x="2070100" y="2563700"/>
            <a:chExt cx="92400" cy="432825"/>
          </a:xfrm>
        </p:grpSpPr>
        <p:cxnSp>
          <p:nvCxnSpPr>
            <p:cNvPr id="543" name="Google Shape;543;p40"/>
            <p:cNvCxnSpPr/>
            <p:nvPr/>
          </p:nvCxnSpPr>
          <p:spPr>
            <a:xfrm>
              <a:off x="2116300" y="2616125"/>
              <a:ext cx="600" cy="380400"/>
            </a:xfrm>
            <a:prstGeom prst="straightConnector1">
              <a:avLst/>
            </a:prstGeom>
            <a:noFill/>
            <a:ln w="9525" cap="flat" cmpd="sng">
              <a:solidFill>
                <a:srgbClr val="000000"/>
              </a:solidFill>
              <a:prstDash val="solid"/>
              <a:round/>
              <a:headEnd type="none" w="sm" len="sm"/>
              <a:tailEnd type="none" w="sm" len="sm"/>
            </a:ln>
          </p:spPr>
        </p:cxnSp>
        <p:sp>
          <p:nvSpPr>
            <p:cNvPr id="544" name="Google Shape;544;p40"/>
            <p:cNvSpPr/>
            <p:nvPr/>
          </p:nvSpPr>
          <p:spPr>
            <a:xfrm>
              <a:off x="2070100" y="2563700"/>
              <a:ext cx="92400" cy="92400"/>
            </a:xfrm>
            <a:prstGeom prst="ellipse">
              <a:avLst/>
            </a:prstGeom>
            <a:solidFill>
              <a:srgbClr val="000000"/>
            </a:solidFill>
            <a:ln>
              <a:noFill/>
            </a:ln>
          </p:spPr>
          <p:txBody>
            <a:bodyPr spcFirstLastPara="1" wrap="square" lIns="146275" tIns="146275" rIns="146275" bIns="146275" anchor="ctr" anchorCtr="0">
              <a:noAutofit/>
            </a:bodyPr>
            <a:lstStyle/>
            <a:p>
              <a:pPr marL="0" lvl="0" indent="0" algn="l" rtl="0">
                <a:spcBef>
                  <a:spcPts val="0"/>
                </a:spcBef>
                <a:spcAft>
                  <a:spcPts val="0"/>
                </a:spcAft>
                <a:buNone/>
              </a:pPr>
              <a:endParaRPr/>
            </a:p>
          </p:txBody>
        </p:sp>
      </p:grpSp>
      <p:sp>
        <p:nvSpPr>
          <p:cNvPr id="545" name="Google Shape;545;p40"/>
          <p:cNvSpPr txBox="1"/>
          <p:nvPr/>
        </p:nvSpPr>
        <p:spPr>
          <a:xfrm>
            <a:off x="11539375" y="2877238"/>
            <a:ext cx="1370400" cy="594300"/>
          </a:xfrm>
          <a:prstGeom prst="rect">
            <a:avLst/>
          </a:prstGeom>
          <a:noFill/>
          <a:ln>
            <a:noFill/>
          </a:ln>
        </p:spPr>
        <p:txBody>
          <a:bodyPr spcFirstLastPara="1" wrap="square" lIns="146275" tIns="146275" rIns="146275" bIns="1462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700" b="1">
                <a:solidFill>
                  <a:srgbClr val="CC0000"/>
                </a:solidFill>
                <a:latin typeface="Roboto"/>
                <a:ea typeface="Roboto"/>
                <a:cs typeface="Roboto"/>
                <a:sym typeface="Roboto"/>
              </a:rPr>
              <a:t>TBD June</a:t>
            </a:r>
            <a:endParaRPr sz="1700" b="1">
              <a:solidFill>
                <a:srgbClr val="CC0000"/>
              </a:solidFill>
              <a:latin typeface="Roboto"/>
              <a:ea typeface="Roboto"/>
              <a:cs typeface="Roboto"/>
              <a:sym typeface="Roboto"/>
            </a:endParaRPr>
          </a:p>
        </p:txBody>
      </p:sp>
      <p:sp>
        <p:nvSpPr>
          <p:cNvPr id="546" name="Google Shape;546;p40"/>
          <p:cNvSpPr txBox="1"/>
          <p:nvPr/>
        </p:nvSpPr>
        <p:spPr>
          <a:xfrm>
            <a:off x="11539375" y="2010275"/>
            <a:ext cx="2249700" cy="1100700"/>
          </a:xfrm>
          <a:prstGeom prst="rect">
            <a:avLst/>
          </a:prstGeom>
          <a:noFill/>
          <a:ln>
            <a:noFill/>
          </a:ln>
        </p:spPr>
        <p:txBody>
          <a:bodyPr spcFirstLastPara="1" wrap="square" lIns="146275" tIns="146275" rIns="146275" bIns="146275" anchor="t" anchorCtr="0">
            <a:noAutofit/>
          </a:bodyPr>
          <a:lstStyle/>
          <a:p>
            <a:pPr marL="0" lvl="0" indent="0" algn="l" rtl="0">
              <a:spcBef>
                <a:spcPts val="0"/>
              </a:spcBef>
              <a:spcAft>
                <a:spcPts val="0"/>
              </a:spcAft>
              <a:buClr>
                <a:schemeClr val="dk1"/>
              </a:buClr>
              <a:buSzPts val="1100"/>
              <a:buFont typeface="Arial"/>
              <a:buNone/>
            </a:pPr>
            <a:r>
              <a:rPr lang="en-US" sz="1700" b="1">
                <a:solidFill>
                  <a:srgbClr val="CC0000"/>
                </a:solidFill>
                <a:latin typeface="Roboto"/>
                <a:ea typeface="Roboto"/>
                <a:cs typeface="Roboto"/>
                <a:sym typeface="Roboto"/>
              </a:rPr>
              <a:t>UN High-Level Summit on GHS/Preparedness</a:t>
            </a:r>
            <a:endParaRPr sz="1700" b="1">
              <a:solidFill>
                <a:srgbClr val="CC0000"/>
              </a:solidFill>
              <a:latin typeface="Roboto"/>
              <a:ea typeface="Roboto"/>
              <a:cs typeface="Roboto"/>
              <a:sym typeface="Roboto"/>
            </a:endParaRPr>
          </a:p>
        </p:txBody>
      </p:sp>
      <p:grpSp>
        <p:nvGrpSpPr>
          <p:cNvPr id="547" name="Google Shape;547;p40"/>
          <p:cNvGrpSpPr/>
          <p:nvPr/>
        </p:nvGrpSpPr>
        <p:grpSpPr>
          <a:xfrm>
            <a:off x="1903518" y="3655428"/>
            <a:ext cx="147840" cy="704883"/>
            <a:chOff x="845575" y="2563700"/>
            <a:chExt cx="92400" cy="440552"/>
          </a:xfrm>
        </p:grpSpPr>
        <p:cxnSp>
          <p:nvCxnSpPr>
            <p:cNvPr id="548" name="Google Shape;548;p40"/>
            <p:cNvCxnSpPr/>
            <p:nvPr/>
          </p:nvCxnSpPr>
          <p:spPr>
            <a:xfrm>
              <a:off x="891767" y="2644852"/>
              <a:ext cx="0" cy="359400"/>
            </a:xfrm>
            <a:prstGeom prst="straightConnector1">
              <a:avLst/>
            </a:prstGeom>
            <a:noFill/>
            <a:ln w="9525" cap="flat" cmpd="sng">
              <a:solidFill>
                <a:srgbClr val="000000"/>
              </a:solidFill>
              <a:prstDash val="solid"/>
              <a:round/>
              <a:headEnd type="none" w="sm" len="sm"/>
              <a:tailEnd type="none" w="sm" len="sm"/>
            </a:ln>
          </p:spPr>
        </p:cxnSp>
        <p:sp>
          <p:nvSpPr>
            <p:cNvPr id="549" name="Google Shape;549;p40"/>
            <p:cNvSpPr/>
            <p:nvPr/>
          </p:nvSpPr>
          <p:spPr>
            <a:xfrm>
              <a:off x="845575" y="2563700"/>
              <a:ext cx="92400" cy="92400"/>
            </a:xfrm>
            <a:prstGeom prst="ellipse">
              <a:avLst/>
            </a:prstGeom>
            <a:solidFill>
              <a:srgbClr val="000000"/>
            </a:solidFill>
            <a:ln>
              <a:noFill/>
            </a:ln>
          </p:spPr>
          <p:txBody>
            <a:bodyPr spcFirstLastPara="1" wrap="square" lIns="146275" tIns="146275" rIns="146275" bIns="146275" anchor="ctr" anchorCtr="0">
              <a:noAutofit/>
            </a:bodyPr>
            <a:lstStyle/>
            <a:p>
              <a:pPr marL="0" lvl="0" indent="0" algn="l" rtl="0">
                <a:spcBef>
                  <a:spcPts val="0"/>
                </a:spcBef>
                <a:spcAft>
                  <a:spcPts val="0"/>
                </a:spcAft>
                <a:buNone/>
              </a:pPr>
              <a:endParaRPr/>
            </a:p>
          </p:txBody>
        </p:sp>
      </p:grpSp>
      <p:sp>
        <p:nvSpPr>
          <p:cNvPr id="550" name="Google Shape;550;p40"/>
          <p:cNvSpPr txBox="1"/>
          <p:nvPr/>
        </p:nvSpPr>
        <p:spPr>
          <a:xfrm>
            <a:off x="1613350" y="3029625"/>
            <a:ext cx="1599600" cy="594300"/>
          </a:xfrm>
          <a:prstGeom prst="rect">
            <a:avLst/>
          </a:prstGeom>
          <a:noFill/>
          <a:ln>
            <a:noFill/>
          </a:ln>
        </p:spPr>
        <p:txBody>
          <a:bodyPr spcFirstLastPara="1" wrap="square" lIns="146275" tIns="146275" rIns="146275" bIns="1462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700" b="1">
                <a:solidFill>
                  <a:srgbClr val="888888"/>
                </a:solidFill>
                <a:latin typeface="Roboto"/>
                <a:ea typeface="Roboto"/>
                <a:cs typeface="Roboto"/>
                <a:sym typeface="Roboto"/>
              </a:rPr>
              <a:t>24-29 Jan</a:t>
            </a:r>
            <a:endParaRPr sz="1700" b="1">
              <a:solidFill>
                <a:srgbClr val="888888"/>
              </a:solidFill>
              <a:latin typeface="Roboto"/>
              <a:ea typeface="Roboto"/>
              <a:cs typeface="Roboto"/>
              <a:sym typeface="Roboto"/>
            </a:endParaRPr>
          </a:p>
        </p:txBody>
      </p:sp>
      <p:sp>
        <p:nvSpPr>
          <p:cNvPr id="551" name="Google Shape;551;p40"/>
          <p:cNvSpPr txBox="1"/>
          <p:nvPr/>
        </p:nvSpPr>
        <p:spPr>
          <a:xfrm>
            <a:off x="1613350" y="2224850"/>
            <a:ext cx="1671000" cy="853200"/>
          </a:xfrm>
          <a:prstGeom prst="rect">
            <a:avLst/>
          </a:prstGeom>
          <a:noFill/>
          <a:ln>
            <a:noFill/>
          </a:ln>
        </p:spPr>
        <p:txBody>
          <a:bodyPr spcFirstLastPara="1" wrap="square" lIns="146275" tIns="146275" rIns="146275" bIns="146275" anchor="t" anchorCtr="0">
            <a:noAutofit/>
          </a:bodyPr>
          <a:lstStyle/>
          <a:p>
            <a:pPr marL="0" lvl="0" indent="0" algn="l" rtl="0">
              <a:spcBef>
                <a:spcPts val="0"/>
              </a:spcBef>
              <a:spcAft>
                <a:spcPts val="0"/>
              </a:spcAft>
              <a:buClr>
                <a:schemeClr val="dk1"/>
              </a:buClr>
              <a:buSzPts val="1100"/>
              <a:buFont typeface="Arial"/>
              <a:buNone/>
            </a:pPr>
            <a:r>
              <a:rPr lang="en-US" sz="1700" b="1">
                <a:solidFill>
                  <a:srgbClr val="888888"/>
                </a:solidFill>
                <a:latin typeface="Roboto"/>
                <a:ea typeface="Roboto"/>
                <a:cs typeface="Roboto"/>
                <a:sym typeface="Roboto"/>
              </a:rPr>
              <a:t>WHO Executive Board - </a:t>
            </a:r>
            <a:endParaRPr sz="1700" b="1">
              <a:solidFill>
                <a:srgbClr val="888888"/>
              </a:solidFill>
              <a:latin typeface="Roboto"/>
              <a:ea typeface="Roboto"/>
              <a:cs typeface="Roboto"/>
              <a:sym typeface="Roboto"/>
            </a:endParaRPr>
          </a:p>
        </p:txBody>
      </p:sp>
      <p:sp>
        <p:nvSpPr>
          <p:cNvPr id="552" name="Google Shape;552;p40"/>
          <p:cNvSpPr txBox="1"/>
          <p:nvPr/>
        </p:nvSpPr>
        <p:spPr>
          <a:xfrm>
            <a:off x="4036525" y="5989925"/>
            <a:ext cx="1449900" cy="594300"/>
          </a:xfrm>
          <a:prstGeom prst="rect">
            <a:avLst/>
          </a:prstGeom>
          <a:noFill/>
          <a:ln>
            <a:noFill/>
          </a:ln>
        </p:spPr>
        <p:txBody>
          <a:bodyPr spcFirstLastPara="1" wrap="square" lIns="146275" tIns="146275" rIns="146275" bIns="1462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700" b="1">
                <a:solidFill>
                  <a:srgbClr val="7F7F7F"/>
                </a:solidFill>
                <a:latin typeface="Roboto"/>
                <a:ea typeface="Roboto"/>
                <a:cs typeface="Roboto"/>
                <a:sym typeface="Roboto"/>
              </a:rPr>
              <a:t>8 March </a:t>
            </a:r>
            <a:endParaRPr sz="1700" b="1">
              <a:solidFill>
                <a:srgbClr val="7F7F7F"/>
              </a:solidFill>
              <a:latin typeface="Roboto"/>
              <a:ea typeface="Roboto"/>
              <a:cs typeface="Roboto"/>
              <a:sym typeface="Roboto"/>
            </a:endParaRPr>
          </a:p>
        </p:txBody>
      </p:sp>
      <p:sp>
        <p:nvSpPr>
          <p:cNvPr id="553" name="Google Shape;553;p40"/>
          <p:cNvSpPr txBox="1"/>
          <p:nvPr/>
        </p:nvSpPr>
        <p:spPr>
          <a:xfrm>
            <a:off x="4026450" y="6342225"/>
            <a:ext cx="1671000" cy="853200"/>
          </a:xfrm>
          <a:prstGeom prst="rect">
            <a:avLst/>
          </a:prstGeom>
          <a:noFill/>
          <a:ln>
            <a:noFill/>
          </a:ln>
        </p:spPr>
        <p:txBody>
          <a:bodyPr spcFirstLastPara="1" wrap="square" lIns="146275" tIns="146275" rIns="146275" bIns="146275" anchor="t" anchorCtr="0">
            <a:noAutofit/>
          </a:bodyPr>
          <a:lstStyle/>
          <a:p>
            <a:pPr marL="0" lvl="0" indent="0" algn="l" rtl="0">
              <a:spcBef>
                <a:spcPts val="0"/>
              </a:spcBef>
              <a:spcAft>
                <a:spcPts val="0"/>
              </a:spcAft>
              <a:buClr>
                <a:schemeClr val="dk1"/>
              </a:buClr>
              <a:buSzPts val="1100"/>
              <a:buFont typeface="Arial"/>
              <a:buNone/>
            </a:pPr>
            <a:r>
              <a:rPr lang="en-US" sz="1600" b="1">
                <a:solidFill>
                  <a:srgbClr val="7F7F7F"/>
                </a:solidFill>
                <a:latin typeface="Roboto"/>
                <a:ea typeface="Roboto"/>
                <a:cs typeface="Roboto"/>
                <a:sym typeface="Roboto"/>
              </a:rPr>
              <a:t>IWD</a:t>
            </a:r>
            <a:endParaRPr sz="700" b="1">
              <a:solidFill>
                <a:srgbClr val="7F7F7F"/>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1"/>
          <p:cNvSpPr txBox="1">
            <a:spLocks noGrp="1"/>
          </p:cNvSpPr>
          <p:nvPr>
            <p:ph type="ctrTitle"/>
          </p:nvPr>
        </p:nvSpPr>
        <p:spPr>
          <a:xfrm>
            <a:off x="407773" y="3694670"/>
            <a:ext cx="12846077" cy="139798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SzPts val="2000"/>
              <a:buNone/>
            </a:pPr>
            <a:r>
              <a:rPr lang="en-US" sz="4800" dirty="0">
                <a:solidFill>
                  <a:srgbClr val="595959"/>
                </a:solidFill>
              </a:rPr>
              <a:t>The role of CSO’s in creation of enabling ecosystem for vaccine manufacturing in Africa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0A87A7-663E-558A-B81E-21A0D78F611E}"/>
              </a:ext>
            </a:extLst>
          </p:cNvPr>
          <p:cNvSpPr>
            <a:spLocks noGrp="1"/>
          </p:cNvSpPr>
          <p:nvPr>
            <p:ph type="title"/>
          </p:nvPr>
        </p:nvSpPr>
        <p:spPr/>
        <p:txBody>
          <a:bodyPr/>
          <a:lstStyle/>
          <a:p>
            <a:endParaRPr lang="en-KE" dirty="0"/>
          </a:p>
        </p:txBody>
      </p:sp>
      <p:sp>
        <p:nvSpPr>
          <p:cNvPr id="6" name="Subtitle 5">
            <a:extLst>
              <a:ext uri="{FF2B5EF4-FFF2-40B4-BE49-F238E27FC236}">
                <a16:creationId xmlns:a16="http://schemas.microsoft.com/office/drawing/2014/main" id="{E8F57519-E2FB-C96D-9B3D-CF62E5D91FB0}"/>
              </a:ext>
            </a:extLst>
          </p:cNvPr>
          <p:cNvSpPr>
            <a:spLocks noGrp="1"/>
          </p:cNvSpPr>
          <p:nvPr>
            <p:ph type="subTitle" idx="1"/>
          </p:nvPr>
        </p:nvSpPr>
        <p:spPr/>
        <p:txBody>
          <a:bodyPr/>
          <a:lstStyle/>
          <a:p>
            <a:endParaRPr lang="en-KE"/>
          </a:p>
        </p:txBody>
      </p:sp>
      <p:sp>
        <p:nvSpPr>
          <p:cNvPr id="7" name="Subtitle 6">
            <a:extLst>
              <a:ext uri="{FF2B5EF4-FFF2-40B4-BE49-F238E27FC236}">
                <a16:creationId xmlns:a16="http://schemas.microsoft.com/office/drawing/2014/main" id="{B0C75F63-FF73-90D2-4255-A7F139A0FD27}"/>
              </a:ext>
            </a:extLst>
          </p:cNvPr>
          <p:cNvSpPr>
            <a:spLocks noGrp="1"/>
          </p:cNvSpPr>
          <p:nvPr>
            <p:ph type="subTitle" idx="2"/>
          </p:nvPr>
        </p:nvSpPr>
        <p:spPr/>
        <p:txBody>
          <a:bodyPr/>
          <a:lstStyle/>
          <a:p>
            <a:endParaRPr lang="en-KE"/>
          </a:p>
        </p:txBody>
      </p:sp>
      <p:sp>
        <p:nvSpPr>
          <p:cNvPr id="4" name="Slide Number Placeholder 3">
            <a:extLst>
              <a:ext uri="{FF2B5EF4-FFF2-40B4-BE49-F238E27FC236}">
                <a16:creationId xmlns:a16="http://schemas.microsoft.com/office/drawing/2014/main" id="{9C277038-C61F-1B18-20EF-F86B64E6BF9C}"/>
              </a:ext>
            </a:extLst>
          </p:cNvPr>
          <p:cNvSpPr>
            <a:spLocks noGrp="1"/>
          </p:cNvSpPr>
          <p:nvPr>
            <p:ph type="sldNum" idx="4294967295"/>
          </p:nvPr>
        </p:nvSpPr>
        <p:spPr>
          <a:xfrm>
            <a:off x="13589000" y="7642225"/>
            <a:ext cx="1041400" cy="320675"/>
          </a:xfrm>
        </p:spPr>
        <p:txBody>
          <a:bodyPr/>
          <a:lstStyle/>
          <a:p>
            <a:pPr marL="0" lvl="0" indent="0" algn="r" rtl="0">
              <a:spcBef>
                <a:spcPts val="0"/>
              </a:spcBef>
              <a:spcAft>
                <a:spcPts val="0"/>
              </a:spcAft>
              <a:buNone/>
            </a:pPr>
            <a:fld id="{00000000-1234-1234-1234-123412341234}" type="slidenum">
              <a:rPr lang="en-US" smtClean="0"/>
              <a:t>20</a:t>
            </a:fld>
            <a:endParaRPr lang="en-US"/>
          </a:p>
        </p:txBody>
      </p:sp>
    </p:spTree>
    <p:extLst>
      <p:ext uri="{BB962C8B-B14F-4D97-AF65-F5344CB8AC3E}">
        <p14:creationId xmlns:p14="http://schemas.microsoft.com/office/powerpoint/2010/main" val="1968373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35B095F7-ED82-F60D-CE4A-02C60FAF873B}"/>
              </a:ext>
            </a:extLst>
          </p:cNvPr>
          <p:cNvSpPr>
            <a:spLocks noGrp="1"/>
          </p:cNvSpPr>
          <p:nvPr>
            <p:ph type="subTitle" idx="1"/>
          </p:nvPr>
        </p:nvSpPr>
        <p:spPr>
          <a:xfrm>
            <a:off x="0" y="1977082"/>
            <a:ext cx="13394724" cy="5857102"/>
          </a:xfrm>
        </p:spPr>
        <p:txBody>
          <a:bodyPr/>
          <a:lstStyle/>
          <a:p>
            <a:pPr marL="457200" lvl="0" indent="-355600" algn="l" rtl="0">
              <a:lnSpc>
                <a:spcPct val="100000"/>
              </a:lnSpc>
              <a:spcBef>
                <a:spcPts val="0"/>
              </a:spcBef>
              <a:spcAft>
                <a:spcPts val="0"/>
              </a:spcAft>
              <a:buClr>
                <a:schemeClr val="dk1"/>
              </a:buClr>
              <a:buSzPts val="2000"/>
              <a:buChar char="●"/>
            </a:pPr>
            <a:r>
              <a:rPr lang="en-GB" sz="2000" b="1" dirty="0">
                <a:solidFill>
                  <a:schemeClr val="dk1"/>
                </a:solidFill>
              </a:rPr>
              <a:t>Existing global systems are inadequate. </a:t>
            </a:r>
            <a:r>
              <a:rPr lang="en-GB" sz="2000" dirty="0">
                <a:solidFill>
                  <a:schemeClr val="dk1"/>
                </a:solidFill>
              </a:rPr>
              <a:t>The COVID pandemic spotlighted the failure of global solidarity and charity models to provide for Africa’s global health security.</a:t>
            </a:r>
            <a:endParaRPr lang="en-GB" sz="2000" b="1" dirty="0">
              <a:solidFill>
                <a:schemeClr val="dk1"/>
              </a:solidFill>
            </a:endParaRPr>
          </a:p>
          <a:p>
            <a:pPr marL="457200" lvl="0" indent="-355600" algn="l" rtl="0">
              <a:lnSpc>
                <a:spcPct val="100000"/>
              </a:lnSpc>
              <a:spcBef>
                <a:spcPts val="1000"/>
              </a:spcBef>
              <a:spcAft>
                <a:spcPts val="0"/>
              </a:spcAft>
              <a:buClr>
                <a:schemeClr val="dk1"/>
              </a:buClr>
              <a:buSzPts val="2000"/>
              <a:buChar char="●"/>
            </a:pPr>
            <a:r>
              <a:rPr lang="en-GB" sz="2000" b="1" dirty="0">
                <a:solidFill>
                  <a:schemeClr val="dk1"/>
                </a:solidFill>
              </a:rPr>
              <a:t>Africa’s health systems are vulnerable. </a:t>
            </a:r>
            <a:r>
              <a:rPr lang="en-GB" sz="2000" dirty="0">
                <a:solidFill>
                  <a:schemeClr val="dk1"/>
                </a:solidFill>
              </a:rPr>
              <a:t>Across various key functions including health workforce, disease surveillance and laboratory systems, and health workforce capacity, African countries rank the lowest on global indices, making them vulnerable to climate and health shocks.</a:t>
            </a:r>
          </a:p>
          <a:p>
            <a:pPr marL="457200" lvl="0" indent="-355600" algn="l" rtl="0">
              <a:lnSpc>
                <a:spcPct val="100000"/>
              </a:lnSpc>
              <a:spcBef>
                <a:spcPts val="1000"/>
              </a:spcBef>
              <a:spcAft>
                <a:spcPts val="0"/>
              </a:spcAft>
              <a:buClr>
                <a:schemeClr val="dk1"/>
              </a:buClr>
              <a:buSzPts val="2000"/>
              <a:buChar char="●"/>
            </a:pPr>
            <a:r>
              <a:rPr lang="en-GB" sz="2000" b="1" dirty="0">
                <a:solidFill>
                  <a:schemeClr val="dk1"/>
                </a:solidFill>
              </a:rPr>
              <a:t>Africa lacks capacity to produce its own medical countermeasures. </a:t>
            </a:r>
            <a:r>
              <a:rPr lang="en-GB" sz="2000" dirty="0">
                <a:solidFill>
                  <a:schemeClr val="dk1"/>
                </a:solidFill>
              </a:rPr>
              <a:t>Research and development and manufacturing capacity is minimal on the continent. (~0.45% investment GDP for R&amp;D; &lt;2% R&amp;D in Africa; Imports &gt;80% of its consumed pharmaceutical).</a:t>
            </a:r>
          </a:p>
          <a:p>
            <a:pPr marL="457200" lvl="0" indent="-355600" algn="l" rtl="0">
              <a:lnSpc>
                <a:spcPct val="100000"/>
              </a:lnSpc>
              <a:spcBef>
                <a:spcPts val="1000"/>
              </a:spcBef>
              <a:spcAft>
                <a:spcPts val="0"/>
              </a:spcAft>
              <a:buClr>
                <a:schemeClr val="dk1"/>
              </a:buClr>
              <a:buSzPts val="2000"/>
              <a:buChar char="●"/>
            </a:pPr>
            <a:r>
              <a:rPr lang="en-GB" sz="2000" b="1" dirty="0">
                <a:solidFill>
                  <a:schemeClr val="dk1"/>
                </a:solidFill>
              </a:rPr>
              <a:t>Weak regulatory environment</a:t>
            </a:r>
            <a:r>
              <a:rPr lang="en-GB" sz="2000" dirty="0">
                <a:solidFill>
                  <a:schemeClr val="dk1"/>
                </a:solidFill>
              </a:rPr>
              <a:t>: Only ~5 Countries have reached WHO Maturity Level 3.</a:t>
            </a:r>
          </a:p>
          <a:p>
            <a:pPr marL="457200" lvl="0" indent="-355600" algn="l" rtl="0">
              <a:lnSpc>
                <a:spcPct val="100000"/>
              </a:lnSpc>
              <a:spcBef>
                <a:spcPts val="1000"/>
              </a:spcBef>
              <a:spcAft>
                <a:spcPts val="0"/>
              </a:spcAft>
              <a:buClr>
                <a:schemeClr val="dk1"/>
              </a:buClr>
              <a:buSzPts val="2000"/>
              <a:buChar char="●"/>
            </a:pPr>
            <a:r>
              <a:rPr lang="en-GB" sz="2000" b="1" dirty="0">
                <a:solidFill>
                  <a:schemeClr val="dk1"/>
                </a:solidFill>
              </a:rPr>
              <a:t>Low appreciation of the nexus between health and climate.</a:t>
            </a:r>
            <a:r>
              <a:rPr lang="en-GB" sz="2000" dirty="0">
                <a:solidFill>
                  <a:schemeClr val="dk1"/>
                </a:solidFill>
              </a:rPr>
              <a:t> African countries are particularly vulnerable to the impacts of climate change, but there is currently a low awareness of the connectedness between climate change impact and health/pandemic risks.</a:t>
            </a:r>
          </a:p>
          <a:p>
            <a:pPr marL="457200" lvl="0" indent="-355600" algn="l" rtl="0">
              <a:lnSpc>
                <a:spcPct val="100000"/>
              </a:lnSpc>
              <a:spcBef>
                <a:spcPts val="1200"/>
              </a:spcBef>
              <a:spcAft>
                <a:spcPts val="0"/>
              </a:spcAft>
              <a:buClr>
                <a:schemeClr val="dk1"/>
              </a:buClr>
              <a:buSzPts val="2000"/>
              <a:buChar char="●"/>
            </a:pPr>
            <a:r>
              <a:rPr lang="en-GB" sz="2000" b="1" dirty="0">
                <a:solidFill>
                  <a:schemeClr val="dk1"/>
                </a:solidFill>
              </a:rPr>
              <a:t>Resources do not meet the needs. </a:t>
            </a:r>
            <a:r>
              <a:rPr lang="en-GB" sz="2000" dirty="0">
                <a:solidFill>
                  <a:schemeClr val="dk1"/>
                </a:solidFill>
              </a:rPr>
              <a:t>Health spending on the continent is below level and budgets are even tighter since COVID; high dependence on external health financing.</a:t>
            </a:r>
          </a:p>
          <a:p>
            <a:pPr marL="457200" lvl="0" indent="-355600" algn="l" rtl="0">
              <a:lnSpc>
                <a:spcPct val="100000"/>
              </a:lnSpc>
              <a:spcBef>
                <a:spcPts val="1200"/>
              </a:spcBef>
              <a:spcAft>
                <a:spcPts val="0"/>
              </a:spcAft>
              <a:buClr>
                <a:schemeClr val="dk1"/>
              </a:buClr>
              <a:buSzPts val="2000"/>
              <a:buChar char="●"/>
            </a:pPr>
            <a:r>
              <a:rPr lang="en-GB" sz="2000" b="1" dirty="0">
                <a:solidFill>
                  <a:schemeClr val="dk1"/>
                </a:solidFill>
              </a:rPr>
              <a:t>Governance of health systems is weak and inequitable. </a:t>
            </a:r>
            <a:r>
              <a:rPr lang="en-GB" sz="2000" dirty="0">
                <a:solidFill>
                  <a:schemeClr val="dk1"/>
                </a:solidFill>
              </a:rPr>
              <a:t>Current governance structures for health at national, regional, and global levels are disjointed, inadequate, and lack transparency/accountability</a:t>
            </a:r>
            <a:r>
              <a:rPr lang="en-GB" sz="1800" dirty="0">
                <a:solidFill>
                  <a:schemeClr val="dk1"/>
                </a:solidFill>
              </a:rPr>
              <a:t>.</a:t>
            </a:r>
          </a:p>
          <a:p>
            <a:endParaRPr lang="en-KE" dirty="0"/>
          </a:p>
        </p:txBody>
      </p:sp>
      <p:sp>
        <p:nvSpPr>
          <p:cNvPr id="3" name="Title 2">
            <a:extLst>
              <a:ext uri="{FF2B5EF4-FFF2-40B4-BE49-F238E27FC236}">
                <a16:creationId xmlns:a16="http://schemas.microsoft.com/office/drawing/2014/main" id="{EFA40ECB-D83B-19D5-E45B-D6EB7EBAC2D6}"/>
              </a:ext>
            </a:extLst>
          </p:cNvPr>
          <p:cNvSpPr>
            <a:spLocks noGrp="1"/>
          </p:cNvSpPr>
          <p:nvPr>
            <p:ph type="ctrTitle"/>
          </p:nvPr>
        </p:nvSpPr>
        <p:spPr/>
        <p:txBody>
          <a:bodyPr/>
          <a:lstStyle/>
          <a:p>
            <a:pPr marL="0" lvl="0" indent="0" rtl="0">
              <a:spcBef>
                <a:spcPts val="0"/>
              </a:spcBef>
              <a:spcAft>
                <a:spcPts val="0"/>
              </a:spcAft>
            </a:pPr>
            <a:r>
              <a:rPr lang="en-US" dirty="0"/>
              <a:t>Situation Analysis </a:t>
            </a:r>
            <a:br>
              <a:rPr lang="en-US" dirty="0"/>
            </a:br>
            <a:r>
              <a:rPr lang="en-US" sz="2000" i="1" dirty="0">
                <a:solidFill>
                  <a:srgbClr val="1571DA"/>
                </a:solidFill>
              </a:rPr>
              <a:t>Challenges</a:t>
            </a:r>
            <a:endParaRPr lang="en-KE" dirty="0"/>
          </a:p>
        </p:txBody>
      </p:sp>
    </p:spTree>
    <p:extLst>
      <p:ext uri="{BB962C8B-B14F-4D97-AF65-F5344CB8AC3E}">
        <p14:creationId xmlns:p14="http://schemas.microsoft.com/office/powerpoint/2010/main" val="4220175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13EE1AD-1220-A822-FF9C-03EBD31DE11B}"/>
              </a:ext>
            </a:extLst>
          </p:cNvPr>
          <p:cNvSpPr>
            <a:spLocks noGrp="1"/>
          </p:cNvSpPr>
          <p:nvPr>
            <p:ph type="subTitle" idx="1"/>
          </p:nvPr>
        </p:nvSpPr>
        <p:spPr>
          <a:xfrm>
            <a:off x="160638" y="2026508"/>
            <a:ext cx="13580076" cy="5627092"/>
          </a:xfrm>
        </p:spPr>
        <p:txBody>
          <a:bodyPr/>
          <a:lstStyle/>
          <a:p>
            <a:pPr marL="342900" lvl="0" indent="-342900">
              <a:lnSpc>
                <a:spcPct val="107000"/>
              </a:lnSpc>
              <a:buFont typeface="Symbol" panose="05050102010706020507" pitchFamily="18" charset="2"/>
              <a:buChar char=""/>
            </a:pPr>
            <a:r>
              <a:rPr lang="en-GB" kern="100" dirty="0">
                <a:effectLst/>
                <a:latin typeface="+mj-lt"/>
                <a:ea typeface="Calibri" panose="020F0502020204030204" pitchFamily="34" charset="0"/>
                <a:cs typeface="Times New Roman" panose="02020603050405020304" pitchFamily="18" charset="0"/>
              </a:rPr>
              <a:t>R</a:t>
            </a:r>
            <a:r>
              <a:rPr lang="en-GB" kern="100" dirty="0">
                <a:latin typeface="+mj-lt"/>
                <a:ea typeface="Calibri" panose="020F0502020204030204" pitchFamily="34" charset="0"/>
                <a:cs typeface="Times New Roman" panose="02020603050405020304" pitchFamily="18" charset="0"/>
              </a:rPr>
              <a:t>esponse</a:t>
            </a:r>
            <a:r>
              <a:rPr lang="en-KE" kern="100" dirty="0">
                <a:effectLst/>
                <a:latin typeface="+mj-lt"/>
                <a:ea typeface="Calibri" panose="020F0502020204030204" pitchFamily="34" charset="0"/>
                <a:cs typeface="Times New Roman" panose="02020603050405020304" pitchFamily="18" charset="0"/>
              </a:rPr>
              <a:t> to the </a:t>
            </a:r>
            <a:r>
              <a:rPr lang="en-GB" kern="100" dirty="0">
                <a:effectLst/>
                <a:latin typeface="+mj-lt"/>
                <a:ea typeface="Calibri" panose="020F0502020204030204" pitchFamily="34" charset="0"/>
                <a:cs typeface="Times New Roman" panose="02020603050405020304" pitchFamily="18" charset="0"/>
              </a:rPr>
              <a:t>COVID</a:t>
            </a:r>
            <a:r>
              <a:rPr lang="en-KE" kern="100" dirty="0">
                <a:effectLst/>
                <a:latin typeface="+mj-lt"/>
                <a:ea typeface="Calibri" panose="020F0502020204030204" pitchFamily="34" charset="0"/>
                <a:cs typeface="Times New Roman" panose="02020603050405020304" pitchFamily="18" charset="0"/>
              </a:rPr>
              <a:t> pandemic was far from equitable. </a:t>
            </a:r>
          </a:p>
          <a:p>
            <a:pPr marL="342900" lvl="0" indent="-342900">
              <a:lnSpc>
                <a:spcPct val="107000"/>
              </a:lnSpc>
              <a:buFont typeface="Symbol" panose="05050102010706020507" pitchFamily="18" charset="2"/>
              <a:buChar char=""/>
            </a:pPr>
            <a:r>
              <a:rPr lang="en-GB" kern="100" dirty="0">
                <a:effectLst/>
                <a:latin typeface="+mj-lt"/>
                <a:ea typeface="Calibri" panose="020F0502020204030204" pitchFamily="34" charset="0"/>
                <a:cs typeface="Times New Roman" panose="02020603050405020304" pitchFamily="18" charset="0"/>
              </a:rPr>
              <a:t>T</a:t>
            </a:r>
            <a:r>
              <a:rPr lang="en-KE" kern="100" dirty="0">
                <a:effectLst/>
                <a:latin typeface="+mj-lt"/>
                <a:ea typeface="Calibri" panose="020F0502020204030204" pitchFamily="34" charset="0"/>
                <a:cs typeface="Times New Roman" panose="02020603050405020304" pitchFamily="18" charset="0"/>
              </a:rPr>
              <a:t>he response showed that the current system for the development, production, allocation, and distribution of pandemic countermeasures is trapped in a market-driven charity frame. </a:t>
            </a:r>
          </a:p>
          <a:p>
            <a:pPr marL="342900" lvl="0" indent="-342900">
              <a:lnSpc>
                <a:spcPct val="107000"/>
              </a:lnSpc>
              <a:buFont typeface="Symbol" panose="05050102010706020507" pitchFamily="18" charset="2"/>
              <a:buChar char=""/>
            </a:pPr>
            <a:r>
              <a:rPr lang="en-KE" kern="100" dirty="0">
                <a:effectLst/>
                <a:latin typeface="+mj-lt"/>
                <a:ea typeface="Calibri" panose="020F0502020204030204" pitchFamily="34" charset="0"/>
                <a:cs typeface="Times New Roman" panose="02020603050405020304" pitchFamily="18" charset="0"/>
              </a:rPr>
              <a:t>This system is based on a business model for health technologies that prioritizes financial and self-interests over health. </a:t>
            </a:r>
          </a:p>
          <a:p>
            <a:pPr marL="342900" lvl="0" indent="-342900">
              <a:lnSpc>
                <a:spcPct val="107000"/>
              </a:lnSpc>
              <a:buFont typeface="Symbol" panose="05050102010706020507" pitchFamily="18" charset="2"/>
              <a:buChar char=""/>
            </a:pPr>
            <a:r>
              <a:rPr lang="en-KE" kern="100" dirty="0">
                <a:effectLst/>
                <a:latin typeface="+mj-lt"/>
                <a:ea typeface="Calibri" panose="020F0502020204030204" pitchFamily="34" charset="0"/>
                <a:cs typeface="Times New Roman" panose="02020603050405020304" pitchFamily="18" charset="0"/>
              </a:rPr>
              <a:t>It is characterized by a fundamental inequity in technological capacity to create and own innovations.</a:t>
            </a:r>
          </a:p>
          <a:p>
            <a:pPr marL="342900" lvl="0" indent="-342900">
              <a:lnSpc>
                <a:spcPct val="107000"/>
              </a:lnSpc>
              <a:spcAft>
                <a:spcPts val="800"/>
              </a:spcAft>
              <a:buFont typeface="Symbol" panose="05050102010706020507" pitchFamily="18" charset="2"/>
              <a:buChar char=""/>
            </a:pPr>
            <a:r>
              <a:rPr lang="en-KE" kern="100" dirty="0">
                <a:effectLst/>
                <a:latin typeface="+mj-lt"/>
                <a:ea typeface="Calibri" panose="020F0502020204030204" pitchFamily="34" charset="0"/>
                <a:cs typeface="Times New Roman" panose="02020603050405020304" pitchFamily="18" charset="0"/>
              </a:rPr>
              <a:t>Equitable access is only considered at the procurement phase of product development and distribution, which results in products that are not suitable, tested for, or equitable for all settings, and an unsustainable race for unpredictable funding to purchase countermeasures</a:t>
            </a:r>
            <a:r>
              <a:rPr lang="en-KE" sz="2000" kern="100" dirty="0">
                <a:effectLst/>
                <a:latin typeface="+mj-lt"/>
                <a:ea typeface="Calibri" panose="020F0502020204030204" pitchFamily="34" charset="0"/>
                <a:cs typeface="Times New Roman" panose="02020603050405020304" pitchFamily="18" charset="0"/>
              </a:rPr>
              <a:t>.</a:t>
            </a:r>
          </a:p>
          <a:p>
            <a:endParaRPr lang="en-KE" dirty="0"/>
          </a:p>
        </p:txBody>
      </p:sp>
      <p:sp>
        <p:nvSpPr>
          <p:cNvPr id="3" name="Title 2">
            <a:extLst>
              <a:ext uri="{FF2B5EF4-FFF2-40B4-BE49-F238E27FC236}">
                <a16:creationId xmlns:a16="http://schemas.microsoft.com/office/drawing/2014/main" id="{A4F541F0-C6F9-2DC8-0290-271D61E67007}"/>
              </a:ext>
            </a:extLst>
          </p:cNvPr>
          <p:cNvSpPr>
            <a:spLocks noGrp="1"/>
          </p:cNvSpPr>
          <p:nvPr>
            <p:ph type="ctrTitle"/>
          </p:nvPr>
        </p:nvSpPr>
        <p:spPr/>
        <p:txBody>
          <a:bodyPr/>
          <a:lstStyle/>
          <a:p>
            <a:r>
              <a:rPr lang="en-GB" dirty="0"/>
              <a:t>The equity challenge in access to Pandemic Countermeasures…</a:t>
            </a:r>
            <a:endParaRPr lang="en-KE" dirty="0"/>
          </a:p>
        </p:txBody>
      </p:sp>
      <p:sp>
        <p:nvSpPr>
          <p:cNvPr id="4" name="Slide Number Placeholder 3">
            <a:extLst>
              <a:ext uri="{FF2B5EF4-FFF2-40B4-BE49-F238E27FC236}">
                <a16:creationId xmlns:a16="http://schemas.microsoft.com/office/drawing/2014/main" id="{6BA8803B-01C3-708A-B73C-D8054557CE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Tree>
    <p:extLst>
      <p:ext uri="{BB962C8B-B14F-4D97-AF65-F5344CB8AC3E}">
        <p14:creationId xmlns:p14="http://schemas.microsoft.com/office/powerpoint/2010/main" val="355451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79938BF-7B39-0604-69D5-4F50A459DDCC}"/>
              </a:ext>
            </a:extLst>
          </p:cNvPr>
          <p:cNvSpPr>
            <a:spLocks noGrp="1"/>
          </p:cNvSpPr>
          <p:nvPr>
            <p:ph type="subTitle" idx="1"/>
          </p:nvPr>
        </p:nvSpPr>
        <p:spPr>
          <a:xfrm>
            <a:off x="0" y="1953514"/>
            <a:ext cx="13202047" cy="6276085"/>
          </a:xfrm>
        </p:spPr>
        <p:txBody>
          <a:bodyPr/>
          <a:lstStyle/>
          <a:p>
            <a:pPr marL="457200" marR="0" lvl="0" indent="-355600"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n-GB" sz="2200" b="1" i="0" u="none" strike="noStrike" kern="0" cap="none" spc="0" normalizeH="0" baseline="0" noProof="0" dirty="0">
                <a:ln>
                  <a:noFill/>
                </a:ln>
                <a:solidFill>
                  <a:srgbClr val="000000"/>
                </a:solidFill>
                <a:effectLst/>
                <a:uLnTx/>
                <a:uFillTx/>
                <a:latin typeface="Arial"/>
                <a:cs typeface="Arial"/>
                <a:sym typeface="Arial"/>
              </a:rPr>
              <a:t>Unprecedented political </a:t>
            </a:r>
            <a:r>
              <a:rPr kumimoji="0" lang="en-GB" sz="2200" b="1" i="0" u="none" strike="noStrike" kern="0" cap="none" spc="0" normalizeH="0" baseline="0" noProof="0" dirty="0" err="1">
                <a:ln>
                  <a:noFill/>
                </a:ln>
                <a:solidFill>
                  <a:srgbClr val="000000"/>
                </a:solidFill>
                <a:effectLst/>
                <a:uLnTx/>
                <a:uFillTx/>
                <a:latin typeface="Arial"/>
                <a:cs typeface="Arial"/>
                <a:sym typeface="Arial"/>
              </a:rPr>
              <a:t>attention.</a:t>
            </a:r>
            <a:r>
              <a:rPr kumimoji="0" lang="en-GB" sz="2200" b="0" i="0" u="none" strike="noStrike" kern="0" cap="none" spc="0" normalizeH="0" baseline="0" noProof="0" dirty="0" err="1">
                <a:ln>
                  <a:noFill/>
                </a:ln>
                <a:solidFill>
                  <a:srgbClr val="000000"/>
                </a:solidFill>
                <a:effectLst/>
                <a:uLnTx/>
                <a:uFillTx/>
                <a:latin typeface="Arial"/>
                <a:cs typeface="Arial"/>
                <a:sym typeface="Arial"/>
              </a:rPr>
              <a:t>The</a:t>
            </a:r>
            <a:r>
              <a:rPr kumimoji="0" lang="en-GB" sz="2200" b="0" i="0" u="none" strike="noStrike" kern="0" cap="none" spc="0" normalizeH="0" baseline="0" noProof="0" dirty="0">
                <a:ln>
                  <a:noFill/>
                </a:ln>
                <a:solidFill>
                  <a:srgbClr val="000000"/>
                </a:solidFill>
                <a:effectLst/>
                <a:uLnTx/>
                <a:uFillTx/>
                <a:latin typeface="Arial"/>
                <a:cs typeface="Arial"/>
                <a:sym typeface="Arial"/>
              </a:rPr>
              <a:t> COVID pandemic has been a turning point, marshalling unprecedented political action to confront Africa’s health challenges. The evident failures in the global health system that characterized COVID-19 response, have presented a silver lining, birthing promising Pan-African initiatives and political resolutions.</a:t>
            </a:r>
          </a:p>
          <a:p>
            <a:pPr marL="457200" marR="0" lvl="0" indent="-355600" algn="l" defTabSz="914400" rtl="0" eaLnBrk="1" fontAlgn="auto" latinLnBrk="0" hangingPunct="1">
              <a:lnSpc>
                <a:spcPct val="100000"/>
              </a:lnSpc>
              <a:spcBef>
                <a:spcPts val="1000"/>
              </a:spcBef>
              <a:spcAft>
                <a:spcPts val="0"/>
              </a:spcAft>
              <a:buClr>
                <a:srgbClr val="000000"/>
              </a:buClr>
              <a:buSzPts val="2000"/>
              <a:buFont typeface="Arial"/>
              <a:buChar char="●"/>
              <a:tabLst/>
              <a:defRPr/>
            </a:pPr>
            <a:r>
              <a:rPr kumimoji="0" lang="en-GB" sz="2200" b="1" i="0" u="none" strike="noStrike" kern="0" cap="none" spc="0" normalizeH="0" baseline="0" noProof="0" dirty="0">
                <a:ln>
                  <a:noFill/>
                </a:ln>
                <a:solidFill>
                  <a:srgbClr val="000000"/>
                </a:solidFill>
                <a:effectLst/>
                <a:uLnTx/>
                <a:uFillTx/>
                <a:latin typeface="Arial"/>
                <a:cs typeface="Arial"/>
                <a:sym typeface="Arial"/>
              </a:rPr>
              <a:t>Coordinated continental approach. </a:t>
            </a:r>
            <a:r>
              <a:rPr kumimoji="0" lang="en-GB" sz="2200" b="0" i="0" u="none" strike="noStrike" kern="0" cap="none" spc="0" normalizeH="0" baseline="0" noProof="0" dirty="0">
                <a:ln>
                  <a:noFill/>
                </a:ln>
                <a:solidFill>
                  <a:srgbClr val="000000"/>
                </a:solidFill>
                <a:effectLst/>
                <a:uLnTx/>
                <a:uFillTx/>
                <a:latin typeface="Arial"/>
                <a:cs typeface="Arial"/>
                <a:sym typeface="Arial"/>
              </a:rPr>
              <a:t>Africa CDC’s elevated role as an autonomous health agency paves the way for a coordinated regional approach to health resilience. </a:t>
            </a:r>
          </a:p>
          <a:p>
            <a:pPr marL="457200" marR="0" lvl="0" indent="-355600" algn="l" defTabSz="914400" rtl="0" eaLnBrk="1" fontAlgn="auto" latinLnBrk="0" hangingPunct="1">
              <a:lnSpc>
                <a:spcPct val="100000"/>
              </a:lnSpc>
              <a:spcBef>
                <a:spcPts val="1000"/>
              </a:spcBef>
              <a:spcAft>
                <a:spcPts val="0"/>
              </a:spcAft>
              <a:buClr>
                <a:srgbClr val="000000"/>
              </a:buClr>
              <a:buSzPts val="2000"/>
              <a:buFont typeface="Arial"/>
              <a:buChar char="●"/>
              <a:tabLst/>
              <a:defRPr/>
            </a:pPr>
            <a:r>
              <a:rPr kumimoji="0" lang="en-GB" sz="2200" b="1" i="0" u="none" strike="noStrike" kern="0" cap="none" spc="0" normalizeH="0" baseline="0" noProof="0" dirty="0">
                <a:ln>
                  <a:noFill/>
                </a:ln>
                <a:solidFill>
                  <a:srgbClr val="000000"/>
                </a:solidFill>
                <a:effectLst/>
                <a:uLnTx/>
                <a:uFillTx/>
                <a:latin typeface="Arial"/>
                <a:cs typeface="Arial"/>
                <a:sym typeface="Arial"/>
              </a:rPr>
              <a:t>Spotlight on health. </a:t>
            </a:r>
            <a:r>
              <a:rPr kumimoji="0" lang="en-GB" sz="2200" b="0" i="0" u="none" strike="noStrike" kern="0" cap="none" spc="0" normalizeH="0" baseline="0" noProof="0" dirty="0">
                <a:ln>
                  <a:noFill/>
                </a:ln>
                <a:solidFill>
                  <a:srgbClr val="000000"/>
                </a:solidFill>
                <a:effectLst/>
                <a:uLnTx/>
                <a:uFillTx/>
                <a:latin typeface="Arial"/>
                <a:cs typeface="Arial"/>
                <a:sym typeface="Arial"/>
              </a:rPr>
              <a:t>The COVID pandemic has created a greater appreciation of persistent health challenges including health systems, financing, and regulatory gaps. </a:t>
            </a:r>
          </a:p>
          <a:p>
            <a:pPr marL="457200" marR="0" lvl="0" indent="-355600" algn="l" defTabSz="914400" rtl="0" eaLnBrk="1" fontAlgn="auto" latinLnBrk="0" hangingPunct="1">
              <a:lnSpc>
                <a:spcPct val="100000"/>
              </a:lnSpc>
              <a:spcBef>
                <a:spcPts val="1000"/>
              </a:spcBef>
              <a:spcAft>
                <a:spcPts val="0"/>
              </a:spcAft>
              <a:buClr>
                <a:srgbClr val="000000"/>
              </a:buClr>
              <a:buSzPts val="2000"/>
              <a:buFont typeface="Arial"/>
              <a:buChar char="●"/>
              <a:tabLst/>
              <a:defRPr/>
            </a:pPr>
            <a:r>
              <a:rPr kumimoji="0" lang="en-GB" sz="2200" b="1" i="0" u="none" strike="noStrike" kern="0" cap="none" spc="0" normalizeH="0" baseline="0" noProof="0" dirty="0">
                <a:ln>
                  <a:noFill/>
                </a:ln>
                <a:solidFill>
                  <a:srgbClr val="000000"/>
                </a:solidFill>
                <a:effectLst/>
                <a:uLnTx/>
                <a:uFillTx/>
                <a:latin typeface="Arial"/>
                <a:cs typeface="Arial"/>
                <a:sym typeface="Arial"/>
              </a:rPr>
              <a:t>More stakeholders are at the table. </a:t>
            </a:r>
            <a:r>
              <a:rPr kumimoji="0" lang="en-GB" sz="2200" b="0" i="0" u="none" strike="noStrike" kern="0" cap="none" spc="0" normalizeH="0" baseline="0" noProof="0" dirty="0">
                <a:ln>
                  <a:noFill/>
                </a:ln>
                <a:solidFill>
                  <a:srgbClr val="000000"/>
                </a:solidFill>
                <a:effectLst/>
                <a:uLnTx/>
                <a:uFillTx/>
                <a:latin typeface="Arial"/>
                <a:cs typeface="Arial"/>
                <a:sym typeface="Arial"/>
              </a:rPr>
              <a:t>Diverse partners involved in pandemic PPR and related conversations are ready to engage in driving the necessary policy reforms.</a:t>
            </a:r>
          </a:p>
          <a:p>
            <a:pPr marL="457200" marR="0" lvl="0" indent="-355600" algn="l" defTabSz="914400" rtl="0" eaLnBrk="1" fontAlgn="auto" latinLnBrk="0" hangingPunct="1">
              <a:lnSpc>
                <a:spcPct val="100000"/>
              </a:lnSpc>
              <a:spcBef>
                <a:spcPts val="1000"/>
              </a:spcBef>
              <a:spcAft>
                <a:spcPts val="0"/>
              </a:spcAft>
              <a:buClr>
                <a:srgbClr val="000000"/>
              </a:buClr>
              <a:buSzPts val="2000"/>
              <a:buFont typeface="Arial"/>
              <a:buChar char="●"/>
              <a:tabLst/>
              <a:defRPr/>
            </a:pPr>
            <a:r>
              <a:rPr kumimoji="0" lang="en-GB" sz="2200" b="1" i="0" u="none" strike="noStrike" kern="0" cap="none" spc="0" normalizeH="0" baseline="0" noProof="0" dirty="0">
                <a:ln>
                  <a:noFill/>
                </a:ln>
                <a:solidFill>
                  <a:srgbClr val="000000"/>
                </a:solidFill>
                <a:effectLst/>
                <a:uLnTx/>
                <a:uFillTx/>
                <a:latin typeface="Arial"/>
                <a:cs typeface="Arial"/>
                <a:sym typeface="Arial"/>
              </a:rPr>
              <a:t>The equity narrative has shifted. </a:t>
            </a:r>
            <a:r>
              <a:rPr kumimoji="0" lang="en-GB" sz="2200" b="0" i="0" u="none" strike="noStrike" kern="0" cap="none" spc="0" normalizeH="0" baseline="0" noProof="0" dirty="0">
                <a:ln>
                  <a:noFill/>
                </a:ln>
                <a:solidFill>
                  <a:srgbClr val="000000"/>
                </a:solidFill>
                <a:effectLst/>
                <a:uLnTx/>
                <a:uFillTx/>
                <a:latin typeface="Arial"/>
                <a:cs typeface="Arial"/>
                <a:sym typeface="Arial"/>
              </a:rPr>
              <a:t>The inequitable response to COVID has spotlighted the need to </a:t>
            </a:r>
            <a:r>
              <a:rPr kumimoji="0" lang="en-GB" sz="2200" b="0" i="0" u="none" strike="noStrike" kern="0" cap="none" spc="0" normalizeH="0" baseline="0" noProof="0" dirty="0" err="1">
                <a:ln>
                  <a:noFill/>
                </a:ln>
                <a:solidFill>
                  <a:srgbClr val="000000"/>
                </a:solidFill>
                <a:effectLst/>
                <a:uLnTx/>
                <a:uFillTx/>
                <a:latin typeface="Arial"/>
                <a:cs typeface="Arial"/>
                <a:sym typeface="Arial"/>
              </a:rPr>
              <a:t>center</a:t>
            </a:r>
            <a:r>
              <a:rPr kumimoji="0" lang="en-GB" sz="2200" b="0" i="0" u="none" strike="noStrike" kern="0" cap="none" spc="0" normalizeH="0" baseline="0" noProof="0" dirty="0">
                <a:ln>
                  <a:noFill/>
                </a:ln>
                <a:solidFill>
                  <a:srgbClr val="000000"/>
                </a:solidFill>
                <a:effectLst/>
                <a:uLnTx/>
                <a:uFillTx/>
                <a:latin typeface="Arial"/>
                <a:cs typeface="Arial"/>
                <a:sym typeface="Arial"/>
              </a:rPr>
              <a:t> equity in systems reforms, leadership, and investments.</a:t>
            </a:r>
          </a:p>
          <a:p>
            <a:pPr marL="457200" marR="0" lvl="0" indent="-355600" algn="l" defTabSz="914400" rtl="0" eaLnBrk="1" fontAlgn="auto" latinLnBrk="0" hangingPunct="1">
              <a:lnSpc>
                <a:spcPct val="100000"/>
              </a:lnSpc>
              <a:spcBef>
                <a:spcPts val="1000"/>
              </a:spcBef>
              <a:spcAft>
                <a:spcPts val="1000"/>
              </a:spcAft>
              <a:buClr>
                <a:srgbClr val="000000"/>
              </a:buClr>
              <a:buSzPts val="2000"/>
              <a:buFont typeface="Arial"/>
              <a:buChar char="●"/>
              <a:tabLst/>
              <a:defRPr/>
            </a:pPr>
            <a:r>
              <a:rPr kumimoji="0" lang="en-GB" sz="2200" b="1" i="0" u="none" strike="noStrike" kern="0" cap="none" spc="0" normalizeH="0" baseline="0" noProof="0" dirty="0">
                <a:ln>
                  <a:noFill/>
                </a:ln>
                <a:solidFill>
                  <a:srgbClr val="000000"/>
                </a:solidFill>
                <a:effectLst/>
                <a:uLnTx/>
                <a:uFillTx/>
                <a:latin typeface="Arial"/>
                <a:cs typeface="Arial"/>
                <a:sym typeface="Arial"/>
              </a:rPr>
              <a:t>There’s global momentum to tap into. </a:t>
            </a:r>
            <a:r>
              <a:rPr kumimoji="0" lang="en-GB" sz="2200" b="0" i="0" u="none" strike="noStrike" kern="0" cap="none" spc="0" normalizeH="0" baseline="0" noProof="0" dirty="0">
                <a:ln>
                  <a:noFill/>
                </a:ln>
                <a:solidFill>
                  <a:srgbClr val="000000"/>
                </a:solidFill>
                <a:effectLst/>
                <a:uLnTx/>
                <a:uFillTx/>
                <a:latin typeface="Arial"/>
                <a:cs typeface="Arial"/>
                <a:sym typeface="Arial"/>
              </a:rPr>
              <a:t>Global political moments and processes are underway to reshape global health architecture, the ecosystem, and financing (e.g., MDB reform, INB, IHR reform, UNGA Pandemic PPR HLM, Paris Summit for a New Global Financial Pact, countermeasures platform, etc.).</a:t>
            </a:r>
            <a:endParaRPr kumimoji="0" lang="en-GB" sz="2200" b="1" i="0" u="none" strike="noStrike" kern="0" cap="none" spc="0" normalizeH="0" baseline="0" noProof="0" dirty="0">
              <a:ln>
                <a:noFill/>
              </a:ln>
              <a:solidFill>
                <a:srgbClr val="000000"/>
              </a:solidFill>
              <a:effectLst/>
              <a:uLnTx/>
              <a:uFillTx/>
              <a:latin typeface="Arial"/>
              <a:cs typeface="Arial"/>
              <a:sym typeface="Arial"/>
            </a:endParaRPr>
          </a:p>
          <a:p>
            <a:endParaRPr lang="en-KE" dirty="0"/>
          </a:p>
        </p:txBody>
      </p:sp>
      <p:sp>
        <p:nvSpPr>
          <p:cNvPr id="3" name="Title 2">
            <a:extLst>
              <a:ext uri="{FF2B5EF4-FFF2-40B4-BE49-F238E27FC236}">
                <a16:creationId xmlns:a16="http://schemas.microsoft.com/office/drawing/2014/main" id="{28414578-C153-8E88-13C8-8C731E092CA3}"/>
              </a:ext>
            </a:extLst>
          </p:cNvPr>
          <p:cNvSpPr>
            <a:spLocks noGrp="1"/>
          </p:cNvSpPr>
          <p:nvPr>
            <p:ph type="ctrTitle"/>
          </p:nvPr>
        </p:nvSpPr>
        <p:spPr>
          <a:xfrm>
            <a:off x="2360141" y="679622"/>
            <a:ext cx="11780735" cy="781528"/>
          </a:xfrm>
        </p:spPr>
        <p:txBody>
          <a:bodyPr/>
          <a:lstStyle/>
          <a:p>
            <a:pPr marL="0" lvl="0" indent="0" rtl="0">
              <a:spcBef>
                <a:spcPts val="0"/>
              </a:spcBef>
              <a:spcAft>
                <a:spcPts val="0"/>
              </a:spcAft>
            </a:pPr>
            <a:r>
              <a:rPr lang="en-US" dirty="0"/>
              <a:t>Situation Analysis </a:t>
            </a:r>
            <a:br>
              <a:rPr lang="en-US" dirty="0"/>
            </a:br>
            <a:r>
              <a:rPr lang="en-US" sz="2000" i="1" dirty="0">
                <a:solidFill>
                  <a:srgbClr val="1571DA"/>
                </a:solidFill>
              </a:rPr>
              <a:t>Opportunities</a:t>
            </a:r>
            <a:endParaRPr lang="en-KE" dirty="0"/>
          </a:p>
        </p:txBody>
      </p:sp>
      <p:sp>
        <p:nvSpPr>
          <p:cNvPr id="4" name="Slide Number Placeholder 3">
            <a:extLst>
              <a:ext uri="{FF2B5EF4-FFF2-40B4-BE49-F238E27FC236}">
                <a16:creationId xmlns:a16="http://schemas.microsoft.com/office/drawing/2014/main" id="{F69EC47C-E555-37D0-F2CD-E540F94AD39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Tree>
    <p:extLst>
      <p:ext uri="{BB962C8B-B14F-4D97-AF65-F5344CB8AC3E}">
        <p14:creationId xmlns:p14="http://schemas.microsoft.com/office/powerpoint/2010/main" val="1601551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6"/>
          <p:cNvSpPr txBox="1">
            <a:spLocks noGrp="1"/>
          </p:cNvSpPr>
          <p:nvPr>
            <p:ph type="subTitle" idx="1"/>
          </p:nvPr>
        </p:nvSpPr>
        <p:spPr>
          <a:xfrm>
            <a:off x="228657" y="1352363"/>
            <a:ext cx="14337900" cy="6450227"/>
          </a:xfrm>
          <a:prstGeom prst="rect">
            <a:avLst/>
          </a:prstGeom>
        </p:spPr>
        <p:txBody>
          <a:bodyPr spcFirstLastPara="1" wrap="square" lIns="0" tIns="0" rIns="0" bIns="0" anchor="t" anchorCtr="0">
            <a:noAutofit/>
          </a:bodyPr>
          <a:lstStyle/>
          <a:p>
            <a:pPr>
              <a:spcAft>
                <a:spcPts val="600"/>
              </a:spcAft>
            </a:pPr>
            <a:r>
              <a:rPr lang="en-US" sz="1800" b="1" dirty="0">
                <a:effectLst/>
                <a:latin typeface="+mn-lt"/>
                <a:ea typeface="Arial" panose="020B0604020202020204" pitchFamily="34" charset="0"/>
                <a:cs typeface="Times New Roman" panose="02020603050405020304" pitchFamily="18" charset="0"/>
              </a:rPr>
              <a:t>Ecosystem: </a:t>
            </a:r>
          </a:p>
          <a:p>
            <a:pPr marL="342900" indent="-342900">
              <a:spcAft>
                <a:spcPts val="600"/>
              </a:spcAft>
              <a:buFont typeface="Arial" panose="020B0604020202020204" pitchFamily="34" charset="0"/>
              <a:buChar char="•"/>
            </a:pPr>
            <a:r>
              <a:rPr lang="en-US" sz="1800" dirty="0">
                <a:effectLst/>
                <a:latin typeface="+mn-lt"/>
                <a:ea typeface="Arial" panose="020B0604020202020204" pitchFamily="34" charset="0"/>
                <a:cs typeface="Times New Roman" panose="02020603050405020304" pitchFamily="18" charset="0"/>
              </a:rPr>
              <a:t>The world needs a PPR ecosystem that is fit-for-purpose and ready to detect, prevent, and rapidly respond to outbreaks at their source to prevent them from becoming deadly and costly pandemics.</a:t>
            </a:r>
          </a:p>
          <a:p>
            <a:pPr marL="285750" indent="-285750">
              <a:spcAft>
                <a:spcPts val="600"/>
              </a:spcAft>
              <a:buFont typeface="Arial" panose="020B0604020202020204" pitchFamily="34" charset="0"/>
              <a:buChar char="•"/>
            </a:pPr>
            <a:r>
              <a:rPr lang="en-US" sz="1800" dirty="0">
                <a:effectLst/>
                <a:latin typeface="+mn-lt"/>
                <a:ea typeface="Arial" panose="020B0604020202020204" pitchFamily="34" charset="0"/>
                <a:cs typeface="Times New Roman" panose="02020603050405020304" pitchFamily="18" charset="0"/>
              </a:rPr>
              <a:t>The PPR ecosystem encompasses all the systems, processes, and stakeholders that work at the local, national, regional, and global levels to prevent, prepare, and respond to an emerging infectious disease threat with pandemic potential.</a:t>
            </a:r>
          </a:p>
          <a:p>
            <a:pPr marL="285750" indent="-285750">
              <a:spcAft>
                <a:spcPts val="600"/>
              </a:spcAft>
              <a:buFont typeface="Arial" panose="020B0604020202020204" pitchFamily="34" charset="0"/>
              <a:buChar char="•"/>
            </a:pPr>
            <a:r>
              <a:rPr lang="en-US" sz="1800" dirty="0">
                <a:effectLst/>
                <a:latin typeface="+mn-lt"/>
                <a:ea typeface="Arial" panose="020B0604020202020204" pitchFamily="34" charset="0"/>
                <a:cs typeface="Times New Roman" panose="02020603050405020304" pitchFamily="18" charset="0"/>
              </a:rPr>
              <a:t>Mobilize a diverse array of opinion leaders and champions for pandemic preparedness, prioritizing voices from the Global South, women, frontline health workers, and influencers from the political, business, security, and cultural spheres, and ensure that their priorities and perspectives shape and inform PPR ecosystem reforms.</a:t>
            </a:r>
            <a:endParaRPr lang="en-KE" sz="1800" dirty="0">
              <a:effectLst/>
              <a:latin typeface="+mn-lt"/>
              <a:ea typeface="Arial" panose="020B0604020202020204" pitchFamily="34" charset="0"/>
              <a:cs typeface="Times New Roman" panose="02020603050405020304" pitchFamily="18" charset="0"/>
            </a:endParaRPr>
          </a:p>
          <a:p>
            <a:pPr marL="285750" indent="-285750">
              <a:spcAft>
                <a:spcPts val="600"/>
              </a:spcAft>
              <a:buFont typeface="Arial" panose="020B0604020202020204" pitchFamily="34" charset="0"/>
              <a:buChar char="•"/>
            </a:pPr>
            <a:r>
              <a:rPr lang="en-US" sz="1800" dirty="0">
                <a:effectLst/>
                <a:latin typeface="+mn-lt"/>
                <a:ea typeface="Arial" panose="020B0604020202020204" pitchFamily="34" charset="0"/>
                <a:cs typeface="Times New Roman" panose="02020603050405020304" pitchFamily="18" charset="0"/>
              </a:rPr>
              <a:t>Advance regional initiatives to bolster pandemic R&amp;D, manufacturing and supply chain capacity in Africa and Asia</a:t>
            </a:r>
            <a:endParaRPr lang="en-KE" sz="1800" dirty="0">
              <a:effectLst/>
              <a:latin typeface="+mn-lt"/>
              <a:ea typeface="Arial" panose="020B0604020202020204" pitchFamily="34" charset="0"/>
              <a:cs typeface="Times New Roman" panose="02020603050405020304" pitchFamily="18" charset="0"/>
            </a:endParaRPr>
          </a:p>
          <a:p>
            <a:pPr>
              <a:spcBef>
                <a:spcPts val="1000"/>
              </a:spcBef>
            </a:pPr>
            <a:r>
              <a:rPr lang="en-US" sz="1800" b="1" dirty="0">
                <a:effectLst/>
                <a:latin typeface="+mn-lt"/>
                <a:ea typeface="Arial" panose="020B0604020202020204" pitchFamily="34" charset="0"/>
                <a:cs typeface="Times New Roman" panose="02020603050405020304" pitchFamily="18" charset="0"/>
              </a:rPr>
              <a:t>Financing:</a:t>
            </a:r>
          </a:p>
          <a:p>
            <a:pPr marL="285750" indent="-285750">
              <a:spcBef>
                <a:spcPts val="1000"/>
              </a:spcBef>
              <a:buFont typeface="Arial" panose="020B0604020202020204" pitchFamily="34" charset="0"/>
              <a:buChar char="•"/>
            </a:pPr>
            <a:r>
              <a:rPr lang="en-US" sz="1800" dirty="0">
                <a:effectLst/>
                <a:latin typeface="+mn-lt"/>
                <a:ea typeface="Arial" panose="020B0604020202020204" pitchFamily="34" charset="0"/>
                <a:cs typeface="Times New Roman" panose="02020603050405020304" pitchFamily="18" charset="0"/>
              </a:rPr>
              <a:t>Targeted advocacy for additional, and sustainable, funding models and sources can help incentivize more domestic and international spending for PPR, and ensure that those increases do not come at the expense of other pressing health needs. </a:t>
            </a:r>
            <a:r>
              <a:rPr lang="en-US" sz="1800" u="sng" dirty="0">
                <a:solidFill>
                  <a:srgbClr val="0563C1"/>
                </a:solidFill>
                <a:latin typeface="Calibri" panose="020F0502020204030204" pitchFamily="34" charset="0"/>
                <a:ea typeface="Calibri" panose="020F0502020204030204" pitchFamily="34" charset="0"/>
              </a:rPr>
              <a:t>health financing state of play</a:t>
            </a:r>
            <a:endParaRPr lang="en-US" sz="1800" dirty="0">
              <a:effectLst/>
              <a:latin typeface="+mn-lt"/>
              <a:ea typeface="Arial" panose="020B0604020202020204" pitchFamily="34" charset="0"/>
              <a:cs typeface="Times New Roman" panose="02020603050405020304" pitchFamily="18" charset="0"/>
            </a:endParaRPr>
          </a:p>
          <a:p>
            <a:pPr marL="285750" indent="-285750">
              <a:spcBef>
                <a:spcPts val="1000"/>
              </a:spcBef>
              <a:buFont typeface="Arial" panose="020B0604020202020204" pitchFamily="34" charset="0"/>
              <a:buChar char="•"/>
            </a:pPr>
            <a:r>
              <a:rPr lang="en-US" sz="1800" dirty="0">
                <a:effectLst/>
                <a:latin typeface="+mn-lt"/>
                <a:ea typeface="Arial" panose="020B0604020202020204" pitchFamily="34" charset="0"/>
                <a:cs typeface="Times New Roman" panose="02020603050405020304" pitchFamily="18" charset="0"/>
              </a:rPr>
              <a:t>Build political and financial support to increase funding to close critical PPR gaps in LMICs </a:t>
            </a:r>
            <a:endParaRPr lang="en-KE" sz="1800" dirty="0">
              <a:effectLst/>
              <a:latin typeface="+mn-lt"/>
              <a:ea typeface="Arial" panose="020B0604020202020204" pitchFamily="34" charset="0"/>
              <a:cs typeface="Times New Roman" panose="02020603050405020304" pitchFamily="18" charset="0"/>
            </a:endParaRPr>
          </a:p>
          <a:p>
            <a:pPr>
              <a:spcBef>
                <a:spcPts val="1000"/>
              </a:spcBef>
            </a:pPr>
            <a:r>
              <a:rPr lang="en-US" sz="1800" b="1" dirty="0">
                <a:effectLst/>
                <a:latin typeface="+mn-lt"/>
                <a:ea typeface="Arial" panose="020B0604020202020204" pitchFamily="34" charset="0"/>
                <a:cs typeface="Times New Roman" panose="02020603050405020304" pitchFamily="18" charset="0"/>
              </a:rPr>
              <a:t>Governance:</a:t>
            </a:r>
          </a:p>
          <a:p>
            <a:pPr marL="285750" indent="-285750">
              <a:spcBef>
                <a:spcPts val="1000"/>
              </a:spcBef>
              <a:buFont typeface="Arial" panose="020B0604020202020204" pitchFamily="34" charset="0"/>
              <a:buChar char="•"/>
            </a:pPr>
            <a:r>
              <a:rPr lang="en-US" sz="1800" dirty="0">
                <a:effectLst/>
                <a:latin typeface="+mn-lt"/>
                <a:ea typeface="Arial" panose="020B0604020202020204" pitchFamily="34" charset="0"/>
                <a:cs typeface="Times New Roman" panose="02020603050405020304" pitchFamily="18" charset="0"/>
              </a:rPr>
              <a:t>The response to the COVID-19 pandemic has been a crisis of leadership at all levels. </a:t>
            </a:r>
            <a:endParaRPr lang="en-US" sz="1800" b="1" dirty="0">
              <a:latin typeface="+mn-lt"/>
              <a:ea typeface="Arial" panose="020B0604020202020204" pitchFamily="34" charset="0"/>
              <a:cs typeface="Times New Roman" panose="02020603050405020304" pitchFamily="18" charset="0"/>
            </a:endParaRPr>
          </a:p>
          <a:p>
            <a:pPr marL="285750" indent="-285750">
              <a:spcBef>
                <a:spcPts val="1000"/>
              </a:spcBef>
              <a:buFont typeface="Arial" panose="020B0604020202020204" pitchFamily="34" charset="0"/>
              <a:buChar char="•"/>
            </a:pPr>
            <a:r>
              <a:rPr lang="en-US" sz="1800" dirty="0">
                <a:latin typeface="+mn-lt"/>
              </a:rPr>
              <a:t>Africa’s political leaders and influential voices engage in and inform international processes including the MDB processes, Intergovernmental Negotiating Body (INB), International Health Regulations (IHR) reform, and the UNGA HLM related processes.</a:t>
            </a:r>
            <a:endParaRPr lang="en-KE" sz="1800" dirty="0">
              <a:effectLst/>
              <a:latin typeface="+mn-lt"/>
              <a:ea typeface="Arial" panose="020B0604020202020204" pitchFamily="34" charset="0"/>
              <a:cs typeface="Times New Roman" panose="02020603050405020304" pitchFamily="18" charset="0"/>
            </a:endParaRPr>
          </a:p>
          <a:p>
            <a:pPr>
              <a:spcBef>
                <a:spcPts val="1000"/>
              </a:spcBef>
            </a:pPr>
            <a:r>
              <a:rPr lang="en-GB" sz="1800" b="1" dirty="0">
                <a:effectLst/>
                <a:latin typeface="+mn-lt"/>
                <a:ea typeface="Arial" panose="020B0604020202020204" pitchFamily="34" charset="0"/>
                <a:cs typeface="Times New Roman" panose="02020603050405020304" pitchFamily="18" charset="0"/>
              </a:rPr>
              <a:t>Collectivising: </a:t>
            </a:r>
            <a:r>
              <a:rPr lang="en-GB" sz="1800" dirty="0">
                <a:effectLst/>
                <a:latin typeface="+mn-lt"/>
                <a:ea typeface="Arial" panose="020B0604020202020204" pitchFamily="34" charset="0"/>
                <a:cs typeface="Times New Roman" panose="02020603050405020304" pitchFamily="18" charset="0"/>
              </a:rPr>
              <a:t>Leverage on the power of numbers for political impact. If there is no political cost to inaction there is no action</a:t>
            </a:r>
            <a:endParaRPr lang="en-KE" sz="1800" dirty="0">
              <a:effectLst/>
              <a:latin typeface="+mn-lt"/>
              <a:ea typeface="Arial" panose="020B0604020202020204" pitchFamily="34" charset="0"/>
              <a:cs typeface="Times New Roman" panose="02020603050405020304" pitchFamily="18" charset="0"/>
            </a:endParaRPr>
          </a:p>
          <a:p>
            <a:pPr marL="0" lvl="0" indent="0" algn="l" rtl="0">
              <a:lnSpc>
                <a:spcPct val="100000"/>
              </a:lnSpc>
              <a:spcBef>
                <a:spcPts val="1000"/>
              </a:spcBef>
              <a:spcAft>
                <a:spcPts val="0"/>
              </a:spcAft>
              <a:buNone/>
            </a:pPr>
            <a:endParaRPr sz="2200" dirty="0"/>
          </a:p>
        </p:txBody>
      </p:sp>
      <p:sp>
        <p:nvSpPr>
          <p:cNvPr id="161" name="Google Shape;161;p26"/>
          <p:cNvSpPr txBox="1">
            <a:spLocks noGrp="1"/>
          </p:cNvSpPr>
          <p:nvPr>
            <p:ph type="ctrTitle"/>
          </p:nvPr>
        </p:nvSpPr>
        <p:spPr>
          <a:xfrm>
            <a:off x="343929" y="251063"/>
            <a:ext cx="13759800" cy="94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dirty="0"/>
              <a:t>What needs to change?</a:t>
            </a:r>
            <a:endParaRPr dirty="0"/>
          </a:p>
        </p:txBody>
      </p:sp>
      <p:sp>
        <p:nvSpPr>
          <p:cNvPr id="162" name="Google Shape;162;p26"/>
          <p:cNvSpPr txBox="1">
            <a:spLocks noGrp="1"/>
          </p:cNvSpPr>
          <p:nvPr>
            <p:ph type="sldNum" idx="12"/>
          </p:nvPr>
        </p:nvSpPr>
        <p:spPr>
          <a:xfrm>
            <a:off x="13296900" y="7642390"/>
            <a:ext cx="1041000" cy="3204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888888"/>
              </a:buClr>
              <a:buSzPts val="1200"/>
              <a:buFont typeface="Arial"/>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59C1254-2923-E50B-E1A2-9F19FCD3D501}"/>
              </a:ext>
            </a:extLst>
          </p:cNvPr>
          <p:cNvSpPr>
            <a:spLocks noGrp="1"/>
          </p:cNvSpPr>
          <p:nvPr>
            <p:ph type="subTitle" idx="1"/>
          </p:nvPr>
        </p:nvSpPr>
        <p:spPr/>
        <p:txBody>
          <a:bodyPr/>
          <a:lstStyle/>
          <a:p>
            <a:endParaRPr lang="en-KE"/>
          </a:p>
        </p:txBody>
      </p:sp>
      <p:sp>
        <p:nvSpPr>
          <p:cNvPr id="3" name="Title 2">
            <a:extLst>
              <a:ext uri="{FF2B5EF4-FFF2-40B4-BE49-F238E27FC236}">
                <a16:creationId xmlns:a16="http://schemas.microsoft.com/office/drawing/2014/main" id="{04ED580B-AECA-31F5-173C-6697811FF492}"/>
              </a:ext>
            </a:extLst>
          </p:cNvPr>
          <p:cNvSpPr>
            <a:spLocks noGrp="1"/>
          </p:cNvSpPr>
          <p:nvPr>
            <p:ph type="ctrTitle"/>
          </p:nvPr>
        </p:nvSpPr>
        <p:spPr/>
        <p:txBody>
          <a:bodyPr/>
          <a:lstStyle/>
          <a:p>
            <a:endParaRPr lang="en-KE"/>
          </a:p>
        </p:txBody>
      </p:sp>
      <p:sp>
        <p:nvSpPr>
          <p:cNvPr id="4" name="Slide Number Placeholder 3">
            <a:extLst>
              <a:ext uri="{FF2B5EF4-FFF2-40B4-BE49-F238E27FC236}">
                <a16:creationId xmlns:a16="http://schemas.microsoft.com/office/drawing/2014/main" id="{C789C733-751F-63F0-3140-71A8E88879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pic>
        <p:nvPicPr>
          <p:cNvPr id="5" name="Picture 4" descr="A screenshot of a computer&#10;&#10;Description automatically generated">
            <a:extLst>
              <a:ext uri="{FF2B5EF4-FFF2-40B4-BE49-F238E27FC236}">
                <a16:creationId xmlns:a16="http://schemas.microsoft.com/office/drawing/2014/main" id="{7C5505DF-BD67-0F9D-4C12-1006C3E18FF1}"/>
              </a:ext>
            </a:extLst>
          </p:cNvPr>
          <p:cNvPicPr>
            <a:picLocks noChangeAspect="1"/>
          </p:cNvPicPr>
          <p:nvPr/>
        </p:nvPicPr>
        <p:blipFill rotWithShape="1">
          <a:blip r:embed="rId2"/>
          <a:srcRect l="3176" t="8667" r="6700" b="5312"/>
          <a:stretch/>
        </p:blipFill>
        <p:spPr bwMode="auto">
          <a:xfrm>
            <a:off x="135924" y="348944"/>
            <a:ext cx="14347324" cy="7970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B128092E-8607-7167-DD0C-A476791E9029}"/>
              </a:ext>
            </a:extLst>
          </p:cNvPr>
          <p:cNvPicPr>
            <a:picLocks noChangeAspect="1"/>
          </p:cNvPicPr>
          <p:nvPr/>
        </p:nvPicPr>
        <p:blipFill rotWithShape="1">
          <a:blip r:embed="rId3"/>
          <a:srcRect l="1998" t="10961" r="4984" b="6320"/>
          <a:stretch/>
        </p:blipFill>
        <p:spPr>
          <a:xfrm>
            <a:off x="256017" y="791278"/>
            <a:ext cx="14227231" cy="7116838"/>
          </a:xfrm>
          <a:prstGeom prst="rect">
            <a:avLst/>
          </a:prstGeom>
        </p:spPr>
      </p:pic>
    </p:spTree>
    <p:extLst>
      <p:ext uri="{BB962C8B-B14F-4D97-AF65-F5344CB8AC3E}">
        <p14:creationId xmlns:p14="http://schemas.microsoft.com/office/powerpoint/2010/main" val="1802864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B0D4C61-7203-1F1A-D16E-699A54A6D5A8}"/>
              </a:ext>
            </a:extLst>
          </p:cNvPr>
          <p:cNvGraphicFramePr>
            <a:graphicFrameLocks noChangeAspect="1"/>
          </p:cNvGraphicFramePr>
          <p:nvPr>
            <p:custDataLst>
              <p:tags r:id="rId1"/>
            </p:custDataLst>
          </p:nvPr>
        </p:nvGraphicFramePr>
        <p:xfrm>
          <a:off x="1905" y="1905"/>
          <a:ext cx="1906" cy="1906"/>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7" name="Object 6" hidden="1">
                        <a:extLst>
                          <a:ext uri="{FF2B5EF4-FFF2-40B4-BE49-F238E27FC236}">
                            <a16:creationId xmlns:a16="http://schemas.microsoft.com/office/drawing/2014/main" id="{0B0D4C61-7203-1F1A-D16E-699A54A6D5A8}"/>
                          </a:ext>
                        </a:extLst>
                      </p:cNvPr>
                      <p:cNvPicPr/>
                      <p:nvPr/>
                    </p:nvPicPr>
                    <p:blipFill>
                      <a:blip r:embed="rId4"/>
                      <a:stretch>
                        <a:fillRect/>
                      </a:stretch>
                    </p:blipFill>
                    <p:spPr>
                      <a:xfrm>
                        <a:off x="1905" y="1905"/>
                        <a:ext cx="1906" cy="1906"/>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F9B5597-36F8-9BEB-CE90-30B0003A990E}"/>
              </a:ext>
            </a:extLst>
          </p:cNvPr>
          <p:cNvSpPr/>
          <p:nvPr/>
        </p:nvSpPr>
        <p:spPr>
          <a:xfrm>
            <a:off x="11778383" y="6723194"/>
            <a:ext cx="2844316" cy="1476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2968">
              <a:defRPr/>
            </a:pPr>
            <a:endParaRPr lang="en-GB" sz="2880">
              <a:solidFill>
                <a:srgbClr val="FFFFFF"/>
              </a:solidFill>
              <a:latin typeface="Arial"/>
            </a:endParaRPr>
          </a:p>
        </p:txBody>
      </p:sp>
      <p:sp>
        <p:nvSpPr>
          <p:cNvPr id="8" name="Title 1">
            <a:extLst>
              <a:ext uri="{FF2B5EF4-FFF2-40B4-BE49-F238E27FC236}">
                <a16:creationId xmlns:a16="http://schemas.microsoft.com/office/drawing/2014/main" id="{40511B1D-76FF-6320-3B1B-9261AD4A595C}"/>
              </a:ext>
            </a:extLst>
          </p:cNvPr>
          <p:cNvSpPr txBox="1">
            <a:spLocks/>
          </p:cNvSpPr>
          <p:nvPr/>
        </p:nvSpPr>
        <p:spPr bwMode="gray">
          <a:xfrm>
            <a:off x="816867" y="353062"/>
            <a:ext cx="13813535" cy="1242059"/>
          </a:xfrm>
          <a:prstGeom prst="rect">
            <a:avLst/>
          </a:prstGeom>
        </p:spPr>
        <p:txBody>
          <a:bodyPr vert="horz" lIns="0" tIns="0" rIns="0" bIns="0" rtlCol="0" anchor="b" anchorCtr="0">
            <a:noAutofit/>
          </a:bodyPr>
          <a:lstStyle>
            <a:lvl1pPr algn="l" defTabSz="1219170" rtl="0" eaLnBrk="1" latinLnBrk="0" hangingPunct="1">
              <a:lnSpc>
                <a:spcPct val="90000"/>
              </a:lnSpc>
              <a:spcBef>
                <a:spcPct val="0"/>
              </a:spcBef>
              <a:buNone/>
              <a:defRPr sz="3733" b="0" kern="1200" cap="none" baseline="0">
                <a:solidFill>
                  <a:schemeClr val="accent1"/>
                </a:solidFill>
                <a:latin typeface="+mj-lt"/>
                <a:ea typeface="+mj-ea"/>
                <a:cs typeface="+mj-cs"/>
              </a:defRPr>
            </a:lvl1pPr>
          </a:lstStyle>
          <a:p>
            <a:r>
              <a:rPr lang="en-US" sz="4320">
                <a:solidFill>
                  <a:srgbClr val="005CB9"/>
                </a:solidFill>
                <a:latin typeface="Arial"/>
              </a:rPr>
              <a:t>Massive vaccine manufacturing efforts kicked off across Africa, currently mostly focusing on COVID-19 vaccines</a:t>
            </a:r>
            <a:endParaRPr lang="en-US" sz="1920"/>
          </a:p>
        </p:txBody>
      </p:sp>
      <p:sp>
        <p:nvSpPr>
          <p:cNvPr id="3" name="TextBox 2">
            <a:extLst>
              <a:ext uri="{FF2B5EF4-FFF2-40B4-BE49-F238E27FC236}">
                <a16:creationId xmlns:a16="http://schemas.microsoft.com/office/drawing/2014/main" id="{93157F04-51D4-00C2-F494-4681FCFB3796}"/>
              </a:ext>
            </a:extLst>
          </p:cNvPr>
          <p:cNvSpPr txBox="1"/>
          <p:nvPr/>
        </p:nvSpPr>
        <p:spPr>
          <a:xfrm>
            <a:off x="469072" y="7541543"/>
            <a:ext cx="13692256" cy="350865"/>
          </a:xfrm>
          <a:prstGeom prst="rect">
            <a:avLst/>
          </a:prstGeom>
          <a:noFill/>
        </p:spPr>
        <p:txBody>
          <a:bodyPr wrap="square" rtlCol="0">
            <a:spAutoFit/>
          </a:bodyPr>
          <a:lstStyle/>
          <a:p>
            <a:r>
              <a:rPr lang="en-US" sz="1680"/>
              <a:t>Source: “LVM-Landscape-Baseline-June-01-2022” database of LVM commitments; CHAI calculations as of June 16, 2022</a:t>
            </a:r>
          </a:p>
        </p:txBody>
      </p:sp>
      <p:sp>
        <p:nvSpPr>
          <p:cNvPr id="46" name="Rectangle 45">
            <a:extLst>
              <a:ext uri="{FF2B5EF4-FFF2-40B4-BE49-F238E27FC236}">
                <a16:creationId xmlns:a16="http://schemas.microsoft.com/office/drawing/2014/main" id="{F62797F5-10E7-CF80-896C-F372F7A10761}"/>
              </a:ext>
            </a:extLst>
          </p:cNvPr>
          <p:cNvSpPr/>
          <p:nvPr/>
        </p:nvSpPr>
        <p:spPr>
          <a:xfrm>
            <a:off x="7761545" y="2330428"/>
            <a:ext cx="6056196" cy="46569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47" name="TextBox 46">
            <a:extLst>
              <a:ext uri="{FF2B5EF4-FFF2-40B4-BE49-F238E27FC236}">
                <a16:creationId xmlns:a16="http://schemas.microsoft.com/office/drawing/2014/main" id="{CE88ECD2-E97E-FA7A-7619-025DBD9D4E53}"/>
              </a:ext>
            </a:extLst>
          </p:cNvPr>
          <p:cNvSpPr txBox="1"/>
          <p:nvPr/>
        </p:nvSpPr>
        <p:spPr>
          <a:xfrm>
            <a:off x="8348982" y="2713666"/>
            <a:ext cx="2321798" cy="3637919"/>
          </a:xfrm>
          <a:prstGeom prst="rect">
            <a:avLst/>
          </a:prstGeom>
          <a:noFill/>
        </p:spPr>
        <p:txBody>
          <a:bodyPr wrap="square">
            <a:spAutoFit/>
          </a:bodyPr>
          <a:lstStyle/>
          <a:p>
            <a:r>
              <a:rPr lang="en-US" sz="2880" b="1">
                <a:solidFill>
                  <a:srgbClr val="005CB9"/>
                </a:solidFill>
                <a:ea typeface="+mj-ea"/>
                <a:cs typeface="+mj-cs"/>
              </a:rPr>
              <a:t>Algeria</a:t>
            </a:r>
          </a:p>
          <a:p>
            <a:r>
              <a:rPr lang="en-US" sz="2880" b="1">
                <a:solidFill>
                  <a:srgbClr val="005CB9"/>
                </a:solidFill>
                <a:ea typeface="+mj-ea"/>
                <a:cs typeface="+mj-cs"/>
              </a:rPr>
              <a:t>Botswana</a:t>
            </a:r>
          </a:p>
          <a:p>
            <a:r>
              <a:rPr lang="en-US" sz="2880" b="1">
                <a:solidFill>
                  <a:srgbClr val="005CB9"/>
                </a:solidFill>
                <a:ea typeface="+mj-ea"/>
                <a:cs typeface="+mj-cs"/>
              </a:rPr>
              <a:t>Egypt*</a:t>
            </a:r>
          </a:p>
          <a:p>
            <a:r>
              <a:rPr lang="en-US" sz="2880" b="1">
                <a:solidFill>
                  <a:srgbClr val="005CB9"/>
                </a:solidFill>
                <a:ea typeface="+mj-ea"/>
                <a:cs typeface="+mj-cs"/>
              </a:rPr>
              <a:t>Ethiopia</a:t>
            </a:r>
          </a:p>
          <a:p>
            <a:r>
              <a:rPr lang="en-US" sz="2880" b="1">
                <a:solidFill>
                  <a:srgbClr val="005CB9"/>
                </a:solidFill>
                <a:ea typeface="+mj-ea"/>
                <a:cs typeface="+mj-cs"/>
              </a:rPr>
              <a:t>Ghana</a:t>
            </a:r>
          </a:p>
          <a:p>
            <a:r>
              <a:rPr lang="en-US" sz="2880" b="1">
                <a:solidFill>
                  <a:srgbClr val="005CB9"/>
                </a:solidFill>
                <a:ea typeface="+mj-ea"/>
                <a:cs typeface="+mj-cs"/>
              </a:rPr>
              <a:t>Kenya</a:t>
            </a:r>
          </a:p>
          <a:p>
            <a:r>
              <a:rPr lang="en-US" sz="2880" b="1">
                <a:solidFill>
                  <a:srgbClr val="005CB9"/>
                </a:solidFill>
                <a:ea typeface="+mj-ea"/>
                <a:cs typeface="+mj-cs"/>
              </a:rPr>
              <a:t>Morocco</a:t>
            </a:r>
          </a:p>
          <a:p>
            <a:endParaRPr lang="en-US" sz="2880" b="1">
              <a:solidFill>
                <a:srgbClr val="005CB9"/>
              </a:solidFill>
              <a:ea typeface="+mj-ea"/>
              <a:cs typeface="+mj-cs"/>
            </a:endParaRPr>
          </a:p>
        </p:txBody>
      </p:sp>
      <p:sp>
        <p:nvSpPr>
          <p:cNvPr id="48" name="TextBox 47">
            <a:extLst>
              <a:ext uri="{FF2B5EF4-FFF2-40B4-BE49-F238E27FC236}">
                <a16:creationId xmlns:a16="http://schemas.microsoft.com/office/drawing/2014/main" id="{1DC38B70-351A-2637-0A36-2E7CB2397C73}"/>
              </a:ext>
            </a:extLst>
          </p:cNvPr>
          <p:cNvSpPr txBox="1"/>
          <p:nvPr/>
        </p:nvSpPr>
        <p:spPr>
          <a:xfrm>
            <a:off x="10908507" y="2713666"/>
            <a:ext cx="2195058" cy="3194721"/>
          </a:xfrm>
          <a:prstGeom prst="rect">
            <a:avLst/>
          </a:prstGeom>
          <a:noFill/>
        </p:spPr>
        <p:txBody>
          <a:bodyPr wrap="square">
            <a:spAutoFit/>
          </a:bodyPr>
          <a:lstStyle/>
          <a:p>
            <a:r>
              <a:rPr lang="en-US" sz="2880" b="1">
                <a:solidFill>
                  <a:srgbClr val="005CB9"/>
                </a:solidFill>
                <a:ea typeface="+mj-ea"/>
                <a:cs typeface="+mj-cs"/>
              </a:rPr>
              <a:t>Nigeria*</a:t>
            </a:r>
          </a:p>
          <a:p>
            <a:r>
              <a:rPr lang="en-US" sz="2880" b="1">
                <a:solidFill>
                  <a:srgbClr val="005CB9"/>
                </a:solidFill>
                <a:ea typeface="+mj-ea"/>
                <a:cs typeface="+mj-cs"/>
              </a:rPr>
              <a:t>Rwanda</a:t>
            </a:r>
          </a:p>
          <a:p>
            <a:r>
              <a:rPr lang="en-US" sz="2880" b="1">
                <a:solidFill>
                  <a:srgbClr val="005CB9"/>
                </a:solidFill>
                <a:ea typeface="+mj-ea"/>
                <a:cs typeface="+mj-cs"/>
              </a:rPr>
              <a:t>Senegal*</a:t>
            </a:r>
          </a:p>
          <a:p>
            <a:r>
              <a:rPr lang="en-US" sz="2880" b="1">
                <a:solidFill>
                  <a:srgbClr val="005CB9"/>
                </a:solidFill>
                <a:ea typeface="+mj-ea"/>
                <a:cs typeface="+mj-cs"/>
              </a:rPr>
              <a:t>S. Africa*</a:t>
            </a:r>
          </a:p>
          <a:p>
            <a:r>
              <a:rPr lang="en-US" sz="2880" b="1">
                <a:solidFill>
                  <a:srgbClr val="005CB9"/>
                </a:solidFill>
                <a:ea typeface="+mj-ea"/>
                <a:cs typeface="+mj-cs"/>
              </a:rPr>
              <a:t>Tanzania</a:t>
            </a:r>
          </a:p>
          <a:p>
            <a:r>
              <a:rPr lang="en-US" sz="2880" b="1">
                <a:solidFill>
                  <a:srgbClr val="005CB9"/>
                </a:solidFill>
                <a:ea typeface="+mj-ea"/>
                <a:cs typeface="+mj-cs"/>
              </a:rPr>
              <a:t>Tunisia*</a:t>
            </a:r>
          </a:p>
          <a:p>
            <a:r>
              <a:rPr lang="en-US" sz="2880" b="1">
                <a:solidFill>
                  <a:srgbClr val="005CB9"/>
                </a:solidFill>
                <a:ea typeface="+mj-ea"/>
                <a:cs typeface="+mj-cs"/>
              </a:rPr>
              <a:t>Uganda</a:t>
            </a:r>
            <a:endParaRPr lang="en-US" sz="2880" b="1"/>
          </a:p>
        </p:txBody>
      </p:sp>
      <p:sp>
        <p:nvSpPr>
          <p:cNvPr id="49" name="TextBox 48">
            <a:extLst>
              <a:ext uri="{FF2B5EF4-FFF2-40B4-BE49-F238E27FC236}">
                <a16:creationId xmlns:a16="http://schemas.microsoft.com/office/drawing/2014/main" id="{90831D15-3A56-BE4E-CA70-9BBF1200E290}"/>
              </a:ext>
            </a:extLst>
          </p:cNvPr>
          <p:cNvSpPr txBox="1"/>
          <p:nvPr/>
        </p:nvSpPr>
        <p:spPr>
          <a:xfrm>
            <a:off x="8348983" y="6481276"/>
            <a:ext cx="4150597" cy="350865"/>
          </a:xfrm>
          <a:prstGeom prst="rect">
            <a:avLst/>
          </a:prstGeom>
          <a:noFill/>
        </p:spPr>
        <p:txBody>
          <a:bodyPr wrap="square">
            <a:spAutoFit/>
          </a:bodyPr>
          <a:lstStyle/>
          <a:p>
            <a:r>
              <a:rPr lang="en-US" sz="1680" i="1">
                <a:solidFill>
                  <a:srgbClr val="005CB9"/>
                </a:solidFill>
                <a:ea typeface="+mj-ea"/>
                <a:cs typeface="+mj-cs"/>
              </a:rPr>
              <a:t>*mRNA Tech Transfer Hub</a:t>
            </a:r>
            <a:endParaRPr lang="en-US" sz="1680" i="1"/>
          </a:p>
        </p:txBody>
      </p:sp>
      <p:pic>
        <p:nvPicPr>
          <p:cNvPr id="50" name="Picture 49" descr="Map&#10;&#10;Description automatically generated">
            <a:extLst>
              <a:ext uri="{FF2B5EF4-FFF2-40B4-BE49-F238E27FC236}">
                <a16:creationId xmlns:a16="http://schemas.microsoft.com/office/drawing/2014/main" id="{F9292BC2-9E46-BFD9-1D29-63E55384EC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387" y="2196794"/>
            <a:ext cx="5178985" cy="4790560"/>
          </a:xfrm>
          <a:prstGeom prst="rect">
            <a:avLst/>
          </a:prstGeom>
        </p:spPr>
      </p:pic>
      <p:sp>
        <p:nvSpPr>
          <p:cNvPr id="51" name="Oval 50">
            <a:extLst>
              <a:ext uri="{FF2B5EF4-FFF2-40B4-BE49-F238E27FC236}">
                <a16:creationId xmlns:a16="http://schemas.microsoft.com/office/drawing/2014/main" id="{973C6A67-9C78-BE26-F4EB-9F1E1D15CE15}"/>
              </a:ext>
            </a:extLst>
          </p:cNvPr>
          <p:cNvSpPr/>
          <p:nvPr/>
        </p:nvSpPr>
        <p:spPr>
          <a:xfrm>
            <a:off x="2335108" y="7098435"/>
            <a:ext cx="175771" cy="175771"/>
          </a:xfrm>
          <a:prstGeom prst="ellipse">
            <a:avLst/>
          </a:prstGeom>
          <a:solidFill>
            <a:schemeClr val="accent2"/>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56" name="TextBox 55">
            <a:extLst>
              <a:ext uri="{FF2B5EF4-FFF2-40B4-BE49-F238E27FC236}">
                <a16:creationId xmlns:a16="http://schemas.microsoft.com/office/drawing/2014/main" id="{D0037561-862E-0ECA-EE5D-26DE7A9E0392}"/>
              </a:ext>
            </a:extLst>
          </p:cNvPr>
          <p:cNvSpPr txBox="1"/>
          <p:nvPr/>
        </p:nvSpPr>
        <p:spPr>
          <a:xfrm>
            <a:off x="2508799" y="7057054"/>
            <a:ext cx="897008" cy="258532"/>
          </a:xfrm>
          <a:prstGeom prst="rect">
            <a:avLst/>
          </a:prstGeom>
          <a:noFill/>
        </p:spPr>
        <p:txBody>
          <a:bodyPr wrap="square" lIns="48600" tIns="0" rIns="48600" bIns="0" rtlCol="0" anchor="t" anchorCtr="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680">
                <a:latin typeface="Arial" panose="020B0604020202020204" pitchFamily="34" charset="0"/>
                <a:cs typeface="Arial" panose="020B0604020202020204" pitchFamily="34" charset="0"/>
              </a:rPr>
              <a:t>started</a:t>
            </a:r>
            <a:endParaRPr lang="en-GB" sz="1680">
              <a:solidFill>
                <a:schemeClr val="accent1"/>
              </a:solidFill>
              <a:latin typeface="Arial" panose="020B0604020202020204" pitchFamily="34" charset="0"/>
              <a:cs typeface="Arial" panose="020B0604020202020204" pitchFamily="34" charset="0"/>
            </a:endParaRPr>
          </a:p>
        </p:txBody>
      </p:sp>
      <p:sp>
        <p:nvSpPr>
          <p:cNvPr id="82" name="Oval 81">
            <a:extLst>
              <a:ext uri="{FF2B5EF4-FFF2-40B4-BE49-F238E27FC236}">
                <a16:creationId xmlns:a16="http://schemas.microsoft.com/office/drawing/2014/main" id="{15B09A58-206D-C7BC-EAC4-EF84201BF521}"/>
              </a:ext>
            </a:extLst>
          </p:cNvPr>
          <p:cNvSpPr/>
          <p:nvPr/>
        </p:nvSpPr>
        <p:spPr>
          <a:xfrm>
            <a:off x="3346014" y="7098435"/>
            <a:ext cx="175771" cy="175771"/>
          </a:xfrm>
          <a:prstGeom prst="ellipse">
            <a:avLst/>
          </a:prstGeom>
          <a:solidFill>
            <a:schemeClr val="tx2"/>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83" name="TextBox 82">
            <a:extLst>
              <a:ext uri="{FF2B5EF4-FFF2-40B4-BE49-F238E27FC236}">
                <a16:creationId xmlns:a16="http://schemas.microsoft.com/office/drawing/2014/main" id="{94E64AA8-0489-0E83-809B-9B910138D0A2}"/>
              </a:ext>
            </a:extLst>
          </p:cNvPr>
          <p:cNvSpPr txBox="1"/>
          <p:nvPr/>
        </p:nvSpPr>
        <p:spPr>
          <a:xfrm>
            <a:off x="3519982" y="7057054"/>
            <a:ext cx="1104732" cy="258532"/>
          </a:xfrm>
          <a:prstGeom prst="rect">
            <a:avLst/>
          </a:prstGeom>
          <a:noFill/>
        </p:spPr>
        <p:txBody>
          <a:bodyPr wrap="square" lIns="48600" tIns="0" rIns="48600" bIns="0" rtlCol="0" anchor="t" anchorCtr="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680">
                <a:latin typeface="Arial" panose="020B0604020202020204" pitchFamily="34" charset="0"/>
                <a:cs typeface="Arial" panose="020B0604020202020204" pitchFamily="34" charset="0"/>
              </a:rPr>
              <a:t>planned</a:t>
            </a:r>
            <a:endParaRPr lang="en-GB" sz="1680">
              <a:solidFill>
                <a:schemeClr val="accent1"/>
              </a:solidFill>
              <a:latin typeface="Arial" panose="020B0604020202020204" pitchFamily="34" charset="0"/>
              <a:cs typeface="Arial" panose="020B0604020202020204" pitchFamily="34" charset="0"/>
            </a:endParaRPr>
          </a:p>
        </p:txBody>
      </p:sp>
      <p:sp>
        <p:nvSpPr>
          <p:cNvPr id="84" name="Oval 83">
            <a:extLst>
              <a:ext uri="{FF2B5EF4-FFF2-40B4-BE49-F238E27FC236}">
                <a16:creationId xmlns:a16="http://schemas.microsoft.com/office/drawing/2014/main" id="{583530A9-2C2F-8D9B-9E59-712AD9E9F8CE}"/>
              </a:ext>
            </a:extLst>
          </p:cNvPr>
          <p:cNvSpPr/>
          <p:nvPr/>
        </p:nvSpPr>
        <p:spPr>
          <a:xfrm>
            <a:off x="4478838" y="7098435"/>
            <a:ext cx="175771" cy="175771"/>
          </a:xfrm>
          <a:prstGeom prst="ellipse">
            <a:avLst/>
          </a:prstGeom>
          <a:solidFill>
            <a:srgbClr val="AAAAAA"/>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85" name="TextBox 84">
            <a:extLst>
              <a:ext uri="{FF2B5EF4-FFF2-40B4-BE49-F238E27FC236}">
                <a16:creationId xmlns:a16="http://schemas.microsoft.com/office/drawing/2014/main" id="{89DF99F0-9AA5-7CC6-46B7-8C5504B6D4FE}"/>
              </a:ext>
            </a:extLst>
          </p:cNvPr>
          <p:cNvSpPr txBox="1"/>
          <p:nvPr/>
        </p:nvSpPr>
        <p:spPr>
          <a:xfrm>
            <a:off x="4654609" y="7057054"/>
            <a:ext cx="1504670" cy="258532"/>
          </a:xfrm>
          <a:prstGeom prst="rect">
            <a:avLst/>
          </a:prstGeom>
          <a:noFill/>
        </p:spPr>
        <p:txBody>
          <a:bodyPr wrap="square" lIns="48600" tIns="0" rIns="48600" bIns="0" rtlCol="0" anchor="t" anchorCtr="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680">
                <a:latin typeface="Arial" panose="020B0604020202020204" pitchFamily="34" charset="0"/>
                <a:cs typeface="Arial" panose="020B0604020202020204" pitchFamily="34" charset="0"/>
              </a:rPr>
              <a:t>discussions</a:t>
            </a:r>
            <a:endParaRPr lang="en-GB" sz="1680">
              <a:solidFill>
                <a:schemeClr val="accent1"/>
              </a:solidFill>
              <a:latin typeface="Arial" panose="020B0604020202020204" pitchFamily="34" charset="0"/>
              <a:cs typeface="Arial" panose="020B0604020202020204" pitchFamily="34" charset="0"/>
            </a:endParaRPr>
          </a:p>
        </p:txBody>
      </p:sp>
      <p:sp>
        <p:nvSpPr>
          <p:cNvPr id="86" name="Oval 85">
            <a:extLst>
              <a:ext uri="{FF2B5EF4-FFF2-40B4-BE49-F238E27FC236}">
                <a16:creationId xmlns:a16="http://schemas.microsoft.com/office/drawing/2014/main" id="{72D39FC6-941F-88C0-2D9A-5C58C52B4FEE}"/>
              </a:ext>
            </a:extLst>
          </p:cNvPr>
          <p:cNvSpPr/>
          <p:nvPr/>
        </p:nvSpPr>
        <p:spPr>
          <a:xfrm>
            <a:off x="2629749" y="2866225"/>
            <a:ext cx="175771" cy="175771"/>
          </a:xfrm>
          <a:prstGeom prst="ellipse">
            <a:avLst/>
          </a:prstGeom>
          <a:solidFill>
            <a:schemeClr val="accent2"/>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87" name="Oval 86">
            <a:extLst>
              <a:ext uri="{FF2B5EF4-FFF2-40B4-BE49-F238E27FC236}">
                <a16:creationId xmlns:a16="http://schemas.microsoft.com/office/drawing/2014/main" id="{72C09802-D645-5118-F5DE-EE8DB7014CDB}"/>
              </a:ext>
            </a:extLst>
          </p:cNvPr>
          <p:cNvSpPr/>
          <p:nvPr/>
        </p:nvSpPr>
        <p:spPr>
          <a:xfrm>
            <a:off x="2839678" y="2866225"/>
            <a:ext cx="175771" cy="175771"/>
          </a:xfrm>
          <a:prstGeom prst="ellipse">
            <a:avLst/>
          </a:prstGeom>
          <a:solidFill>
            <a:schemeClr val="tx2"/>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88" name="Oval 87">
            <a:extLst>
              <a:ext uri="{FF2B5EF4-FFF2-40B4-BE49-F238E27FC236}">
                <a16:creationId xmlns:a16="http://schemas.microsoft.com/office/drawing/2014/main" id="{21A8DF91-698A-8859-DC19-B4A102DE15BF}"/>
              </a:ext>
            </a:extLst>
          </p:cNvPr>
          <p:cNvSpPr/>
          <p:nvPr/>
        </p:nvSpPr>
        <p:spPr>
          <a:xfrm>
            <a:off x="4242996" y="2866225"/>
            <a:ext cx="175771" cy="175771"/>
          </a:xfrm>
          <a:prstGeom prst="ellipse">
            <a:avLst/>
          </a:prstGeom>
          <a:solidFill>
            <a:schemeClr val="accent2"/>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89" name="Oval 88">
            <a:extLst>
              <a:ext uri="{FF2B5EF4-FFF2-40B4-BE49-F238E27FC236}">
                <a16:creationId xmlns:a16="http://schemas.microsoft.com/office/drawing/2014/main" id="{B1DEE15B-9B62-9A5C-6E3A-DAC9480CE292}"/>
              </a:ext>
            </a:extLst>
          </p:cNvPr>
          <p:cNvSpPr/>
          <p:nvPr/>
        </p:nvSpPr>
        <p:spPr>
          <a:xfrm>
            <a:off x="4448943" y="2866225"/>
            <a:ext cx="175771" cy="175771"/>
          </a:xfrm>
          <a:prstGeom prst="ellipse">
            <a:avLst/>
          </a:prstGeom>
          <a:solidFill>
            <a:schemeClr val="tx2"/>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90" name="Oval 89">
            <a:extLst>
              <a:ext uri="{FF2B5EF4-FFF2-40B4-BE49-F238E27FC236}">
                <a16:creationId xmlns:a16="http://schemas.microsoft.com/office/drawing/2014/main" id="{7C775111-6789-61FA-F80B-7DA0A186CD4C}"/>
              </a:ext>
            </a:extLst>
          </p:cNvPr>
          <p:cNvSpPr/>
          <p:nvPr/>
        </p:nvSpPr>
        <p:spPr>
          <a:xfrm>
            <a:off x="4448943" y="3069762"/>
            <a:ext cx="175771" cy="175771"/>
          </a:xfrm>
          <a:prstGeom prst="ellipse">
            <a:avLst/>
          </a:prstGeom>
          <a:solidFill>
            <a:schemeClr val="tx2"/>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91" name="Oval 90">
            <a:extLst>
              <a:ext uri="{FF2B5EF4-FFF2-40B4-BE49-F238E27FC236}">
                <a16:creationId xmlns:a16="http://schemas.microsoft.com/office/drawing/2014/main" id="{866CB941-4A84-A7EA-ADD8-75D6B58867DD}"/>
              </a:ext>
            </a:extLst>
          </p:cNvPr>
          <p:cNvSpPr/>
          <p:nvPr/>
        </p:nvSpPr>
        <p:spPr>
          <a:xfrm>
            <a:off x="4242996" y="3069762"/>
            <a:ext cx="175771" cy="175771"/>
          </a:xfrm>
          <a:prstGeom prst="ellipse">
            <a:avLst/>
          </a:prstGeom>
          <a:solidFill>
            <a:schemeClr val="tx2"/>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92" name="Oval 91">
            <a:extLst>
              <a:ext uri="{FF2B5EF4-FFF2-40B4-BE49-F238E27FC236}">
                <a16:creationId xmlns:a16="http://schemas.microsoft.com/office/drawing/2014/main" id="{A4CD214A-D21F-3A86-DDD1-D913C28661BA}"/>
              </a:ext>
            </a:extLst>
          </p:cNvPr>
          <p:cNvSpPr/>
          <p:nvPr/>
        </p:nvSpPr>
        <p:spPr>
          <a:xfrm>
            <a:off x="1652675" y="2564491"/>
            <a:ext cx="175771" cy="175771"/>
          </a:xfrm>
          <a:prstGeom prst="ellipse">
            <a:avLst/>
          </a:prstGeom>
          <a:solidFill>
            <a:schemeClr val="accent2"/>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93" name="Oval 92">
            <a:extLst>
              <a:ext uri="{FF2B5EF4-FFF2-40B4-BE49-F238E27FC236}">
                <a16:creationId xmlns:a16="http://schemas.microsoft.com/office/drawing/2014/main" id="{BD13D8B9-8879-DAD1-D674-60256D5B3BF7}"/>
              </a:ext>
            </a:extLst>
          </p:cNvPr>
          <p:cNvSpPr/>
          <p:nvPr/>
        </p:nvSpPr>
        <p:spPr>
          <a:xfrm>
            <a:off x="1858621" y="2564491"/>
            <a:ext cx="175771" cy="175771"/>
          </a:xfrm>
          <a:prstGeom prst="ellipse">
            <a:avLst/>
          </a:prstGeom>
          <a:solidFill>
            <a:schemeClr val="tx2"/>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94" name="Oval 93">
            <a:extLst>
              <a:ext uri="{FF2B5EF4-FFF2-40B4-BE49-F238E27FC236}">
                <a16:creationId xmlns:a16="http://schemas.microsoft.com/office/drawing/2014/main" id="{631D5266-74BE-211B-FDE4-023B99DFC6D2}"/>
              </a:ext>
            </a:extLst>
          </p:cNvPr>
          <p:cNvSpPr/>
          <p:nvPr/>
        </p:nvSpPr>
        <p:spPr>
          <a:xfrm>
            <a:off x="2264543" y="2564491"/>
            <a:ext cx="175771" cy="175771"/>
          </a:xfrm>
          <a:prstGeom prst="ellipse">
            <a:avLst/>
          </a:prstGeom>
          <a:solidFill>
            <a:schemeClr val="tx2"/>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95" name="Oval 94">
            <a:extLst>
              <a:ext uri="{FF2B5EF4-FFF2-40B4-BE49-F238E27FC236}">
                <a16:creationId xmlns:a16="http://schemas.microsoft.com/office/drawing/2014/main" id="{CCAE4D7E-2CDB-6443-4242-4268490F3FA0}"/>
              </a:ext>
            </a:extLst>
          </p:cNvPr>
          <p:cNvSpPr/>
          <p:nvPr/>
        </p:nvSpPr>
        <p:spPr>
          <a:xfrm>
            <a:off x="2058597" y="2564491"/>
            <a:ext cx="175771" cy="175771"/>
          </a:xfrm>
          <a:prstGeom prst="ellipse">
            <a:avLst/>
          </a:prstGeom>
          <a:solidFill>
            <a:schemeClr val="tx2"/>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96" name="Oval 95">
            <a:extLst>
              <a:ext uri="{FF2B5EF4-FFF2-40B4-BE49-F238E27FC236}">
                <a16:creationId xmlns:a16="http://schemas.microsoft.com/office/drawing/2014/main" id="{9E114105-0FB5-2ADC-2E2C-B6367F3BD9F7}"/>
              </a:ext>
            </a:extLst>
          </p:cNvPr>
          <p:cNvSpPr/>
          <p:nvPr/>
        </p:nvSpPr>
        <p:spPr>
          <a:xfrm>
            <a:off x="3307761" y="2420645"/>
            <a:ext cx="175771" cy="175771"/>
          </a:xfrm>
          <a:prstGeom prst="ellipse">
            <a:avLst/>
          </a:prstGeom>
          <a:solidFill>
            <a:srgbClr val="AAAAAA"/>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97" name="Oval 96">
            <a:extLst>
              <a:ext uri="{FF2B5EF4-FFF2-40B4-BE49-F238E27FC236}">
                <a16:creationId xmlns:a16="http://schemas.microsoft.com/office/drawing/2014/main" id="{E8E55EC8-4DC5-B64F-6EA4-26475E09ED4C}"/>
              </a:ext>
            </a:extLst>
          </p:cNvPr>
          <p:cNvSpPr/>
          <p:nvPr/>
        </p:nvSpPr>
        <p:spPr>
          <a:xfrm>
            <a:off x="2578439" y="4072128"/>
            <a:ext cx="175771" cy="175771"/>
          </a:xfrm>
          <a:prstGeom prst="ellipse">
            <a:avLst/>
          </a:prstGeom>
          <a:solidFill>
            <a:srgbClr val="AAAAAA"/>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98" name="Oval 97">
            <a:extLst>
              <a:ext uri="{FF2B5EF4-FFF2-40B4-BE49-F238E27FC236}">
                <a16:creationId xmlns:a16="http://schemas.microsoft.com/office/drawing/2014/main" id="{69B04A89-4B38-0402-88F0-0D2B82B52CB4}"/>
              </a:ext>
            </a:extLst>
          </p:cNvPr>
          <p:cNvSpPr/>
          <p:nvPr/>
        </p:nvSpPr>
        <p:spPr>
          <a:xfrm>
            <a:off x="3015449" y="3896357"/>
            <a:ext cx="175771" cy="175771"/>
          </a:xfrm>
          <a:prstGeom prst="ellipse">
            <a:avLst/>
          </a:prstGeom>
          <a:solidFill>
            <a:srgbClr val="AAAAAA"/>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99" name="Oval 98">
            <a:extLst>
              <a:ext uri="{FF2B5EF4-FFF2-40B4-BE49-F238E27FC236}">
                <a16:creationId xmlns:a16="http://schemas.microsoft.com/office/drawing/2014/main" id="{72207FA1-6542-03E5-91B5-4998820070F8}"/>
              </a:ext>
            </a:extLst>
          </p:cNvPr>
          <p:cNvSpPr/>
          <p:nvPr/>
        </p:nvSpPr>
        <p:spPr>
          <a:xfrm>
            <a:off x="3228895" y="3896357"/>
            <a:ext cx="175771" cy="175771"/>
          </a:xfrm>
          <a:prstGeom prst="ellipse">
            <a:avLst/>
          </a:prstGeom>
          <a:solidFill>
            <a:schemeClr val="tx2"/>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100" name="Oval 99">
            <a:extLst>
              <a:ext uri="{FF2B5EF4-FFF2-40B4-BE49-F238E27FC236}">
                <a16:creationId xmlns:a16="http://schemas.microsoft.com/office/drawing/2014/main" id="{D36046AE-F09C-BEF5-B0F0-150EC4C884A1}"/>
              </a:ext>
            </a:extLst>
          </p:cNvPr>
          <p:cNvSpPr/>
          <p:nvPr/>
        </p:nvSpPr>
        <p:spPr>
          <a:xfrm>
            <a:off x="3228895" y="4099894"/>
            <a:ext cx="175771" cy="175771"/>
          </a:xfrm>
          <a:prstGeom prst="ellipse">
            <a:avLst/>
          </a:prstGeom>
          <a:solidFill>
            <a:schemeClr val="tx2"/>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101" name="Oval 100">
            <a:extLst>
              <a:ext uri="{FF2B5EF4-FFF2-40B4-BE49-F238E27FC236}">
                <a16:creationId xmlns:a16="http://schemas.microsoft.com/office/drawing/2014/main" id="{B8934479-79DF-F023-ECE3-9BEF62800AEE}"/>
              </a:ext>
            </a:extLst>
          </p:cNvPr>
          <p:cNvSpPr/>
          <p:nvPr/>
        </p:nvSpPr>
        <p:spPr>
          <a:xfrm>
            <a:off x="3022949" y="4099894"/>
            <a:ext cx="175771" cy="175771"/>
          </a:xfrm>
          <a:prstGeom prst="ellipse">
            <a:avLst/>
          </a:prstGeom>
          <a:solidFill>
            <a:schemeClr val="tx2"/>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102" name="Oval 101">
            <a:extLst>
              <a:ext uri="{FF2B5EF4-FFF2-40B4-BE49-F238E27FC236}">
                <a16:creationId xmlns:a16="http://schemas.microsoft.com/office/drawing/2014/main" id="{73C2578F-51F1-45EB-D5AF-AA03967303C6}"/>
              </a:ext>
            </a:extLst>
          </p:cNvPr>
          <p:cNvSpPr/>
          <p:nvPr/>
        </p:nvSpPr>
        <p:spPr>
          <a:xfrm>
            <a:off x="1770736" y="3667356"/>
            <a:ext cx="175771" cy="175771"/>
          </a:xfrm>
          <a:prstGeom prst="ellipse">
            <a:avLst/>
          </a:prstGeom>
          <a:solidFill>
            <a:schemeClr val="tx2"/>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103" name="Oval 102">
            <a:extLst>
              <a:ext uri="{FF2B5EF4-FFF2-40B4-BE49-F238E27FC236}">
                <a16:creationId xmlns:a16="http://schemas.microsoft.com/office/drawing/2014/main" id="{76E2B3E0-A49C-B00D-D186-7B70D856D1C4}"/>
              </a:ext>
            </a:extLst>
          </p:cNvPr>
          <p:cNvSpPr/>
          <p:nvPr/>
        </p:nvSpPr>
        <p:spPr>
          <a:xfrm>
            <a:off x="4062533" y="5902678"/>
            <a:ext cx="175771" cy="175771"/>
          </a:xfrm>
          <a:prstGeom prst="ellipse">
            <a:avLst/>
          </a:prstGeom>
          <a:solidFill>
            <a:srgbClr val="AAAAAA"/>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104" name="Oval 103">
            <a:extLst>
              <a:ext uri="{FF2B5EF4-FFF2-40B4-BE49-F238E27FC236}">
                <a16:creationId xmlns:a16="http://schemas.microsoft.com/office/drawing/2014/main" id="{34F836FE-A0D1-5802-E8B7-B807D0A551A0}"/>
              </a:ext>
            </a:extLst>
          </p:cNvPr>
          <p:cNvSpPr/>
          <p:nvPr/>
        </p:nvSpPr>
        <p:spPr>
          <a:xfrm>
            <a:off x="3974647" y="6343247"/>
            <a:ext cx="175771" cy="175771"/>
          </a:xfrm>
          <a:prstGeom prst="ellipse">
            <a:avLst/>
          </a:prstGeom>
          <a:solidFill>
            <a:schemeClr val="accent2"/>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105" name="Oval 104">
            <a:extLst>
              <a:ext uri="{FF2B5EF4-FFF2-40B4-BE49-F238E27FC236}">
                <a16:creationId xmlns:a16="http://schemas.microsoft.com/office/drawing/2014/main" id="{AD242183-EE0F-730C-22EE-8089998BA4EC}"/>
              </a:ext>
            </a:extLst>
          </p:cNvPr>
          <p:cNvSpPr/>
          <p:nvPr/>
        </p:nvSpPr>
        <p:spPr>
          <a:xfrm>
            <a:off x="4180594" y="6343247"/>
            <a:ext cx="175771" cy="175771"/>
          </a:xfrm>
          <a:prstGeom prst="ellipse">
            <a:avLst/>
          </a:prstGeom>
          <a:solidFill>
            <a:schemeClr val="tx2"/>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106" name="Oval 105">
            <a:extLst>
              <a:ext uri="{FF2B5EF4-FFF2-40B4-BE49-F238E27FC236}">
                <a16:creationId xmlns:a16="http://schemas.microsoft.com/office/drawing/2014/main" id="{88F9CE4B-07E3-7E5C-9B30-EC8B83E6F805}"/>
              </a:ext>
            </a:extLst>
          </p:cNvPr>
          <p:cNvSpPr/>
          <p:nvPr/>
        </p:nvSpPr>
        <p:spPr>
          <a:xfrm>
            <a:off x="4180594" y="6546784"/>
            <a:ext cx="175771" cy="175771"/>
          </a:xfrm>
          <a:prstGeom prst="ellipse">
            <a:avLst/>
          </a:prstGeom>
          <a:solidFill>
            <a:schemeClr val="tx2"/>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107" name="Oval 106">
            <a:extLst>
              <a:ext uri="{FF2B5EF4-FFF2-40B4-BE49-F238E27FC236}">
                <a16:creationId xmlns:a16="http://schemas.microsoft.com/office/drawing/2014/main" id="{E1BA5609-01A9-22BA-4803-9E4A9461050A}"/>
              </a:ext>
            </a:extLst>
          </p:cNvPr>
          <p:cNvSpPr/>
          <p:nvPr/>
        </p:nvSpPr>
        <p:spPr>
          <a:xfrm>
            <a:off x="3974647" y="6546784"/>
            <a:ext cx="175771" cy="175771"/>
          </a:xfrm>
          <a:prstGeom prst="ellipse">
            <a:avLst/>
          </a:prstGeom>
          <a:solidFill>
            <a:schemeClr val="tx2"/>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108" name="Oval 107">
            <a:extLst>
              <a:ext uri="{FF2B5EF4-FFF2-40B4-BE49-F238E27FC236}">
                <a16:creationId xmlns:a16="http://schemas.microsoft.com/office/drawing/2014/main" id="{FB2455CF-8E5B-AD32-CA31-BF2517C42E73}"/>
              </a:ext>
            </a:extLst>
          </p:cNvPr>
          <p:cNvSpPr/>
          <p:nvPr/>
        </p:nvSpPr>
        <p:spPr>
          <a:xfrm>
            <a:off x="4917127" y="4519882"/>
            <a:ext cx="175771" cy="175771"/>
          </a:xfrm>
          <a:prstGeom prst="ellipse">
            <a:avLst/>
          </a:prstGeom>
          <a:solidFill>
            <a:srgbClr val="AAAAAA"/>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109" name="Oval 108">
            <a:extLst>
              <a:ext uri="{FF2B5EF4-FFF2-40B4-BE49-F238E27FC236}">
                <a16:creationId xmlns:a16="http://schemas.microsoft.com/office/drawing/2014/main" id="{F05A211C-0EF6-4617-6FFB-6FDB8BE2C79A}"/>
              </a:ext>
            </a:extLst>
          </p:cNvPr>
          <p:cNvSpPr/>
          <p:nvPr/>
        </p:nvSpPr>
        <p:spPr>
          <a:xfrm>
            <a:off x="4941511" y="4012008"/>
            <a:ext cx="175771" cy="175771"/>
          </a:xfrm>
          <a:prstGeom prst="ellipse">
            <a:avLst/>
          </a:prstGeom>
          <a:solidFill>
            <a:srgbClr val="AAAAAA"/>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110" name="Oval 109">
            <a:extLst>
              <a:ext uri="{FF2B5EF4-FFF2-40B4-BE49-F238E27FC236}">
                <a16:creationId xmlns:a16="http://schemas.microsoft.com/office/drawing/2014/main" id="{3FACBCB0-CA81-17EE-C3B5-A14616F757A6}"/>
              </a:ext>
            </a:extLst>
          </p:cNvPr>
          <p:cNvSpPr/>
          <p:nvPr/>
        </p:nvSpPr>
        <p:spPr>
          <a:xfrm>
            <a:off x="4351548" y="4737135"/>
            <a:ext cx="175771" cy="175771"/>
          </a:xfrm>
          <a:prstGeom prst="ellipse">
            <a:avLst/>
          </a:prstGeom>
          <a:solidFill>
            <a:schemeClr val="tx2"/>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111" name="Oval 110">
            <a:extLst>
              <a:ext uri="{FF2B5EF4-FFF2-40B4-BE49-F238E27FC236}">
                <a16:creationId xmlns:a16="http://schemas.microsoft.com/office/drawing/2014/main" id="{3A8575BE-ED43-FA2C-2BD6-562924311374}"/>
              </a:ext>
            </a:extLst>
          </p:cNvPr>
          <p:cNvSpPr/>
          <p:nvPr/>
        </p:nvSpPr>
        <p:spPr>
          <a:xfrm>
            <a:off x="4591516" y="4487341"/>
            <a:ext cx="175771" cy="175771"/>
          </a:xfrm>
          <a:prstGeom prst="ellipse">
            <a:avLst/>
          </a:prstGeom>
          <a:solidFill>
            <a:srgbClr val="AAAAAA"/>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112" name="Oval 111">
            <a:extLst>
              <a:ext uri="{FF2B5EF4-FFF2-40B4-BE49-F238E27FC236}">
                <a16:creationId xmlns:a16="http://schemas.microsoft.com/office/drawing/2014/main" id="{F2223062-464D-4AF2-41B4-D26DA47E207E}"/>
              </a:ext>
            </a:extLst>
          </p:cNvPr>
          <p:cNvSpPr/>
          <p:nvPr/>
        </p:nvSpPr>
        <p:spPr>
          <a:xfrm>
            <a:off x="4708636" y="4916245"/>
            <a:ext cx="175771" cy="175771"/>
          </a:xfrm>
          <a:prstGeom prst="ellipse">
            <a:avLst/>
          </a:prstGeom>
          <a:solidFill>
            <a:srgbClr val="AAAAAA"/>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140"/>
          </a:p>
        </p:txBody>
      </p:sp>
      <p:sp>
        <p:nvSpPr>
          <p:cNvPr id="113" name="Rectangle 112">
            <a:extLst>
              <a:ext uri="{FF2B5EF4-FFF2-40B4-BE49-F238E27FC236}">
                <a16:creationId xmlns:a16="http://schemas.microsoft.com/office/drawing/2014/main" id="{BCC4E7DF-2FEA-AA2F-AC03-30A1225AE2A0}"/>
              </a:ext>
            </a:extLst>
          </p:cNvPr>
          <p:cNvSpPr/>
          <p:nvPr/>
        </p:nvSpPr>
        <p:spPr>
          <a:xfrm rot="16200000">
            <a:off x="-3798487" y="3906917"/>
            <a:ext cx="8229602" cy="415768"/>
          </a:xfrm>
          <a:prstGeom prst="rect">
            <a:avLst/>
          </a:prstGeom>
          <a:gradFill>
            <a:gsLst>
              <a:gs pos="6000">
                <a:schemeClr val="bg1"/>
              </a:gs>
              <a:gs pos="81000">
                <a:srgbClr val="0070C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20"/>
          </a:p>
        </p:txBody>
      </p:sp>
      <p:sp>
        <p:nvSpPr>
          <p:cNvPr id="114" name="Text Placeholder 2">
            <a:extLst>
              <a:ext uri="{FF2B5EF4-FFF2-40B4-BE49-F238E27FC236}">
                <a16:creationId xmlns:a16="http://schemas.microsoft.com/office/drawing/2014/main" id="{DE1DEB3B-BB52-127F-CCD5-BFD6DA593763}"/>
              </a:ext>
            </a:extLst>
          </p:cNvPr>
          <p:cNvSpPr txBox="1">
            <a:spLocks/>
          </p:cNvSpPr>
          <p:nvPr/>
        </p:nvSpPr>
        <p:spPr>
          <a:xfrm rot="16200000">
            <a:off x="-2959363" y="4399672"/>
            <a:ext cx="6414772" cy="422124"/>
          </a:xfrm>
          <a:prstGeom prst="rect">
            <a:avLst/>
          </a:prstGeom>
        </p:spPr>
        <p:txBody>
          <a:bodyPr/>
          <a:lstStyle>
            <a:lvl1pPr marL="0" indent="0" algn="l" defTabSz="914400" rtl="0" eaLnBrk="1" latinLnBrk="0" hangingPunct="1">
              <a:lnSpc>
                <a:spcPct val="110000"/>
              </a:lnSpc>
              <a:spcBef>
                <a:spcPts val="0"/>
              </a:spcBef>
              <a:buFont typeface="Arial" pitchFamily="34" charset="0"/>
              <a:buNone/>
              <a:defRPr sz="2000" b="1" kern="1200">
                <a:solidFill>
                  <a:schemeClr val="accent1"/>
                </a:solidFill>
                <a:latin typeface="+mn-lt"/>
                <a:ea typeface="+mn-ea"/>
                <a:cs typeface="+mn-cs"/>
              </a:defRPr>
            </a:lvl1pPr>
            <a:lvl2pPr marL="324000" indent="-180000" algn="l" defTabSz="914400" rtl="0" eaLnBrk="1" latinLnBrk="0" hangingPunct="1">
              <a:lnSpc>
                <a:spcPct val="100000"/>
              </a:lnSpc>
              <a:spcBef>
                <a:spcPts val="300"/>
              </a:spcBef>
              <a:buClr>
                <a:schemeClr val="accent3"/>
              </a:buClr>
              <a:buFont typeface="Arial" pitchFamily="34" charset="0"/>
              <a:buChar char="•"/>
              <a:defRPr sz="1800" b="1" kern="1200">
                <a:solidFill>
                  <a:schemeClr val="tx1"/>
                </a:solidFill>
                <a:latin typeface="+mn-lt"/>
                <a:ea typeface="+mn-ea"/>
                <a:cs typeface="+mn-cs"/>
              </a:defRPr>
            </a:lvl2pPr>
            <a:lvl3pPr marL="504000" indent="-180000" algn="l" defTabSz="914400" rtl="0" eaLnBrk="1" latinLnBrk="0" hangingPunct="1">
              <a:lnSpc>
                <a:spcPct val="100000"/>
              </a:lnSpc>
              <a:spcBef>
                <a:spcPts val="300"/>
              </a:spcBef>
              <a:buSzPct val="100000"/>
              <a:buFont typeface="Arial" pitchFamily="34" charset="0"/>
              <a:buChar char="•"/>
              <a:defRPr sz="1600" b="0" kern="1200">
                <a:solidFill>
                  <a:schemeClr val="tx1"/>
                </a:solidFill>
                <a:latin typeface="+mn-lt"/>
                <a:ea typeface="+mn-ea"/>
                <a:cs typeface="+mn-cs"/>
              </a:defRPr>
            </a:lvl3pPr>
            <a:lvl4pPr marL="504000" indent="0" algn="l" defTabSz="914400" rtl="0" eaLnBrk="1" latinLnBrk="0" hangingPunct="1">
              <a:lnSpc>
                <a:spcPct val="100000"/>
              </a:lnSpc>
              <a:spcBef>
                <a:spcPts val="300"/>
              </a:spcBef>
              <a:buSzPct val="100000"/>
              <a:buFont typeface="Arial" pitchFamily="34" charset="0"/>
              <a:buNone/>
              <a:defRPr sz="1600" kern="1200">
                <a:solidFill>
                  <a:schemeClr val="tx1"/>
                </a:solidFill>
                <a:latin typeface="+mn-lt"/>
                <a:ea typeface="+mn-ea"/>
                <a:cs typeface="+mn-cs"/>
              </a:defRPr>
            </a:lvl4pPr>
            <a:lvl5pPr marL="684000" indent="-180000" algn="l" defTabSz="914400" rtl="0" eaLnBrk="1" latinLnBrk="0" hangingPunct="1">
              <a:lnSpc>
                <a:spcPct val="100000"/>
              </a:lnSpc>
              <a:spcBef>
                <a:spcPts val="300"/>
              </a:spcBef>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base">
              <a:lnSpc>
                <a:spcPct val="100000"/>
              </a:lnSpc>
            </a:pPr>
            <a:r>
              <a:rPr lang="en-GB" sz="1440" b="0">
                <a:solidFill>
                  <a:schemeClr val="bg1"/>
                </a:solidFill>
              </a:rPr>
              <a:t>ENSURE HEALTHY MARKETS FOR </a:t>
            </a:r>
            <a:br>
              <a:rPr lang="en-GB" sz="1440" b="0">
                <a:solidFill>
                  <a:schemeClr val="bg1"/>
                </a:solidFill>
              </a:rPr>
            </a:br>
            <a:r>
              <a:rPr lang="en-GB" sz="1440" b="0">
                <a:solidFill>
                  <a:schemeClr val="bg1"/>
                </a:solidFill>
              </a:rPr>
              <a:t>VACCINES AND RELATED PRODUCTS</a:t>
            </a:r>
          </a:p>
        </p:txBody>
      </p:sp>
      <p:sp>
        <p:nvSpPr>
          <p:cNvPr id="115" name="Freeform 8">
            <a:extLst>
              <a:ext uri="{FF2B5EF4-FFF2-40B4-BE49-F238E27FC236}">
                <a16:creationId xmlns:a16="http://schemas.microsoft.com/office/drawing/2014/main" id="{70D25FCB-6FA9-DA86-408A-72A939AE677F}"/>
              </a:ext>
            </a:extLst>
          </p:cNvPr>
          <p:cNvSpPr>
            <a:spLocks noChangeAspect="1"/>
          </p:cNvSpPr>
          <p:nvPr/>
        </p:nvSpPr>
        <p:spPr bwMode="auto">
          <a:xfrm>
            <a:off x="162694" y="239921"/>
            <a:ext cx="361592" cy="536189"/>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0" tIns="219456" rIns="0" bIns="0" numCol="1" anchor="t" anchorCtr="0" compatLnSpc="1">
            <a:prstTxWarp prst="textNoShape">
              <a:avLst/>
            </a:prstTxWarp>
          </a:bodyPr>
          <a:lstStyle/>
          <a:p>
            <a:pPr algn="ctr">
              <a:lnSpc>
                <a:spcPct val="90000"/>
              </a:lnSpc>
            </a:pPr>
            <a:r>
              <a:rPr lang="fr-FR" sz="1620">
                <a:solidFill>
                  <a:schemeClr val="bg1"/>
                </a:solidFill>
              </a:rPr>
              <a:t>4</a:t>
            </a:r>
            <a:endParaRPr lang="en-GB" sz="1620">
              <a:solidFill>
                <a:schemeClr val="bg1"/>
              </a:solidFill>
            </a:endParaRPr>
          </a:p>
        </p:txBody>
      </p:sp>
    </p:spTree>
    <p:extLst>
      <p:ext uri="{BB962C8B-B14F-4D97-AF65-F5344CB8AC3E}">
        <p14:creationId xmlns:p14="http://schemas.microsoft.com/office/powerpoint/2010/main" val="3609906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F290F8-A300-1BBF-05C2-226C4D0E1C6D}"/>
              </a:ext>
            </a:extLst>
          </p:cNvPr>
          <p:cNvSpPr>
            <a:spLocks noGrp="1"/>
          </p:cNvSpPr>
          <p:nvPr>
            <p:ph type="ctrTitle"/>
          </p:nvPr>
        </p:nvSpPr>
        <p:spPr>
          <a:xfrm>
            <a:off x="86497" y="3954162"/>
            <a:ext cx="13167353" cy="2357688"/>
          </a:xfrm>
        </p:spPr>
        <p:txBody>
          <a:bodyPr/>
          <a:lstStyle/>
          <a:p>
            <a:r>
              <a:rPr lang="en-US" sz="3200" dirty="0">
                <a:effectLst/>
                <a:latin typeface="Arial" panose="020B0604020202020204" pitchFamily="34" charset="0"/>
                <a:ea typeface="Arial" panose="020B0604020202020204" pitchFamily="34" charset="0"/>
              </a:rPr>
              <a:t>From Charity to Solidarity: Building a Networked Platform for Equitable Countermeasures for the Pandemic Age</a:t>
            </a:r>
            <a:br>
              <a:rPr lang="en-KE" sz="1800" dirty="0">
                <a:effectLst/>
                <a:latin typeface="Arial" panose="020B0604020202020204" pitchFamily="34" charset="0"/>
                <a:ea typeface="Arial" panose="020B0604020202020204" pitchFamily="34" charset="0"/>
              </a:rPr>
            </a:br>
            <a:endParaRPr lang="en-KE" dirty="0"/>
          </a:p>
        </p:txBody>
      </p:sp>
      <p:sp>
        <p:nvSpPr>
          <p:cNvPr id="4" name="Slide Number Placeholder 3">
            <a:extLst>
              <a:ext uri="{FF2B5EF4-FFF2-40B4-BE49-F238E27FC236}">
                <a16:creationId xmlns:a16="http://schemas.microsoft.com/office/drawing/2014/main" id="{58D92B92-1D4B-7F7D-9159-38F91C1AAB70}"/>
              </a:ext>
            </a:extLst>
          </p:cNvPr>
          <p:cNvSpPr>
            <a:spLocks noGrp="1"/>
          </p:cNvSpPr>
          <p:nvPr>
            <p:ph type="sldNum" idx="4294967295"/>
          </p:nvPr>
        </p:nvSpPr>
        <p:spPr>
          <a:xfrm>
            <a:off x="13589000" y="7642225"/>
            <a:ext cx="1041400" cy="320675"/>
          </a:xfrm>
        </p:spPr>
        <p:txBody>
          <a:bodyPr/>
          <a:lstStyle/>
          <a:p>
            <a:pPr marL="0" lvl="0" indent="0" algn="r" rtl="0">
              <a:spcBef>
                <a:spcPts val="0"/>
              </a:spcBef>
              <a:spcAft>
                <a:spcPts val="0"/>
              </a:spcAft>
              <a:buNone/>
            </a:pPr>
            <a:fld id="{00000000-1234-1234-1234-123412341234}" type="slidenum">
              <a:rPr lang="en-US" smtClean="0"/>
              <a:t>9</a:t>
            </a:fld>
            <a:endParaRPr lang="en-US"/>
          </a:p>
        </p:txBody>
      </p:sp>
    </p:spTree>
    <p:extLst>
      <p:ext uri="{BB962C8B-B14F-4D97-AF65-F5344CB8AC3E}">
        <p14:creationId xmlns:p14="http://schemas.microsoft.com/office/powerpoint/2010/main" val="33267155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andemic Action Network Deck">
  <a:themeElements>
    <a:clrScheme name="PAN">
      <a:dk1>
        <a:srgbClr val="000000"/>
      </a:dk1>
      <a:lt1>
        <a:srgbClr val="FFFFFF"/>
      </a:lt1>
      <a:dk2>
        <a:srgbClr val="0280BF"/>
      </a:dk2>
      <a:lt2>
        <a:srgbClr val="FFFFFF"/>
      </a:lt2>
      <a:accent1>
        <a:srgbClr val="D9D9D9"/>
      </a:accent1>
      <a:accent2>
        <a:srgbClr val="1571DA"/>
      </a:accent2>
      <a:accent3>
        <a:srgbClr val="0280BF"/>
      </a:accent3>
      <a:accent4>
        <a:srgbClr val="00B0F0"/>
      </a:accent4>
      <a:accent5>
        <a:srgbClr val="FFFFFF"/>
      </a:accent5>
      <a:accent6>
        <a:srgbClr val="FFFFFF"/>
      </a:accent6>
      <a:hlink>
        <a:srgbClr val="00B0F0"/>
      </a:hlink>
      <a:folHlink>
        <a:srgbClr val="D9D9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TotalTime>
  <Words>2246</Words>
  <Application>Microsoft Office PowerPoint</Application>
  <PresentationFormat>Custom</PresentationFormat>
  <Paragraphs>228</Paragraphs>
  <Slides>20</Slides>
  <Notes>11</Notes>
  <HiddenSlides>1</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7" baseType="lpstr">
      <vt:lpstr>Calibri</vt:lpstr>
      <vt:lpstr>Symbol</vt:lpstr>
      <vt:lpstr>Times New Roman</vt:lpstr>
      <vt:lpstr>Arial</vt:lpstr>
      <vt:lpstr>Roboto</vt:lpstr>
      <vt:lpstr>Pandemic Action Network Deck</vt:lpstr>
      <vt:lpstr>think-cell Slide</vt:lpstr>
      <vt:lpstr>Pandemic Action Network</vt:lpstr>
      <vt:lpstr>The role of CSO’s in creation of enabling ecosystem for vaccine manufacturing in Africa </vt:lpstr>
      <vt:lpstr>Situation Analysis  Challenges</vt:lpstr>
      <vt:lpstr>The equity challenge in access to Pandemic Countermeasures…</vt:lpstr>
      <vt:lpstr>Situation Analysis  Opportunities</vt:lpstr>
      <vt:lpstr>What needs to change?</vt:lpstr>
      <vt:lpstr>PowerPoint Presentation</vt:lpstr>
      <vt:lpstr>PowerPoint Presentation</vt:lpstr>
      <vt:lpstr>From Charity to Solidarity: Building a Networked Platform for Equitable Countermeasures for the Pandemic Age </vt:lpstr>
      <vt:lpstr> A new PCM Platform must:  </vt:lpstr>
      <vt:lpstr> A new PCM Platform must: </vt:lpstr>
      <vt:lpstr>How PAN envisages role of CSOs in an African Advocacy Network</vt:lpstr>
      <vt:lpstr>Who should we target and why? Who is our audience? What do we want them to do? </vt:lpstr>
      <vt:lpstr>Our Mission</vt:lpstr>
      <vt:lpstr>Communications Goals  What do we aim to achieve with communications?</vt:lpstr>
      <vt:lpstr>Network Communicators Working Group How will we deepen engagement and diversify voices across our Network?</vt:lpstr>
      <vt:lpstr>Communicating Human Impact Introducing “Pandemic Action Ambassadors”</vt:lpstr>
      <vt:lpstr>PowerPoint Presentation</vt:lpstr>
      <vt:lpstr>Proactive planning to capture advocacy windows/ Moments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Pandemic Action Network</dc:title>
  <dc:creator>Aggrey Aluso</dc:creator>
  <cp:lastModifiedBy>Abdulkharim Muhumuza</cp:lastModifiedBy>
  <cp:revision>3</cp:revision>
  <dcterms:modified xsi:type="dcterms:W3CDTF">2023-06-13T08:14:15Z</dcterms:modified>
</cp:coreProperties>
</file>