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75" r:id="rId5"/>
    <p:sldId id="279" r:id="rId6"/>
    <p:sldId id="264" r:id="rId7"/>
    <p:sldId id="265" r:id="rId8"/>
    <p:sldId id="266" r:id="rId9"/>
    <p:sldId id="267" r:id="rId10"/>
    <p:sldId id="268" r:id="rId11"/>
    <p:sldId id="280" r:id="rId12"/>
    <p:sldId id="284" r:id="rId13"/>
    <p:sldId id="285" r:id="rId14"/>
    <p:sldId id="281" r:id="rId15"/>
    <p:sldId id="282" r:id="rId16"/>
    <p:sldId id="260" r:id="rId17"/>
    <p:sldId id="289" r:id="rId18"/>
    <p:sldId id="286" r:id="rId19"/>
    <p:sldId id="287" r:id="rId20"/>
    <p:sldId id="288" r:id="rId21"/>
    <p:sldId id="26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1D20"/>
    <a:srgbClr val="A61414"/>
    <a:srgbClr val="E7E5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66" d="100"/>
          <a:sy n="66" d="100"/>
        </p:scale>
        <p:origin x="63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CCDB5-0FEC-49ED-8345-452139A8AC1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9830795-39FF-441D-AC0F-4F452C004825}">
      <dgm:prSet/>
      <dgm:spPr/>
      <dgm:t>
        <a:bodyPr/>
        <a:lstStyle/>
        <a:p>
          <a:r>
            <a:rPr lang="en-UG"/>
            <a:t>The history of Sexual Reproductive Health (SRH) dates as far back as society itself. </a:t>
          </a:r>
          <a:endParaRPr lang="en-US"/>
        </a:p>
      </dgm:t>
    </dgm:pt>
    <dgm:pt modelId="{F44AE4BB-A1DA-493B-A98F-5F11FF80A6A9}" type="parTrans" cxnId="{F0BD1418-EC7A-447E-B147-CECE2F39B07A}">
      <dgm:prSet/>
      <dgm:spPr/>
      <dgm:t>
        <a:bodyPr/>
        <a:lstStyle/>
        <a:p>
          <a:endParaRPr lang="en-US"/>
        </a:p>
      </dgm:t>
    </dgm:pt>
    <dgm:pt modelId="{F62D1CCC-9946-4DCA-BD76-98E00CDA4AAA}" type="sibTrans" cxnId="{F0BD1418-EC7A-447E-B147-CECE2F39B07A}">
      <dgm:prSet/>
      <dgm:spPr/>
      <dgm:t>
        <a:bodyPr/>
        <a:lstStyle/>
        <a:p>
          <a:endParaRPr lang="en-US"/>
        </a:p>
      </dgm:t>
    </dgm:pt>
    <dgm:pt modelId="{13E445D8-6A82-4589-8C5C-DBEB200478A0}">
      <dgm:prSet/>
      <dgm:spPr/>
      <dgm:t>
        <a:bodyPr/>
        <a:lstStyle/>
        <a:p>
          <a:r>
            <a:rPr lang="en-UG"/>
            <a:t>Contestations around sexuality and reproduction are as old as time, spanning multiple cultures and geographies.</a:t>
          </a:r>
          <a:endParaRPr lang="en-US"/>
        </a:p>
      </dgm:t>
    </dgm:pt>
    <dgm:pt modelId="{54DFF8C7-CCC1-4241-8935-A46602E25486}" type="parTrans" cxnId="{E62129B1-3EAA-41A2-BFD3-AEE9710C6B3C}">
      <dgm:prSet/>
      <dgm:spPr/>
      <dgm:t>
        <a:bodyPr/>
        <a:lstStyle/>
        <a:p>
          <a:endParaRPr lang="en-US"/>
        </a:p>
      </dgm:t>
    </dgm:pt>
    <dgm:pt modelId="{3198CCB1-B671-42AC-8C12-9A7C9AA93CA2}" type="sibTrans" cxnId="{E62129B1-3EAA-41A2-BFD3-AEE9710C6B3C}">
      <dgm:prSet/>
      <dgm:spPr/>
      <dgm:t>
        <a:bodyPr/>
        <a:lstStyle/>
        <a:p>
          <a:endParaRPr lang="en-US"/>
        </a:p>
      </dgm:t>
    </dgm:pt>
    <dgm:pt modelId="{3ADA38DF-E6E8-4942-8404-6622F6AD3B2B}">
      <dgm:prSet/>
      <dgm:spPr/>
      <dgm:t>
        <a:bodyPr/>
        <a:lstStyle/>
        <a:p>
          <a:r>
            <a:rPr lang="en-US" dirty="0"/>
            <a:t>Over time, different societies have addressed SRHR issues through </a:t>
          </a:r>
          <a:r>
            <a:rPr lang="en-US" b="1" dirty="0">
              <a:solidFill>
                <a:srgbClr val="FF0000"/>
              </a:solidFill>
            </a:rPr>
            <a:t>cultural and religious norms, taboos</a:t>
          </a:r>
          <a:r>
            <a:rPr lang="en-US" dirty="0"/>
            <a:t>, eventually settling on </a:t>
          </a:r>
          <a:r>
            <a:rPr lang="en-US" b="1" dirty="0">
              <a:solidFill>
                <a:srgbClr val="FF0000"/>
              </a:solidFill>
            </a:rPr>
            <a:t>legislation and policies</a:t>
          </a:r>
          <a:r>
            <a:rPr lang="en-US" dirty="0"/>
            <a:t>.</a:t>
          </a:r>
        </a:p>
      </dgm:t>
    </dgm:pt>
    <dgm:pt modelId="{24C0446A-07D3-467C-BCA5-43DBA86B3326}" type="parTrans" cxnId="{E073CD36-7244-48E1-9C23-191F7F7AF05F}">
      <dgm:prSet/>
      <dgm:spPr/>
      <dgm:t>
        <a:bodyPr/>
        <a:lstStyle/>
        <a:p>
          <a:endParaRPr lang="en-US"/>
        </a:p>
      </dgm:t>
    </dgm:pt>
    <dgm:pt modelId="{CEC4BD78-95B0-42F2-8E27-174ABC1684C9}" type="sibTrans" cxnId="{E073CD36-7244-48E1-9C23-191F7F7AF05F}">
      <dgm:prSet/>
      <dgm:spPr/>
      <dgm:t>
        <a:bodyPr/>
        <a:lstStyle/>
        <a:p>
          <a:endParaRPr lang="en-US"/>
        </a:p>
      </dgm:t>
    </dgm:pt>
    <dgm:pt modelId="{C0CFBAF8-4595-764A-9066-CAF3FA47DF26}" type="pres">
      <dgm:prSet presAssocID="{21ACCDB5-0FEC-49ED-8345-452139A8AC1A}" presName="vert0" presStyleCnt="0">
        <dgm:presLayoutVars>
          <dgm:dir/>
          <dgm:animOne val="branch"/>
          <dgm:animLvl val="lvl"/>
        </dgm:presLayoutVars>
      </dgm:prSet>
      <dgm:spPr/>
    </dgm:pt>
    <dgm:pt modelId="{0B40D953-D261-AC41-9912-3C6BF3E53498}" type="pres">
      <dgm:prSet presAssocID="{D9830795-39FF-441D-AC0F-4F452C004825}" presName="thickLine" presStyleLbl="alignNode1" presStyleIdx="0" presStyleCnt="3"/>
      <dgm:spPr/>
    </dgm:pt>
    <dgm:pt modelId="{50B4ECBC-0E61-0F49-8766-57588B12CF03}" type="pres">
      <dgm:prSet presAssocID="{D9830795-39FF-441D-AC0F-4F452C004825}" presName="horz1" presStyleCnt="0"/>
      <dgm:spPr/>
    </dgm:pt>
    <dgm:pt modelId="{6DE6C8CF-5C7A-2647-A3E2-E6C21F7DF5F2}" type="pres">
      <dgm:prSet presAssocID="{D9830795-39FF-441D-AC0F-4F452C004825}" presName="tx1" presStyleLbl="revTx" presStyleIdx="0" presStyleCnt="3"/>
      <dgm:spPr/>
    </dgm:pt>
    <dgm:pt modelId="{C60D315F-DB55-3243-ACD4-53D1F17C9590}" type="pres">
      <dgm:prSet presAssocID="{D9830795-39FF-441D-AC0F-4F452C004825}" presName="vert1" presStyleCnt="0"/>
      <dgm:spPr/>
    </dgm:pt>
    <dgm:pt modelId="{4BE192F9-98B1-DA42-8E45-09166E0663DF}" type="pres">
      <dgm:prSet presAssocID="{13E445D8-6A82-4589-8C5C-DBEB200478A0}" presName="thickLine" presStyleLbl="alignNode1" presStyleIdx="1" presStyleCnt="3"/>
      <dgm:spPr/>
    </dgm:pt>
    <dgm:pt modelId="{5C2989E7-A258-B54C-8624-9B261CC1DC30}" type="pres">
      <dgm:prSet presAssocID="{13E445D8-6A82-4589-8C5C-DBEB200478A0}" presName="horz1" presStyleCnt="0"/>
      <dgm:spPr/>
    </dgm:pt>
    <dgm:pt modelId="{DB8C5174-FB96-974E-A7DC-38FF29543572}" type="pres">
      <dgm:prSet presAssocID="{13E445D8-6A82-4589-8C5C-DBEB200478A0}" presName="tx1" presStyleLbl="revTx" presStyleIdx="1" presStyleCnt="3"/>
      <dgm:spPr/>
    </dgm:pt>
    <dgm:pt modelId="{2E47F5C1-D844-714B-B776-A38DB2379774}" type="pres">
      <dgm:prSet presAssocID="{13E445D8-6A82-4589-8C5C-DBEB200478A0}" presName="vert1" presStyleCnt="0"/>
      <dgm:spPr/>
    </dgm:pt>
    <dgm:pt modelId="{D18A7B87-D7D3-4445-B94C-2204817FC552}" type="pres">
      <dgm:prSet presAssocID="{3ADA38DF-E6E8-4942-8404-6622F6AD3B2B}" presName="thickLine" presStyleLbl="alignNode1" presStyleIdx="2" presStyleCnt="3"/>
      <dgm:spPr/>
    </dgm:pt>
    <dgm:pt modelId="{59CF61C5-22C7-3F48-AE0E-F8A4C3BA3BFF}" type="pres">
      <dgm:prSet presAssocID="{3ADA38DF-E6E8-4942-8404-6622F6AD3B2B}" presName="horz1" presStyleCnt="0"/>
      <dgm:spPr/>
    </dgm:pt>
    <dgm:pt modelId="{D1B52DE8-086A-384B-B32D-29BF9605BD60}" type="pres">
      <dgm:prSet presAssocID="{3ADA38DF-E6E8-4942-8404-6622F6AD3B2B}" presName="tx1" presStyleLbl="revTx" presStyleIdx="2" presStyleCnt="3"/>
      <dgm:spPr/>
    </dgm:pt>
    <dgm:pt modelId="{FC8279F1-C6F1-7743-B2FD-5597552A0032}" type="pres">
      <dgm:prSet presAssocID="{3ADA38DF-E6E8-4942-8404-6622F6AD3B2B}" presName="vert1" presStyleCnt="0"/>
      <dgm:spPr/>
    </dgm:pt>
  </dgm:ptLst>
  <dgm:cxnLst>
    <dgm:cxn modelId="{F0BD1418-EC7A-447E-B147-CECE2F39B07A}" srcId="{21ACCDB5-0FEC-49ED-8345-452139A8AC1A}" destId="{D9830795-39FF-441D-AC0F-4F452C004825}" srcOrd="0" destOrd="0" parTransId="{F44AE4BB-A1DA-493B-A98F-5F11FF80A6A9}" sibTransId="{F62D1CCC-9946-4DCA-BD76-98E00CDA4AAA}"/>
    <dgm:cxn modelId="{E073CD36-7244-48E1-9C23-191F7F7AF05F}" srcId="{21ACCDB5-0FEC-49ED-8345-452139A8AC1A}" destId="{3ADA38DF-E6E8-4942-8404-6622F6AD3B2B}" srcOrd="2" destOrd="0" parTransId="{24C0446A-07D3-467C-BCA5-43DBA86B3326}" sibTransId="{CEC4BD78-95B0-42F2-8E27-174ABC1684C9}"/>
    <dgm:cxn modelId="{BBC47F82-06BE-AA4A-8219-949A5F89B775}" type="presOf" srcId="{21ACCDB5-0FEC-49ED-8345-452139A8AC1A}" destId="{C0CFBAF8-4595-764A-9066-CAF3FA47DF26}" srcOrd="0" destOrd="0" presId="urn:microsoft.com/office/officeart/2008/layout/LinedList"/>
    <dgm:cxn modelId="{E62129B1-3EAA-41A2-BFD3-AEE9710C6B3C}" srcId="{21ACCDB5-0FEC-49ED-8345-452139A8AC1A}" destId="{13E445D8-6A82-4589-8C5C-DBEB200478A0}" srcOrd="1" destOrd="0" parTransId="{54DFF8C7-CCC1-4241-8935-A46602E25486}" sibTransId="{3198CCB1-B671-42AC-8C12-9A7C9AA93CA2}"/>
    <dgm:cxn modelId="{F9B83ECB-8DAD-E64A-BFDB-3CABB990EDA5}" type="presOf" srcId="{3ADA38DF-E6E8-4942-8404-6622F6AD3B2B}" destId="{D1B52DE8-086A-384B-B32D-29BF9605BD60}" srcOrd="0" destOrd="0" presId="urn:microsoft.com/office/officeart/2008/layout/LinedList"/>
    <dgm:cxn modelId="{A967D0CF-B07C-0043-9623-F99891D7CEF5}" type="presOf" srcId="{13E445D8-6A82-4589-8C5C-DBEB200478A0}" destId="{DB8C5174-FB96-974E-A7DC-38FF29543572}" srcOrd="0" destOrd="0" presId="urn:microsoft.com/office/officeart/2008/layout/LinedList"/>
    <dgm:cxn modelId="{0A42AAE6-B0C0-FB47-83A5-D0D710165E47}" type="presOf" srcId="{D9830795-39FF-441D-AC0F-4F452C004825}" destId="{6DE6C8CF-5C7A-2647-A3E2-E6C21F7DF5F2}" srcOrd="0" destOrd="0" presId="urn:microsoft.com/office/officeart/2008/layout/LinedList"/>
    <dgm:cxn modelId="{1FBB7BBA-48BA-3B4F-B75C-4E34C8B2E5C2}" type="presParOf" srcId="{C0CFBAF8-4595-764A-9066-CAF3FA47DF26}" destId="{0B40D953-D261-AC41-9912-3C6BF3E53498}" srcOrd="0" destOrd="0" presId="urn:microsoft.com/office/officeart/2008/layout/LinedList"/>
    <dgm:cxn modelId="{D645754E-753F-F740-8B4A-C1FDCEB17C39}" type="presParOf" srcId="{C0CFBAF8-4595-764A-9066-CAF3FA47DF26}" destId="{50B4ECBC-0E61-0F49-8766-57588B12CF03}" srcOrd="1" destOrd="0" presId="urn:microsoft.com/office/officeart/2008/layout/LinedList"/>
    <dgm:cxn modelId="{84544A45-9C3B-8C47-B737-04F816FFD7BD}" type="presParOf" srcId="{50B4ECBC-0E61-0F49-8766-57588B12CF03}" destId="{6DE6C8CF-5C7A-2647-A3E2-E6C21F7DF5F2}" srcOrd="0" destOrd="0" presId="urn:microsoft.com/office/officeart/2008/layout/LinedList"/>
    <dgm:cxn modelId="{E1076184-0174-3F4A-A2B2-761BBA2C8ADB}" type="presParOf" srcId="{50B4ECBC-0E61-0F49-8766-57588B12CF03}" destId="{C60D315F-DB55-3243-ACD4-53D1F17C9590}" srcOrd="1" destOrd="0" presId="urn:microsoft.com/office/officeart/2008/layout/LinedList"/>
    <dgm:cxn modelId="{232C115C-FC7E-B24C-BE0A-80AE09222454}" type="presParOf" srcId="{C0CFBAF8-4595-764A-9066-CAF3FA47DF26}" destId="{4BE192F9-98B1-DA42-8E45-09166E0663DF}" srcOrd="2" destOrd="0" presId="urn:microsoft.com/office/officeart/2008/layout/LinedList"/>
    <dgm:cxn modelId="{1B7E3B03-ADFA-BF40-8BA3-21F89180E868}" type="presParOf" srcId="{C0CFBAF8-4595-764A-9066-CAF3FA47DF26}" destId="{5C2989E7-A258-B54C-8624-9B261CC1DC30}" srcOrd="3" destOrd="0" presId="urn:microsoft.com/office/officeart/2008/layout/LinedList"/>
    <dgm:cxn modelId="{ECE95792-6DF3-4643-BEFA-42B23E06AE28}" type="presParOf" srcId="{5C2989E7-A258-B54C-8624-9B261CC1DC30}" destId="{DB8C5174-FB96-974E-A7DC-38FF29543572}" srcOrd="0" destOrd="0" presId="urn:microsoft.com/office/officeart/2008/layout/LinedList"/>
    <dgm:cxn modelId="{80765396-9873-E84A-BD72-69679C93EAAB}" type="presParOf" srcId="{5C2989E7-A258-B54C-8624-9B261CC1DC30}" destId="{2E47F5C1-D844-714B-B776-A38DB2379774}" srcOrd="1" destOrd="0" presId="urn:microsoft.com/office/officeart/2008/layout/LinedList"/>
    <dgm:cxn modelId="{E7129BB5-B1A5-594F-9A37-5E8A33ECF3D0}" type="presParOf" srcId="{C0CFBAF8-4595-764A-9066-CAF3FA47DF26}" destId="{D18A7B87-D7D3-4445-B94C-2204817FC552}" srcOrd="4" destOrd="0" presId="urn:microsoft.com/office/officeart/2008/layout/LinedList"/>
    <dgm:cxn modelId="{C738E697-4B8F-0A42-800F-667D4A501AE1}" type="presParOf" srcId="{C0CFBAF8-4595-764A-9066-CAF3FA47DF26}" destId="{59CF61C5-22C7-3F48-AE0E-F8A4C3BA3BFF}" srcOrd="5" destOrd="0" presId="urn:microsoft.com/office/officeart/2008/layout/LinedList"/>
    <dgm:cxn modelId="{B483B5F2-9C87-A241-BF1A-3597F7900FD8}" type="presParOf" srcId="{59CF61C5-22C7-3F48-AE0E-F8A4C3BA3BFF}" destId="{D1B52DE8-086A-384B-B32D-29BF9605BD60}" srcOrd="0" destOrd="0" presId="urn:microsoft.com/office/officeart/2008/layout/LinedList"/>
    <dgm:cxn modelId="{7FF11029-AC18-7D4E-8606-B229356D2109}" type="presParOf" srcId="{59CF61C5-22C7-3F48-AE0E-F8A4C3BA3BFF}" destId="{FC8279F1-C6F1-7743-B2FD-5597552A003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1B6CF4-ADA4-4F9D-856F-3F6FFE4C28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76A0D6-FA92-49BA-9505-7C5FC71E3F38}">
      <dgm:prSet/>
      <dgm:spPr/>
      <dgm:t>
        <a:bodyPr/>
        <a:lstStyle/>
        <a:p>
          <a:r>
            <a:rPr lang="en-US" dirty="0"/>
            <a:t>There is need to uncover </a:t>
          </a:r>
          <a:r>
            <a:rPr lang="en-UG" dirty="0"/>
            <a:t>the legacy of unnecessary, anti-poor, criminal laws on SRHRs that lack historical and present day context on the African Continent;</a:t>
          </a:r>
          <a:endParaRPr lang="en-US" dirty="0"/>
        </a:p>
      </dgm:t>
    </dgm:pt>
    <dgm:pt modelId="{D22F049D-F9E6-4CA9-BDA2-EC331867C931}" type="parTrans" cxnId="{57448E10-DCA7-489B-AA36-2C146BD21A93}">
      <dgm:prSet/>
      <dgm:spPr/>
      <dgm:t>
        <a:bodyPr/>
        <a:lstStyle/>
        <a:p>
          <a:endParaRPr lang="en-US"/>
        </a:p>
      </dgm:t>
    </dgm:pt>
    <dgm:pt modelId="{013DA27E-39C3-4AB3-88C9-81DF01FA5D48}" type="sibTrans" cxnId="{57448E10-DCA7-489B-AA36-2C146BD21A93}">
      <dgm:prSet/>
      <dgm:spPr/>
      <dgm:t>
        <a:bodyPr/>
        <a:lstStyle/>
        <a:p>
          <a:endParaRPr lang="en-US"/>
        </a:p>
      </dgm:t>
    </dgm:pt>
    <dgm:pt modelId="{603A7D47-C078-49B8-A112-15B32FE79F12}">
      <dgm:prSet/>
      <dgm:spPr/>
      <dgm:t>
        <a:bodyPr/>
        <a:lstStyle/>
        <a:p>
          <a:r>
            <a:rPr lang="en-US" dirty="0"/>
            <a:t>We must have the important </a:t>
          </a:r>
          <a:r>
            <a:rPr lang="en-UG" dirty="0"/>
            <a:t>contemporary discussion around who decides entitlments to sexual and reproductive health and rights from a justice perspective;</a:t>
          </a:r>
          <a:endParaRPr lang="en-US" dirty="0"/>
        </a:p>
      </dgm:t>
    </dgm:pt>
    <dgm:pt modelId="{DA649582-725F-4081-BAEB-C68CA229E1D0}" type="parTrans" cxnId="{5BF6A5A8-16DB-4043-9E7A-F1E15C84435D}">
      <dgm:prSet/>
      <dgm:spPr/>
      <dgm:t>
        <a:bodyPr/>
        <a:lstStyle/>
        <a:p>
          <a:endParaRPr lang="en-US"/>
        </a:p>
      </dgm:t>
    </dgm:pt>
    <dgm:pt modelId="{62AE049F-3552-4BD5-9C40-3A9123A9EAF5}" type="sibTrans" cxnId="{5BF6A5A8-16DB-4043-9E7A-F1E15C84435D}">
      <dgm:prSet/>
      <dgm:spPr/>
      <dgm:t>
        <a:bodyPr/>
        <a:lstStyle/>
        <a:p>
          <a:endParaRPr lang="en-US"/>
        </a:p>
      </dgm:t>
    </dgm:pt>
    <dgm:pt modelId="{C28404E9-894A-4F32-8B9A-B1BDD9FEC8A0}">
      <dgm:prSet/>
      <dgm:spPr/>
      <dgm:t>
        <a:bodyPr/>
        <a:lstStyle/>
        <a:p>
          <a:r>
            <a:rPr lang="en-US" dirty="0"/>
            <a:t>We need to recognize that legal rights and legal access alone are not enough. Even the current human rights corpus could fail the test of coloniality because it remains steeped in the Victorian-centric origins of British and European laws on SRHRs.</a:t>
          </a:r>
        </a:p>
      </dgm:t>
    </dgm:pt>
    <dgm:pt modelId="{85ACF46D-DF76-4601-8D52-0761AF7A94CE}" type="parTrans" cxnId="{ED58E7F9-6B59-401F-ADC4-B0E8DB910A21}">
      <dgm:prSet/>
      <dgm:spPr/>
      <dgm:t>
        <a:bodyPr/>
        <a:lstStyle/>
        <a:p>
          <a:endParaRPr lang="en-US"/>
        </a:p>
      </dgm:t>
    </dgm:pt>
    <dgm:pt modelId="{97D4D439-42C9-4063-B3DF-439E6CC3E53E}" type="sibTrans" cxnId="{ED58E7F9-6B59-401F-ADC4-B0E8DB910A21}">
      <dgm:prSet/>
      <dgm:spPr/>
      <dgm:t>
        <a:bodyPr/>
        <a:lstStyle/>
        <a:p>
          <a:endParaRPr lang="en-US"/>
        </a:p>
      </dgm:t>
    </dgm:pt>
    <dgm:pt modelId="{630C4778-9CF0-AD4E-B04A-1A91968AC706}" type="pres">
      <dgm:prSet presAssocID="{C61B6CF4-ADA4-4F9D-856F-3F6FFE4C2868}" presName="linear" presStyleCnt="0">
        <dgm:presLayoutVars>
          <dgm:animLvl val="lvl"/>
          <dgm:resizeHandles val="exact"/>
        </dgm:presLayoutVars>
      </dgm:prSet>
      <dgm:spPr/>
    </dgm:pt>
    <dgm:pt modelId="{16F5BE13-1644-A047-8708-1BA2B185533B}" type="pres">
      <dgm:prSet presAssocID="{8976A0D6-FA92-49BA-9505-7C5FC71E3F38}" presName="parentText" presStyleLbl="node1" presStyleIdx="0" presStyleCnt="3">
        <dgm:presLayoutVars>
          <dgm:chMax val="0"/>
          <dgm:bulletEnabled val="1"/>
        </dgm:presLayoutVars>
      </dgm:prSet>
      <dgm:spPr/>
    </dgm:pt>
    <dgm:pt modelId="{51FD899D-94F1-DC4B-A326-8F6E650B99D3}" type="pres">
      <dgm:prSet presAssocID="{013DA27E-39C3-4AB3-88C9-81DF01FA5D48}" presName="spacer" presStyleCnt="0"/>
      <dgm:spPr/>
    </dgm:pt>
    <dgm:pt modelId="{682AA58B-6BAC-6E4A-9221-CC2FB7DB7802}" type="pres">
      <dgm:prSet presAssocID="{603A7D47-C078-49B8-A112-15B32FE79F12}" presName="parentText" presStyleLbl="node1" presStyleIdx="1" presStyleCnt="3">
        <dgm:presLayoutVars>
          <dgm:chMax val="0"/>
          <dgm:bulletEnabled val="1"/>
        </dgm:presLayoutVars>
      </dgm:prSet>
      <dgm:spPr/>
    </dgm:pt>
    <dgm:pt modelId="{51062D6D-D97A-8F4E-9BDB-297015F54891}" type="pres">
      <dgm:prSet presAssocID="{62AE049F-3552-4BD5-9C40-3A9123A9EAF5}" presName="spacer" presStyleCnt="0"/>
      <dgm:spPr/>
    </dgm:pt>
    <dgm:pt modelId="{582DE1AC-9945-2C49-A6BE-58CF95D38B45}" type="pres">
      <dgm:prSet presAssocID="{C28404E9-894A-4F32-8B9A-B1BDD9FEC8A0}" presName="parentText" presStyleLbl="node1" presStyleIdx="2" presStyleCnt="3">
        <dgm:presLayoutVars>
          <dgm:chMax val="0"/>
          <dgm:bulletEnabled val="1"/>
        </dgm:presLayoutVars>
      </dgm:prSet>
      <dgm:spPr/>
    </dgm:pt>
  </dgm:ptLst>
  <dgm:cxnLst>
    <dgm:cxn modelId="{57448E10-DCA7-489B-AA36-2C146BD21A93}" srcId="{C61B6CF4-ADA4-4F9D-856F-3F6FFE4C2868}" destId="{8976A0D6-FA92-49BA-9505-7C5FC71E3F38}" srcOrd="0" destOrd="0" parTransId="{D22F049D-F9E6-4CA9-BDA2-EC331867C931}" sibTransId="{013DA27E-39C3-4AB3-88C9-81DF01FA5D48}"/>
    <dgm:cxn modelId="{B2DA5B1D-80F7-ED4E-B305-48416D7682B8}" type="presOf" srcId="{603A7D47-C078-49B8-A112-15B32FE79F12}" destId="{682AA58B-6BAC-6E4A-9221-CC2FB7DB7802}" srcOrd="0" destOrd="0" presId="urn:microsoft.com/office/officeart/2005/8/layout/vList2"/>
    <dgm:cxn modelId="{BBA32D48-7029-7947-BA11-A8372DFD2730}" type="presOf" srcId="{8976A0D6-FA92-49BA-9505-7C5FC71E3F38}" destId="{16F5BE13-1644-A047-8708-1BA2B185533B}" srcOrd="0" destOrd="0" presId="urn:microsoft.com/office/officeart/2005/8/layout/vList2"/>
    <dgm:cxn modelId="{5BF6A5A8-16DB-4043-9E7A-F1E15C84435D}" srcId="{C61B6CF4-ADA4-4F9D-856F-3F6FFE4C2868}" destId="{603A7D47-C078-49B8-A112-15B32FE79F12}" srcOrd="1" destOrd="0" parTransId="{DA649582-725F-4081-BAEB-C68CA229E1D0}" sibTransId="{62AE049F-3552-4BD5-9C40-3A9123A9EAF5}"/>
    <dgm:cxn modelId="{42AEF7C1-DA09-0142-8271-1EA4D9A2C641}" type="presOf" srcId="{C61B6CF4-ADA4-4F9D-856F-3F6FFE4C2868}" destId="{630C4778-9CF0-AD4E-B04A-1A91968AC706}" srcOrd="0" destOrd="0" presId="urn:microsoft.com/office/officeart/2005/8/layout/vList2"/>
    <dgm:cxn modelId="{ED58E7F9-6B59-401F-ADC4-B0E8DB910A21}" srcId="{C61B6CF4-ADA4-4F9D-856F-3F6FFE4C2868}" destId="{C28404E9-894A-4F32-8B9A-B1BDD9FEC8A0}" srcOrd="2" destOrd="0" parTransId="{85ACF46D-DF76-4601-8D52-0761AF7A94CE}" sibTransId="{97D4D439-42C9-4063-B3DF-439E6CC3E53E}"/>
    <dgm:cxn modelId="{87D065FA-B040-AB4F-8BB2-602435393644}" type="presOf" srcId="{C28404E9-894A-4F32-8B9A-B1BDD9FEC8A0}" destId="{582DE1AC-9945-2C49-A6BE-58CF95D38B45}" srcOrd="0" destOrd="0" presId="urn:microsoft.com/office/officeart/2005/8/layout/vList2"/>
    <dgm:cxn modelId="{80AFB288-55A9-7840-9667-5538C388C7F8}" type="presParOf" srcId="{630C4778-9CF0-AD4E-B04A-1A91968AC706}" destId="{16F5BE13-1644-A047-8708-1BA2B185533B}" srcOrd="0" destOrd="0" presId="urn:microsoft.com/office/officeart/2005/8/layout/vList2"/>
    <dgm:cxn modelId="{FCE097E3-CD6A-B946-A8D9-880A69ADA26A}" type="presParOf" srcId="{630C4778-9CF0-AD4E-B04A-1A91968AC706}" destId="{51FD899D-94F1-DC4B-A326-8F6E650B99D3}" srcOrd="1" destOrd="0" presId="urn:microsoft.com/office/officeart/2005/8/layout/vList2"/>
    <dgm:cxn modelId="{9939CE41-308D-9F4C-B341-415DD2086EEF}" type="presParOf" srcId="{630C4778-9CF0-AD4E-B04A-1A91968AC706}" destId="{682AA58B-6BAC-6E4A-9221-CC2FB7DB7802}" srcOrd="2" destOrd="0" presId="urn:microsoft.com/office/officeart/2005/8/layout/vList2"/>
    <dgm:cxn modelId="{36B2A592-1EF6-9B4F-920C-18535AC1906D}" type="presParOf" srcId="{630C4778-9CF0-AD4E-B04A-1A91968AC706}" destId="{51062D6D-D97A-8F4E-9BDB-297015F54891}" srcOrd="3" destOrd="0" presId="urn:microsoft.com/office/officeart/2005/8/layout/vList2"/>
    <dgm:cxn modelId="{1C40D318-89DD-0943-ACB3-A195F8FA2D0F}" type="presParOf" srcId="{630C4778-9CF0-AD4E-B04A-1A91968AC706}" destId="{582DE1AC-9945-2C49-A6BE-58CF95D38B4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37004C-9A51-4C2C-9BD4-C0719EC12E1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AE73A15-19ED-4DB0-AD53-A5B1DCF38C7E}">
      <dgm:prSet/>
      <dgm:spPr/>
      <dgm:t>
        <a:bodyPr/>
        <a:lstStyle/>
        <a:p>
          <a:r>
            <a:rPr lang="en-GB" b="1"/>
            <a:t>The Moral and Religious Agenda </a:t>
          </a:r>
          <a:endParaRPr lang="en-US"/>
        </a:p>
      </dgm:t>
    </dgm:pt>
    <dgm:pt modelId="{E8A90F61-3188-42EB-9873-DDAF853AE00D}" type="parTrans" cxnId="{B1375551-69A5-4444-B387-95C41065A680}">
      <dgm:prSet/>
      <dgm:spPr/>
      <dgm:t>
        <a:bodyPr/>
        <a:lstStyle/>
        <a:p>
          <a:endParaRPr lang="en-US"/>
        </a:p>
      </dgm:t>
    </dgm:pt>
    <dgm:pt modelId="{16F11114-F02B-47BC-8197-4D093B562BE9}" type="sibTrans" cxnId="{B1375551-69A5-4444-B387-95C41065A680}">
      <dgm:prSet/>
      <dgm:spPr/>
      <dgm:t>
        <a:bodyPr/>
        <a:lstStyle/>
        <a:p>
          <a:endParaRPr lang="en-US"/>
        </a:p>
      </dgm:t>
    </dgm:pt>
    <dgm:pt modelId="{8727D7C9-DF59-4723-9DD6-65DA7E5904AE}">
      <dgm:prSet/>
      <dgm:spPr/>
      <dgm:t>
        <a:bodyPr/>
        <a:lstStyle/>
        <a:p>
          <a:r>
            <a:rPr lang="en-GB" dirty="0"/>
            <a:t>SRHRs were a special interest of moral and religious authorities;</a:t>
          </a:r>
          <a:endParaRPr lang="en-US" dirty="0"/>
        </a:p>
      </dgm:t>
    </dgm:pt>
    <dgm:pt modelId="{50D8AE41-5C62-4A53-81DD-C1BBD95CB5E8}" type="parTrans" cxnId="{090EC011-1361-45EF-A6DE-D5BE3AC5659C}">
      <dgm:prSet/>
      <dgm:spPr/>
      <dgm:t>
        <a:bodyPr/>
        <a:lstStyle/>
        <a:p>
          <a:endParaRPr lang="en-US"/>
        </a:p>
      </dgm:t>
    </dgm:pt>
    <dgm:pt modelId="{72F9E63E-6A1A-4AC5-AFFE-75C71D539D58}" type="sibTrans" cxnId="{090EC011-1361-45EF-A6DE-D5BE3AC5659C}">
      <dgm:prSet/>
      <dgm:spPr/>
      <dgm:t>
        <a:bodyPr/>
        <a:lstStyle/>
        <a:p>
          <a:endParaRPr lang="en-US"/>
        </a:p>
      </dgm:t>
    </dgm:pt>
    <dgm:pt modelId="{B5C41125-B0DF-4680-B72C-E6A5C67A77A2}">
      <dgm:prSet/>
      <dgm:spPr/>
      <dgm:t>
        <a:bodyPr/>
        <a:lstStyle/>
        <a:p>
          <a:r>
            <a:rPr lang="en-US" dirty="0"/>
            <a:t>The focus was on </a:t>
          </a:r>
          <a:r>
            <a:rPr lang="en-US" b="1" dirty="0">
              <a:solidFill>
                <a:srgbClr val="9C1D20"/>
              </a:solidFill>
            </a:rPr>
            <a:t>Human Nature and family recreation </a:t>
          </a:r>
        </a:p>
      </dgm:t>
    </dgm:pt>
    <dgm:pt modelId="{136F8246-0F29-432F-8AB5-5FAE3887C1A8}" type="parTrans" cxnId="{C937DE04-D8D7-4762-9950-32D164B279FF}">
      <dgm:prSet/>
      <dgm:spPr/>
      <dgm:t>
        <a:bodyPr/>
        <a:lstStyle/>
        <a:p>
          <a:endParaRPr lang="en-US"/>
        </a:p>
      </dgm:t>
    </dgm:pt>
    <dgm:pt modelId="{78DE9BA5-B82D-4B79-9D44-1FE0EE1282CB}" type="sibTrans" cxnId="{C937DE04-D8D7-4762-9950-32D164B279FF}">
      <dgm:prSet/>
      <dgm:spPr/>
      <dgm:t>
        <a:bodyPr/>
        <a:lstStyle/>
        <a:p>
          <a:endParaRPr lang="en-US"/>
        </a:p>
      </dgm:t>
    </dgm:pt>
    <dgm:pt modelId="{3D987AA5-78CF-4C34-AAFC-EC92E1D0C5D4}">
      <dgm:prSet/>
      <dgm:spPr/>
      <dgm:t>
        <a:bodyPr/>
        <a:lstStyle/>
        <a:p>
          <a:r>
            <a:rPr lang="en-US" dirty="0"/>
            <a:t>Suspended </a:t>
          </a:r>
          <a:r>
            <a:rPr lang="en-US" b="1" dirty="0">
              <a:solidFill>
                <a:srgbClr val="9C1D20"/>
              </a:solidFill>
            </a:rPr>
            <a:t>human interventions </a:t>
          </a:r>
          <a:r>
            <a:rPr lang="en-US" dirty="0"/>
            <a:t>in the natural process of human reproduction </a:t>
          </a:r>
        </a:p>
      </dgm:t>
    </dgm:pt>
    <dgm:pt modelId="{80CD5B74-3399-4850-9B2A-B8FCD5AA9949}" type="parTrans" cxnId="{06671462-0B96-482C-8F57-A37BC971F68D}">
      <dgm:prSet/>
      <dgm:spPr/>
      <dgm:t>
        <a:bodyPr/>
        <a:lstStyle/>
        <a:p>
          <a:endParaRPr lang="en-US"/>
        </a:p>
      </dgm:t>
    </dgm:pt>
    <dgm:pt modelId="{9E2C3A89-6AD6-4948-B981-FB91B93ABC21}" type="sibTrans" cxnId="{06671462-0B96-482C-8F57-A37BC971F68D}">
      <dgm:prSet/>
      <dgm:spPr/>
      <dgm:t>
        <a:bodyPr/>
        <a:lstStyle/>
        <a:p>
          <a:endParaRPr lang="en-US"/>
        </a:p>
      </dgm:t>
    </dgm:pt>
    <dgm:pt modelId="{DB7E8524-448F-41BC-BEE7-32C1419F1B20}">
      <dgm:prSet/>
      <dgm:spPr/>
      <dgm:t>
        <a:bodyPr/>
        <a:lstStyle/>
        <a:p>
          <a:r>
            <a:rPr lang="en-US" b="1"/>
            <a:t>Morality to Democracy </a:t>
          </a:r>
          <a:endParaRPr lang="en-US"/>
        </a:p>
      </dgm:t>
    </dgm:pt>
    <dgm:pt modelId="{46D9CDDF-3B11-4B69-8D2A-A60E7CE1CCD5}" type="parTrans" cxnId="{B1386AFE-942D-4EA7-AC90-22B27CE80095}">
      <dgm:prSet/>
      <dgm:spPr/>
      <dgm:t>
        <a:bodyPr/>
        <a:lstStyle/>
        <a:p>
          <a:endParaRPr lang="en-US"/>
        </a:p>
      </dgm:t>
    </dgm:pt>
    <dgm:pt modelId="{9697AADC-C5CD-47EE-A472-48613144B061}" type="sibTrans" cxnId="{B1386AFE-942D-4EA7-AC90-22B27CE80095}">
      <dgm:prSet/>
      <dgm:spPr/>
      <dgm:t>
        <a:bodyPr/>
        <a:lstStyle/>
        <a:p>
          <a:endParaRPr lang="en-US"/>
        </a:p>
      </dgm:t>
    </dgm:pt>
    <dgm:pt modelId="{27A4E7E4-3686-4783-8EC9-AB80D84C44BF}">
      <dgm:prSet/>
      <dgm:spPr/>
      <dgm:t>
        <a:bodyPr/>
        <a:lstStyle/>
        <a:p>
          <a:r>
            <a:rPr lang="en-US" dirty="0"/>
            <a:t>Lord Wolfenden Committee Report – </a:t>
          </a:r>
          <a:r>
            <a:rPr lang="en-US" b="1" dirty="0">
              <a:solidFill>
                <a:srgbClr val="9C1D20"/>
              </a:solidFill>
            </a:rPr>
            <a:t>Every moral precept has to be in the law </a:t>
          </a:r>
        </a:p>
      </dgm:t>
    </dgm:pt>
    <dgm:pt modelId="{F5C98371-6113-44EE-8D0C-9DEFEB675051}" type="parTrans" cxnId="{E427A24B-0B30-4233-A1B0-DFE4AAF314EC}">
      <dgm:prSet/>
      <dgm:spPr/>
      <dgm:t>
        <a:bodyPr/>
        <a:lstStyle/>
        <a:p>
          <a:endParaRPr lang="en-US"/>
        </a:p>
      </dgm:t>
    </dgm:pt>
    <dgm:pt modelId="{C2D13A31-F39A-4541-9518-A277724B8065}" type="sibTrans" cxnId="{E427A24B-0B30-4233-A1B0-DFE4AAF314EC}">
      <dgm:prSet/>
      <dgm:spPr/>
      <dgm:t>
        <a:bodyPr/>
        <a:lstStyle/>
        <a:p>
          <a:endParaRPr lang="en-US"/>
        </a:p>
      </dgm:t>
    </dgm:pt>
    <dgm:pt modelId="{B723371D-9D4C-4D57-973D-376BE3FECAF8}">
      <dgm:prSet/>
      <dgm:spPr/>
      <dgm:t>
        <a:bodyPr/>
        <a:lstStyle/>
        <a:p>
          <a:r>
            <a:rPr lang="en-US" dirty="0"/>
            <a:t>Private morality and immorality which isn’t within the law – acceptance in </a:t>
          </a:r>
          <a:r>
            <a:rPr lang="en-US" b="1" dirty="0">
              <a:solidFill>
                <a:srgbClr val="9C1D20"/>
              </a:solidFill>
            </a:rPr>
            <a:t>popular tolerance</a:t>
          </a:r>
        </a:p>
      </dgm:t>
    </dgm:pt>
    <dgm:pt modelId="{338FE8E2-8D2F-40DC-B28B-710DE82F4D23}" type="parTrans" cxnId="{E45960B3-B7C6-4CEA-B71F-32C9413A989B}">
      <dgm:prSet/>
      <dgm:spPr/>
      <dgm:t>
        <a:bodyPr/>
        <a:lstStyle/>
        <a:p>
          <a:endParaRPr lang="en-US"/>
        </a:p>
      </dgm:t>
    </dgm:pt>
    <dgm:pt modelId="{243DF0EE-8D47-43B5-9FA2-CCED8D8DB42E}" type="sibTrans" cxnId="{E45960B3-B7C6-4CEA-B71F-32C9413A989B}">
      <dgm:prSet/>
      <dgm:spPr/>
      <dgm:t>
        <a:bodyPr/>
        <a:lstStyle/>
        <a:p>
          <a:endParaRPr lang="en-US"/>
        </a:p>
      </dgm:t>
    </dgm:pt>
    <dgm:pt modelId="{780CCACD-202C-455A-940C-48D9C48DEAB0}">
      <dgm:prSet/>
      <dgm:spPr/>
      <dgm:t>
        <a:bodyPr/>
        <a:lstStyle/>
        <a:p>
          <a:r>
            <a:rPr lang="en-US" dirty="0"/>
            <a:t>Whatever was out – is criminal and punishable. </a:t>
          </a:r>
        </a:p>
      </dgm:t>
    </dgm:pt>
    <dgm:pt modelId="{BE38EF8C-9954-4128-A6CB-F761528AE37D}" type="parTrans" cxnId="{FFC66E63-DB53-4C2C-9C0E-8894D1FF6191}">
      <dgm:prSet/>
      <dgm:spPr/>
      <dgm:t>
        <a:bodyPr/>
        <a:lstStyle/>
        <a:p>
          <a:endParaRPr lang="en-US"/>
        </a:p>
      </dgm:t>
    </dgm:pt>
    <dgm:pt modelId="{DCC379F9-E443-4ABD-84BE-9BEFBCD4AAD9}" type="sibTrans" cxnId="{FFC66E63-DB53-4C2C-9C0E-8894D1FF6191}">
      <dgm:prSet/>
      <dgm:spPr/>
      <dgm:t>
        <a:bodyPr/>
        <a:lstStyle/>
        <a:p>
          <a:endParaRPr lang="en-US"/>
        </a:p>
      </dgm:t>
    </dgm:pt>
    <dgm:pt modelId="{B7B15295-FB95-4C7B-A2D6-82E29B9180EA}">
      <dgm:prSet/>
      <dgm:spPr/>
      <dgm:t>
        <a:bodyPr/>
        <a:lstStyle/>
        <a:p>
          <a:r>
            <a:rPr lang="en-US" b="1"/>
            <a:t>Crime to Health and Welfare </a:t>
          </a:r>
          <a:endParaRPr lang="en-US"/>
        </a:p>
      </dgm:t>
    </dgm:pt>
    <dgm:pt modelId="{9DDDDA15-1585-4864-8F3C-2B2EF52D9CD5}" type="parTrans" cxnId="{3B1752C9-6E8B-4089-8CD7-586FF3AD435A}">
      <dgm:prSet/>
      <dgm:spPr/>
      <dgm:t>
        <a:bodyPr/>
        <a:lstStyle/>
        <a:p>
          <a:endParaRPr lang="en-US"/>
        </a:p>
      </dgm:t>
    </dgm:pt>
    <dgm:pt modelId="{16F69FC0-EC91-4713-ADFE-DB49450AA125}" type="sibTrans" cxnId="{3B1752C9-6E8B-4089-8CD7-586FF3AD435A}">
      <dgm:prSet/>
      <dgm:spPr/>
      <dgm:t>
        <a:bodyPr/>
        <a:lstStyle/>
        <a:p>
          <a:endParaRPr lang="en-US"/>
        </a:p>
      </dgm:t>
    </dgm:pt>
    <dgm:pt modelId="{711EB0BF-2DD9-4219-932E-EB49DF9717ED}">
      <dgm:prSet/>
      <dgm:spPr/>
      <dgm:t>
        <a:bodyPr/>
        <a:lstStyle/>
        <a:p>
          <a:r>
            <a:rPr lang="en-US" dirty="0"/>
            <a:t>From offences to </a:t>
          </a:r>
          <a:r>
            <a:rPr lang="en-US" b="1" dirty="0">
              <a:solidFill>
                <a:srgbClr val="9C1D20"/>
              </a:solidFill>
            </a:rPr>
            <a:t>individual interest </a:t>
          </a:r>
          <a:r>
            <a:rPr lang="en-US" dirty="0"/>
            <a:t>– contraceptives, sterilization;</a:t>
          </a:r>
        </a:p>
      </dgm:t>
    </dgm:pt>
    <dgm:pt modelId="{65982C25-50FF-484A-B9C0-1636EE9DAB5E}" type="parTrans" cxnId="{2CEEF77C-D80E-4A59-8C30-3A891A1E1390}">
      <dgm:prSet/>
      <dgm:spPr/>
      <dgm:t>
        <a:bodyPr/>
        <a:lstStyle/>
        <a:p>
          <a:endParaRPr lang="en-US"/>
        </a:p>
      </dgm:t>
    </dgm:pt>
    <dgm:pt modelId="{35A22B7C-E64E-4A17-AFA6-19415B487FAB}" type="sibTrans" cxnId="{2CEEF77C-D80E-4A59-8C30-3A891A1E1390}">
      <dgm:prSet/>
      <dgm:spPr/>
      <dgm:t>
        <a:bodyPr/>
        <a:lstStyle/>
        <a:p>
          <a:endParaRPr lang="en-US"/>
        </a:p>
      </dgm:t>
    </dgm:pt>
    <dgm:pt modelId="{BF4C5FC3-9F3E-4A66-8DE4-BB3E65B09AC5}">
      <dgm:prSet/>
      <dgm:spPr/>
      <dgm:t>
        <a:bodyPr/>
        <a:lstStyle/>
        <a:p>
          <a:r>
            <a:rPr lang="en-US" dirty="0"/>
            <a:t>Global Craze on Birth control &amp; population control (FP Associations)  </a:t>
          </a:r>
        </a:p>
      </dgm:t>
    </dgm:pt>
    <dgm:pt modelId="{BB6577CB-7E36-4052-9242-3086945E82A5}" type="parTrans" cxnId="{CA8B65B2-0DBA-4284-9085-087B1C710D7B}">
      <dgm:prSet/>
      <dgm:spPr/>
      <dgm:t>
        <a:bodyPr/>
        <a:lstStyle/>
        <a:p>
          <a:endParaRPr lang="en-US"/>
        </a:p>
      </dgm:t>
    </dgm:pt>
    <dgm:pt modelId="{8D171434-9C07-4CA6-BF36-8F4A61C958B4}" type="sibTrans" cxnId="{CA8B65B2-0DBA-4284-9085-087B1C710D7B}">
      <dgm:prSet/>
      <dgm:spPr/>
      <dgm:t>
        <a:bodyPr/>
        <a:lstStyle/>
        <a:p>
          <a:endParaRPr lang="en-US"/>
        </a:p>
      </dgm:t>
    </dgm:pt>
    <dgm:pt modelId="{4F0F1D11-9F22-4DDB-8442-2788ACF696E7}">
      <dgm:prSet/>
      <dgm:spPr/>
      <dgm:t>
        <a:bodyPr/>
        <a:lstStyle/>
        <a:p>
          <a:r>
            <a:rPr lang="en-US" dirty="0"/>
            <a:t>This phase came with clinical trials and techniques of providing options for infertile couples (the fate of black communities)</a:t>
          </a:r>
        </a:p>
      </dgm:t>
    </dgm:pt>
    <dgm:pt modelId="{9364ECBD-F0CE-4A25-BB95-CFFE644FC19E}" type="parTrans" cxnId="{8616E6FF-A322-44BD-86B1-3E07C7B8D268}">
      <dgm:prSet/>
      <dgm:spPr/>
      <dgm:t>
        <a:bodyPr/>
        <a:lstStyle/>
        <a:p>
          <a:endParaRPr lang="en-US"/>
        </a:p>
      </dgm:t>
    </dgm:pt>
    <dgm:pt modelId="{0419E38E-0DF0-4B29-AAE3-400A48FF7C34}" type="sibTrans" cxnId="{8616E6FF-A322-44BD-86B1-3E07C7B8D268}">
      <dgm:prSet/>
      <dgm:spPr/>
      <dgm:t>
        <a:bodyPr/>
        <a:lstStyle/>
        <a:p>
          <a:endParaRPr lang="en-US"/>
        </a:p>
      </dgm:t>
    </dgm:pt>
    <dgm:pt modelId="{54FB8308-88ED-9C4C-AD1D-7B88CD9A32F6}" type="pres">
      <dgm:prSet presAssocID="{0637004C-9A51-4C2C-9BD4-C0719EC12E1D}" presName="Name0" presStyleCnt="0">
        <dgm:presLayoutVars>
          <dgm:dir/>
          <dgm:animLvl val="lvl"/>
          <dgm:resizeHandles val="exact"/>
        </dgm:presLayoutVars>
      </dgm:prSet>
      <dgm:spPr/>
    </dgm:pt>
    <dgm:pt modelId="{96EEC62C-446E-8C44-8A49-2EB87E6B6366}" type="pres">
      <dgm:prSet presAssocID="{4AE73A15-19ED-4DB0-AD53-A5B1DCF38C7E}" presName="composite" presStyleCnt="0"/>
      <dgm:spPr/>
    </dgm:pt>
    <dgm:pt modelId="{7E3C4AF0-2E71-334E-AEE5-2A421A63B14C}" type="pres">
      <dgm:prSet presAssocID="{4AE73A15-19ED-4DB0-AD53-A5B1DCF38C7E}" presName="parTx" presStyleLbl="alignNode1" presStyleIdx="0" presStyleCnt="3">
        <dgm:presLayoutVars>
          <dgm:chMax val="0"/>
          <dgm:chPref val="0"/>
          <dgm:bulletEnabled val="1"/>
        </dgm:presLayoutVars>
      </dgm:prSet>
      <dgm:spPr/>
    </dgm:pt>
    <dgm:pt modelId="{56C6FAA0-390B-DE46-BC9B-548F68B98BFF}" type="pres">
      <dgm:prSet presAssocID="{4AE73A15-19ED-4DB0-AD53-A5B1DCF38C7E}" presName="desTx" presStyleLbl="alignAccFollowNode1" presStyleIdx="0" presStyleCnt="3">
        <dgm:presLayoutVars>
          <dgm:bulletEnabled val="1"/>
        </dgm:presLayoutVars>
      </dgm:prSet>
      <dgm:spPr/>
    </dgm:pt>
    <dgm:pt modelId="{C03520B3-CC0E-2D40-A816-FE7A508141B0}" type="pres">
      <dgm:prSet presAssocID="{16F11114-F02B-47BC-8197-4D093B562BE9}" presName="space" presStyleCnt="0"/>
      <dgm:spPr/>
    </dgm:pt>
    <dgm:pt modelId="{5E7BAE09-6A2E-0C4B-B5A9-099E1B16A4CD}" type="pres">
      <dgm:prSet presAssocID="{DB7E8524-448F-41BC-BEE7-32C1419F1B20}" presName="composite" presStyleCnt="0"/>
      <dgm:spPr/>
    </dgm:pt>
    <dgm:pt modelId="{FC6DA10A-290A-5941-BFB8-C1CE29BC356A}" type="pres">
      <dgm:prSet presAssocID="{DB7E8524-448F-41BC-BEE7-32C1419F1B20}" presName="parTx" presStyleLbl="alignNode1" presStyleIdx="1" presStyleCnt="3">
        <dgm:presLayoutVars>
          <dgm:chMax val="0"/>
          <dgm:chPref val="0"/>
          <dgm:bulletEnabled val="1"/>
        </dgm:presLayoutVars>
      </dgm:prSet>
      <dgm:spPr/>
    </dgm:pt>
    <dgm:pt modelId="{11918592-DE47-7E4E-A4B5-A8C88BE461D6}" type="pres">
      <dgm:prSet presAssocID="{DB7E8524-448F-41BC-BEE7-32C1419F1B20}" presName="desTx" presStyleLbl="alignAccFollowNode1" presStyleIdx="1" presStyleCnt="3">
        <dgm:presLayoutVars>
          <dgm:bulletEnabled val="1"/>
        </dgm:presLayoutVars>
      </dgm:prSet>
      <dgm:spPr/>
    </dgm:pt>
    <dgm:pt modelId="{5392EA03-95B8-5949-A6A2-89ED8CE298BE}" type="pres">
      <dgm:prSet presAssocID="{9697AADC-C5CD-47EE-A472-48613144B061}" presName="space" presStyleCnt="0"/>
      <dgm:spPr/>
    </dgm:pt>
    <dgm:pt modelId="{C37CC16E-D1C9-8C40-A230-4950C0CD432E}" type="pres">
      <dgm:prSet presAssocID="{B7B15295-FB95-4C7B-A2D6-82E29B9180EA}" presName="composite" presStyleCnt="0"/>
      <dgm:spPr/>
    </dgm:pt>
    <dgm:pt modelId="{23914E73-8C18-7D40-A12F-50F3F4F53F42}" type="pres">
      <dgm:prSet presAssocID="{B7B15295-FB95-4C7B-A2D6-82E29B9180EA}" presName="parTx" presStyleLbl="alignNode1" presStyleIdx="2" presStyleCnt="3">
        <dgm:presLayoutVars>
          <dgm:chMax val="0"/>
          <dgm:chPref val="0"/>
          <dgm:bulletEnabled val="1"/>
        </dgm:presLayoutVars>
      </dgm:prSet>
      <dgm:spPr/>
    </dgm:pt>
    <dgm:pt modelId="{FD36F2E6-DB80-9148-857A-2F07CE6D1D3A}" type="pres">
      <dgm:prSet presAssocID="{B7B15295-FB95-4C7B-A2D6-82E29B9180EA}" presName="desTx" presStyleLbl="alignAccFollowNode1" presStyleIdx="2" presStyleCnt="3">
        <dgm:presLayoutVars>
          <dgm:bulletEnabled val="1"/>
        </dgm:presLayoutVars>
      </dgm:prSet>
      <dgm:spPr/>
    </dgm:pt>
  </dgm:ptLst>
  <dgm:cxnLst>
    <dgm:cxn modelId="{94545003-232F-5C4B-9412-C17728337DB6}" type="presOf" srcId="{BF4C5FC3-9F3E-4A66-8DE4-BB3E65B09AC5}" destId="{FD36F2E6-DB80-9148-857A-2F07CE6D1D3A}" srcOrd="0" destOrd="1" presId="urn:microsoft.com/office/officeart/2005/8/layout/hList1"/>
    <dgm:cxn modelId="{C937DE04-D8D7-4762-9950-32D164B279FF}" srcId="{4AE73A15-19ED-4DB0-AD53-A5B1DCF38C7E}" destId="{B5C41125-B0DF-4680-B72C-E6A5C67A77A2}" srcOrd="1" destOrd="0" parTransId="{136F8246-0F29-432F-8AB5-5FAE3887C1A8}" sibTransId="{78DE9BA5-B82D-4B79-9D44-1FE0EE1282CB}"/>
    <dgm:cxn modelId="{090EC011-1361-45EF-A6DE-D5BE3AC5659C}" srcId="{4AE73A15-19ED-4DB0-AD53-A5B1DCF38C7E}" destId="{8727D7C9-DF59-4723-9DD6-65DA7E5904AE}" srcOrd="0" destOrd="0" parTransId="{50D8AE41-5C62-4A53-81DD-C1BBD95CB5E8}" sibTransId="{72F9E63E-6A1A-4AC5-AFFE-75C71D539D58}"/>
    <dgm:cxn modelId="{3F8E9412-3535-EB4C-8AAD-3DC45733C687}" type="presOf" srcId="{B723371D-9D4C-4D57-973D-376BE3FECAF8}" destId="{11918592-DE47-7E4E-A4B5-A8C88BE461D6}" srcOrd="0" destOrd="1" presId="urn:microsoft.com/office/officeart/2005/8/layout/hList1"/>
    <dgm:cxn modelId="{4116CD15-62F5-354D-850D-75F3C8D3CA27}" type="presOf" srcId="{711EB0BF-2DD9-4219-932E-EB49DF9717ED}" destId="{FD36F2E6-DB80-9148-857A-2F07CE6D1D3A}" srcOrd="0" destOrd="0" presId="urn:microsoft.com/office/officeart/2005/8/layout/hList1"/>
    <dgm:cxn modelId="{06671462-0B96-482C-8F57-A37BC971F68D}" srcId="{4AE73A15-19ED-4DB0-AD53-A5B1DCF38C7E}" destId="{3D987AA5-78CF-4C34-AAFC-EC92E1D0C5D4}" srcOrd="2" destOrd="0" parTransId="{80CD5B74-3399-4850-9B2A-B8FCD5AA9949}" sibTransId="{9E2C3A89-6AD6-4948-B981-FB91B93ABC21}"/>
    <dgm:cxn modelId="{FFC66E63-DB53-4C2C-9C0E-8894D1FF6191}" srcId="{DB7E8524-448F-41BC-BEE7-32C1419F1B20}" destId="{780CCACD-202C-455A-940C-48D9C48DEAB0}" srcOrd="2" destOrd="0" parTransId="{BE38EF8C-9954-4128-A6CB-F761528AE37D}" sibTransId="{DCC379F9-E443-4ABD-84BE-9BEFBCD4AAD9}"/>
    <dgm:cxn modelId="{E427A24B-0B30-4233-A1B0-DFE4AAF314EC}" srcId="{DB7E8524-448F-41BC-BEE7-32C1419F1B20}" destId="{27A4E7E4-3686-4783-8EC9-AB80D84C44BF}" srcOrd="0" destOrd="0" parTransId="{F5C98371-6113-44EE-8D0C-9DEFEB675051}" sibTransId="{C2D13A31-F39A-4541-9518-A277724B8065}"/>
    <dgm:cxn modelId="{F455A06C-45D4-E54E-B410-4DE6093F04B6}" type="presOf" srcId="{0637004C-9A51-4C2C-9BD4-C0719EC12E1D}" destId="{54FB8308-88ED-9C4C-AD1D-7B88CD9A32F6}" srcOrd="0" destOrd="0" presId="urn:microsoft.com/office/officeart/2005/8/layout/hList1"/>
    <dgm:cxn modelId="{3820AC50-3820-8944-95F0-15C70301ACC8}" type="presOf" srcId="{4F0F1D11-9F22-4DDB-8442-2788ACF696E7}" destId="{FD36F2E6-DB80-9148-857A-2F07CE6D1D3A}" srcOrd="0" destOrd="2" presId="urn:microsoft.com/office/officeart/2005/8/layout/hList1"/>
    <dgm:cxn modelId="{B1375551-69A5-4444-B387-95C41065A680}" srcId="{0637004C-9A51-4C2C-9BD4-C0719EC12E1D}" destId="{4AE73A15-19ED-4DB0-AD53-A5B1DCF38C7E}" srcOrd="0" destOrd="0" parTransId="{E8A90F61-3188-42EB-9873-DDAF853AE00D}" sibTransId="{16F11114-F02B-47BC-8197-4D093B562BE9}"/>
    <dgm:cxn modelId="{2CEEF77C-D80E-4A59-8C30-3A891A1E1390}" srcId="{B7B15295-FB95-4C7B-A2D6-82E29B9180EA}" destId="{711EB0BF-2DD9-4219-932E-EB49DF9717ED}" srcOrd="0" destOrd="0" parTransId="{65982C25-50FF-484A-B9C0-1636EE9DAB5E}" sibTransId="{35A22B7C-E64E-4A17-AFA6-19415B487FAB}"/>
    <dgm:cxn modelId="{D4B4BF80-2D55-E945-91EB-DB1A930A3BF8}" type="presOf" srcId="{3D987AA5-78CF-4C34-AAFC-EC92E1D0C5D4}" destId="{56C6FAA0-390B-DE46-BC9B-548F68B98BFF}" srcOrd="0" destOrd="2" presId="urn:microsoft.com/office/officeart/2005/8/layout/hList1"/>
    <dgm:cxn modelId="{DC048481-5F1B-4342-9FFC-CE788A315742}" type="presOf" srcId="{B5C41125-B0DF-4680-B72C-E6A5C67A77A2}" destId="{56C6FAA0-390B-DE46-BC9B-548F68B98BFF}" srcOrd="0" destOrd="1" presId="urn:microsoft.com/office/officeart/2005/8/layout/hList1"/>
    <dgm:cxn modelId="{FC4A4291-A2FB-D84C-B3CC-35EBBD41BA01}" type="presOf" srcId="{8727D7C9-DF59-4723-9DD6-65DA7E5904AE}" destId="{56C6FAA0-390B-DE46-BC9B-548F68B98BFF}" srcOrd="0" destOrd="0" presId="urn:microsoft.com/office/officeart/2005/8/layout/hList1"/>
    <dgm:cxn modelId="{B3C3BFA8-979F-7E41-8C40-A7284314756B}" type="presOf" srcId="{27A4E7E4-3686-4783-8EC9-AB80D84C44BF}" destId="{11918592-DE47-7E4E-A4B5-A8C88BE461D6}" srcOrd="0" destOrd="0" presId="urn:microsoft.com/office/officeart/2005/8/layout/hList1"/>
    <dgm:cxn modelId="{CA8B65B2-0DBA-4284-9085-087B1C710D7B}" srcId="{B7B15295-FB95-4C7B-A2D6-82E29B9180EA}" destId="{BF4C5FC3-9F3E-4A66-8DE4-BB3E65B09AC5}" srcOrd="1" destOrd="0" parTransId="{BB6577CB-7E36-4052-9242-3086945E82A5}" sibTransId="{8D171434-9C07-4CA6-BF36-8F4A61C958B4}"/>
    <dgm:cxn modelId="{E45960B3-B7C6-4CEA-B71F-32C9413A989B}" srcId="{DB7E8524-448F-41BC-BEE7-32C1419F1B20}" destId="{B723371D-9D4C-4D57-973D-376BE3FECAF8}" srcOrd="1" destOrd="0" parTransId="{338FE8E2-8D2F-40DC-B28B-710DE82F4D23}" sibTransId="{243DF0EE-8D47-43B5-9FA2-CCED8D8DB42E}"/>
    <dgm:cxn modelId="{A0906FBE-B572-1548-B045-126BF93FF36B}" type="presOf" srcId="{DB7E8524-448F-41BC-BEE7-32C1419F1B20}" destId="{FC6DA10A-290A-5941-BFB8-C1CE29BC356A}" srcOrd="0" destOrd="0" presId="urn:microsoft.com/office/officeart/2005/8/layout/hList1"/>
    <dgm:cxn modelId="{3B1752C9-6E8B-4089-8CD7-586FF3AD435A}" srcId="{0637004C-9A51-4C2C-9BD4-C0719EC12E1D}" destId="{B7B15295-FB95-4C7B-A2D6-82E29B9180EA}" srcOrd="2" destOrd="0" parTransId="{9DDDDA15-1585-4864-8F3C-2B2EF52D9CD5}" sibTransId="{16F69FC0-EC91-4713-ADFE-DB49450AA125}"/>
    <dgm:cxn modelId="{7D009CD4-8A08-014A-B017-8DD5B5992600}" type="presOf" srcId="{B7B15295-FB95-4C7B-A2D6-82E29B9180EA}" destId="{23914E73-8C18-7D40-A12F-50F3F4F53F42}" srcOrd="0" destOrd="0" presId="urn:microsoft.com/office/officeart/2005/8/layout/hList1"/>
    <dgm:cxn modelId="{60E028E1-7A61-4D49-829D-CB200CBC105B}" type="presOf" srcId="{4AE73A15-19ED-4DB0-AD53-A5B1DCF38C7E}" destId="{7E3C4AF0-2E71-334E-AEE5-2A421A63B14C}" srcOrd="0" destOrd="0" presId="urn:microsoft.com/office/officeart/2005/8/layout/hList1"/>
    <dgm:cxn modelId="{E50524F8-8FB1-D64E-8E4B-A6D0449BCB23}" type="presOf" srcId="{780CCACD-202C-455A-940C-48D9C48DEAB0}" destId="{11918592-DE47-7E4E-A4B5-A8C88BE461D6}" srcOrd="0" destOrd="2" presId="urn:microsoft.com/office/officeart/2005/8/layout/hList1"/>
    <dgm:cxn modelId="{B1386AFE-942D-4EA7-AC90-22B27CE80095}" srcId="{0637004C-9A51-4C2C-9BD4-C0719EC12E1D}" destId="{DB7E8524-448F-41BC-BEE7-32C1419F1B20}" srcOrd="1" destOrd="0" parTransId="{46D9CDDF-3B11-4B69-8D2A-A60E7CE1CCD5}" sibTransId="{9697AADC-C5CD-47EE-A472-48613144B061}"/>
    <dgm:cxn modelId="{8616E6FF-A322-44BD-86B1-3E07C7B8D268}" srcId="{B7B15295-FB95-4C7B-A2D6-82E29B9180EA}" destId="{4F0F1D11-9F22-4DDB-8442-2788ACF696E7}" srcOrd="2" destOrd="0" parTransId="{9364ECBD-F0CE-4A25-BB95-CFFE644FC19E}" sibTransId="{0419E38E-0DF0-4B29-AAE3-400A48FF7C34}"/>
    <dgm:cxn modelId="{6D10F3AC-4BA6-0E45-898F-F12EB0C9BEB5}" type="presParOf" srcId="{54FB8308-88ED-9C4C-AD1D-7B88CD9A32F6}" destId="{96EEC62C-446E-8C44-8A49-2EB87E6B6366}" srcOrd="0" destOrd="0" presId="urn:microsoft.com/office/officeart/2005/8/layout/hList1"/>
    <dgm:cxn modelId="{752539BB-1D73-324A-BAF4-7B2C3E91002E}" type="presParOf" srcId="{96EEC62C-446E-8C44-8A49-2EB87E6B6366}" destId="{7E3C4AF0-2E71-334E-AEE5-2A421A63B14C}" srcOrd="0" destOrd="0" presId="urn:microsoft.com/office/officeart/2005/8/layout/hList1"/>
    <dgm:cxn modelId="{EC8C39C5-5E16-1748-A956-67464497F2F7}" type="presParOf" srcId="{96EEC62C-446E-8C44-8A49-2EB87E6B6366}" destId="{56C6FAA0-390B-DE46-BC9B-548F68B98BFF}" srcOrd="1" destOrd="0" presId="urn:microsoft.com/office/officeart/2005/8/layout/hList1"/>
    <dgm:cxn modelId="{F7EDD973-EE37-874B-9CC9-B01DE66EE1AD}" type="presParOf" srcId="{54FB8308-88ED-9C4C-AD1D-7B88CD9A32F6}" destId="{C03520B3-CC0E-2D40-A816-FE7A508141B0}" srcOrd="1" destOrd="0" presId="urn:microsoft.com/office/officeart/2005/8/layout/hList1"/>
    <dgm:cxn modelId="{C007B660-5F41-754F-8E10-A6C8CD7C0B8F}" type="presParOf" srcId="{54FB8308-88ED-9C4C-AD1D-7B88CD9A32F6}" destId="{5E7BAE09-6A2E-0C4B-B5A9-099E1B16A4CD}" srcOrd="2" destOrd="0" presId="urn:microsoft.com/office/officeart/2005/8/layout/hList1"/>
    <dgm:cxn modelId="{FF54FF45-DF74-DA49-B1CF-C3EF1D8C85B2}" type="presParOf" srcId="{5E7BAE09-6A2E-0C4B-B5A9-099E1B16A4CD}" destId="{FC6DA10A-290A-5941-BFB8-C1CE29BC356A}" srcOrd="0" destOrd="0" presId="urn:microsoft.com/office/officeart/2005/8/layout/hList1"/>
    <dgm:cxn modelId="{F0842D6E-2491-9242-BF39-F7A8B9B1989A}" type="presParOf" srcId="{5E7BAE09-6A2E-0C4B-B5A9-099E1B16A4CD}" destId="{11918592-DE47-7E4E-A4B5-A8C88BE461D6}" srcOrd="1" destOrd="0" presId="urn:microsoft.com/office/officeart/2005/8/layout/hList1"/>
    <dgm:cxn modelId="{93E1BE9D-94A4-2547-87F0-876D865271B4}" type="presParOf" srcId="{54FB8308-88ED-9C4C-AD1D-7B88CD9A32F6}" destId="{5392EA03-95B8-5949-A6A2-89ED8CE298BE}" srcOrd="3" destOrd="0" presId="urn:microsoft.com/office/officeart/2005/8/layout/hList1"/>
    <dgm:cxn modelId="{5696429F-3959-C144-A7C2-FB65685F691F}" type="presParOf" srcId="{54FB8308-88ED-9C4C-AD1D-7B88CD9A32F6}" destId="{C37CC16E-D1C9-8C40-A230-4950C0CD432E}" srcOrd="4" destOrd="0" presId="urn:microsoft.com/office/officeart/2005/8/layout/hList1"/>
    <dgm:cxn modelId="{5134D523-7D6B-6F48-878C-139A534DDEC3}" type="presParOf" srcId="{C37CC16E-D1C9-8C40-A230-4950C0CD432E}" destId="{23914E73-8C18-7D40-A12F-50F3F4F53F42}" srcOrd="0" destOrd="0" presId="urn:microsoft.com/office/officeart/2005/8/layout/hList1"/>
    <dgm:cxn modelId="{9AB93A67-6EF0-EF4C-9D28-CAB0361D8A57}" type="presParOf" srcId="{C37CC16E-D1C9-8C40-A230-4950C0CD432E}" destId="{FD36F2E6-DB80-9148-857A-2F07CE6D1D3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DDCA97-57EA-4A68-A1E9-8C9AF5EFA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4A85F56-0A2B-4028-954C-13A3CF275B16}">
      <dgm:prSet/>
      <dgm:spPr/>
      <dgm:t>
        <a:bodyPr/>
        <a:lstStyle/>
        <a:p>
          <a:r>
            <a:rPr lang="en-US" b="1" i="0" baseline="0"/>
            <a:t>Key Questions:</a:t>
          </a:r>
          <a:endParaRPr lang="en-US"/>
        </a:p>
      </dgm:t>
    </dgm:pt>
    <dgm:pt modelId="{3B8B8356-0802-416D-A750-308332CEBC47}" type="parTrans" cxnId="{D01A7670-9ED2-45BB-8721-C63E20400AAB}">
      <dgm:prSet/>
      <dgm:spPr/>
      <dgm:t>
        <a:bodyPr/>
        <a:lstStyle/>
        <a:p>
          <a:endParaRPr lang="en-US"/>
        </a:p>
      </dgm:t>
    </dgm:pt>
    <dgm:pt modelId="{30736671-5040-4208-ACB6-3F2148B7502E}" type="sibTrans" cxnId="{D01A7670-9ED2-45BB-8721-C63E20400AAB}">
      <dgm:prSet/>
      <dgm:spPr/>
      <dgm:t>
        <a:bodyPr/>
        <a:lstStyle/>
        <a:p>
          <a:endParaRPr lang="en-US"/>
        </a:p>
      </dgm:t>
    </dgm:pt>
    <dgm:pt modelId="{2CD55910-3C2A-440D-91D2-A8B6F55ACC67}">
      <dgm:prSet custT="1"/>
      <dgm:spPr/>
      <dgm:t>
        <a:bodyPr/>
        <a:lstStyle/>
        <a:p>
          <a:r>
            <a:rPr lang="en-US" sz="2000" b="0" i="0" dirty="0">
              <a:latin typeface="Arial Narrow" panose="020B0604020202020204" pitchFamily="34" charset="0"/>
              <a:cs typeface="Arial Narrow" panose="020B0604020202020204" pitchFamily="34" charset="0"/>
            </a:rPr>
            <a:t>How did African communities perceive sexuality and reproduction</a:t>
          </a:r>
          <a:r>
            <a:rPr lang="en-US" sz="2000" b="0" i="0" baseline="0" dirty="0">
              <a:latin typeface="Arial Narrow" panose="020B0604020202020204" pitchFamily="34" charset="0"/>
              <a:cs typeface="Arial Narrow" panose="020B0604020202020204" pitchFamily="34" charset="0"/>
            </a:rPr>
            <a:t>? </a:t>
          </a:r>
          <a:endParaRPr lang="en-US" sz="2000" b="0" i="0" dirty="0">
            <a:latin typeface="Arial Narrow" panose="020B0604020202020204" pitchFamily="34" charset="0"/>
            <a:cs typeface="Arial Narrow" panose="020B0604020202020204" pitchFamily="34" charset="0"/>
          </a:endParaRPr>
        </a:p>
      </dgm:t>
    </dgm:pt>
    <dgm:pt modelId="{83DA83E4-8D49-4D9F-899B-94EA7797D480}" type="parTrans" cxnId="{E5945DF7-BF25-42C6-B7C5-9A3647A61C18}">
      <dgm:prSet/>
      <dgm:spPr/>
      <dgm:t>
        <a:bodyPr/>
        <a:lstStyle/>
        <a:p>
          <a:endParaRPr lang="en-US"/>
        </a:p>
      </dgm:t>
    </dgm:pt>
    <dgm:pt modelId="{0D37EA72-DADD-481B-935C-8CA35760E52B}" type="sibTrans" cxnId="{E5945DF7-BF25-42C6-B7C5-9A3647A61C18}">
      <dgm:prSet/>
      <dgm:spPr/>
      <dgm:t>
        <a:bodyPr/>
        <a:lstStyle/>
        <a:p>
          <a:endParaRPr lang="en-US"/>
        </a:p>
      </dgm:t>
    </dgm:pt>
    <dgm:pt modelId="{8FF52221-5968-44C5-8C41-417111140AAF}">
      <dgm:prSet custT="1"/>
      <dgm:spPr/>
      <dgm:t>
        <a:bodyPr/>
        <a:lstStyle/>
        <a:p>
          <a:r>
            <a:rPr lang="en-US" sz="2000" b="0" i="0" dirty="0">
              <a:latin typeface="Arial Narrow" panose="020B0604020202020204" pitchFamily="34" charset="0"/>
              <a:cs typeface="Arial Narrow" panose="020B0604020202020204" pitchFamily="34" charset="0"/>
            </a:rPr>
            <a:t>Were women the perpetual and constant victims of African men as colonial writings constantly portrayed?</a:t>
          </a:r>
        </a:p>
      </dgm:t>
    </dgm:pt>
    <dgm:pt modelId="{D6719855-92C9-43A3-AA46-6338B6CADBFD}" type="parTrans" cxnId="{5934F19F-FA49-4353-AB4A-94868FB33FBC}">
      <dgm:prSet/>
      <dgm:spPr/>
      <dgm:t>
        <a:bodyPr/>
        <a:lstStyle/>
        <a:p>
          <a:endParaRPr lang="en-US"/>
        </a:p>
      </dgm:t>
    </dgm:pt>
    <dgm:pt modelId="{99D3257B-B9E1-4CF0-AF8D-4322AB5A21A2}" type="sibTrans" cxnId="{5934F19F-FA49-4353-AB4A-94868FB33FBC}">
      <dgm:prSet/>
      <dgm:spPr/>
      <dgm:t>
        <a:bodyPr/>
        <a:lstStyle/>
        <a:p>
          <a:endParaRPr lang="en-US"/>
        </a:p>
      </dgm:t>
    </dgm:pt>
    <dgm:pt modelId="{8A3F4EEB-7106-4699-B602-35FC496E5EEC}">
      <dgm:prSet custT="1"/>
      <dgm:spPr/>
      <dgm:t>
        <a:bodyPr/>
        <a:lstStyle/>
        <a:p>
          <a:r>
            <a:rPr lang="en-US" sz="2000" b="0" i="0" dirty="0">
              <a:latin typeface="Arial Narrow" panose="020B0604020202020204" pitchFamily="34" charset="0"/>
              <a:cs typeface="Arial Narrow" panose="020B0604020202020204" pitchFamily="34" charset="0"/>
            </a:rPr>
            <a:t>How did African men and women exercise sexual agency</a:t>
          </a:r>
          <a:r>
            <a:rPr lang="en-US" sz="2000" b="0" i="0" baseline="0" dirty="0">
              <a:latin typeface="Arial Narrow" panose="020B0604020202020204" pitchFamily="34" charset="0"/>
              <a:cs typeface="Arial Narrow" panose="020B0604020202020204" pitchFamily="34" charset="0"/>
            </a:rPr>
            <a:t> </a:t>
          </a:r>
          <a:endParaRPr lang="en-US" sz="2000" b="0" i="0" dirty="0">
            <a:latin typeface="Arial Narrow" panose="020B0604020202020204" pitchFamily="34" charset="0"/>
            <a:cs typeface="Arial Narrow" panose="020B0604020202020204" pitchFamily="34" charset="0"/>
          </a:endParaRPr>
        </a:p>
      </dgm:t>
    </dgm:pt>
    <dgm:pt modelId="{FCFC5485-7623-4384-9686-F7D4BBC777C0}" type="parTrans" cxnId="{BAD7ADB2-99EA-453B-AEA2-4D08F497347A}">
      <dgm:prSet/>
      <dgm:spPr/>
      <dgm:t>
        <a:bodyPr/>
        <a:lstStyle/>
        <a:p>
          <a:endParaRPr lang="en-US"/>
        </a:p>
      </dgm:t>
    </dgm:pt>
    <dgm:pt modelId="{745106A5-4412-43F4-B71A-09780469A21A}" type="sibTrans" cxnId="{BAD7ADB2-99EA-453B-AEA2-4D08F497347A}">
      <dgm:prSet/>
      <dgm:spPr/>
      <dgm:t>
        <a:bodyPr/>
        <a:lstStyle/>
        <a:p>
          <a:endParaRPr lang="en-US"/>
        </a:p>
      </dgm:t>
    </dgm:pt>
    <dgm:pt modelId="{5E96B30C-BC2A-47F2-B557-670792FE3758}">
      <dgm:prSet custT="1"/>
      <dgm:spPr/>
      <dgm:t>
        <a:bodyPr/>
        <a:lstStyle/>
        <a:p>
          <a:r>
            <a:rPr lang="en-US" sz="2000" b="0" i="0" baseline="0" dirty="0">
              <a:latin typeface="Arial Narrow" panose="020B0604020202020204" pitchFamily="34" charset="0"/>
              <a:cs typeface="Arial Narrow" panose="020B0604020202020204" pitchFamily="34" charset="0"/>
            </a:rPr>
            <a:t>What </a:t>
          </a:r>
          <a:r>
            <a:rPr lang="en-US" sz="2000" b="0" i="0" dirty="0">
              <a:latin typeface="Arial Narrow" panose="020B0604020202020204" pitchFamily="34" charset="0"/>
              <a:cs typeface="Arial Narrow" panose="020B0604020202020204" pitchFamily="34" charset="0"/>
            </a:rPr>
            <a:t>was the role of culture and taboos</a:t>
          </a:r>
          <a:r>
            <a:rPr lang="en-US" sz="2000" b="0" i="0" baseline="0" dirty="0">
              <a:latin typeface="Arial Narrow" panose="020B0604020202020204" pitchFamily="34" charset="0"/>
              <a:cs typeface="Arial Narrow" panose="020B0604020202020204" pitchFamily="34" charset="0"/>
            </a:rPr>
            <a:t>?</a:t>
          </a:r>
          <a:endParaRPr lang="en-US" sz="2000" b="0" i="0" dirty="0">
            <a:latin typeface="Arial Narrow" panose="020B0604020202020204" pitchFamily="34" charset="0"/>
            <a:cs typeface="Arial Narrow" panose="020B0604020202020204" pitchFamily="34" charset="0"/>
          </a:endParaRPr>
        </a:p>
      </dgm:t>
    </dgm:pt>
    <dgm:pt modelId="{EBC2BA6E-4E84-4F30-9D82-C9AE13F0146D}" type="parTrans" cxnId="{82E88D36-8D5E-43B0-9A3B-C97CBF2211E7}">
      <dgm:prSet/>
      <dgm:spPr/>
      <dgm:t>
        <a:bodyPr/>
        <a:lstStyle/>
        <a:p>
          <a:endParaRPr lang="en-US"/>
        </a:p>
      </dgm:t>
    </dgm:pt>
    <dgm:pt modelId="{BDD8C4EB-A439-4E59-956E-710600FDFC50}" type="sibTrans" cxnId="{82E88D36-8D5E-43B0-9A3B-C97CBF2211E7}">
      <dgm:prSet/>
      <dgm:spPr/>
      <dgm:t>
        <a:bodyPr/>
        <a:lstStyle/>
        <a:p>
          <a:endParaRPr lang="en-US"/>
        </a:p>
      </dgm:t>
    </dgm:pt>
    <dgm:pt modelId="{F48381C3-0554-497B-BD5A-C185DB360FF7}">
      <dgm:prSet custT="1"/>
      <dgm:spPr/>
      <dgm:t>
        <a:bodyPr/>
        <a:lstStyle/>
        <a:p>
          <a:r>
            <a:rPr lang="en-US" sz="2000" b="0" i="0" baseline="0" dirty="0">
              <a:latin typeface="Arial Narrow" panose="020B0604020202020204" pitchFamily="34" charset="0"/>
              <a:cs typeface="Arial Narrow" panose="020B0604020202020204" pitchFamily="34" charset="0"/>
            </a:rPr>
            <a:t>Impact of masculinities?  </a:t>
          </a:r>
          <a:endParaRPr lang="en-US" sz="2000" b="0" i="0" dirty="0">
            <a:latin typeface="Arial Narrow" panose="020B0604020202020204" pitchFamily="34" charset="0"/>
            <a:cs typeface="Arial Narrow" panose="020B0604020202020204" pitchFamily="34" charset="0"/>
          </a:endParaRPr>
        </a:p>
      </dgm:t>
    </dgm:pt>
    <dgm:pt modelId="{F402C82C-8C80-4E3D-A5A7-A14E2BB5123F}" type="parTrans" cxnId="{85820DF1-5BEB-4C8F-918B-AE6E453169D0}">
      <dgm:prSet/>
      <dgm:spPr/>
      <dgm:t>
        <a:bodyPr/>
        <a:lstStyle/>
        <a:p>
          <a:endParaRPr lang="en-US"/>
        </a:p>
      </dgm:t>
    </dgm:pt>
    <dgm:pt modelId="{6BE3A6F7-33AA-4B12-BC39-D17B63E53ACB}" type="sibTrans" cxnId="{85820DF1-5BEB-4C8F-918B-AE6E453169D0}">
      <dgm:prSet/>
      <dgm:spPr/>
      <dgm:t>
        <a:bodyPr/>
        <a:lstStyle/>
        <a:p>
          <a:endParaRPr lang="en-US"/>
        </a:p>
      </dgm:t>
    </dgm:pt>
    <dgm:pt modelId="{9B5DFDDD-6EE4-4BD9-8A2E-F503FCB52F27}">
      <dgm:prSet custT="1"/>
      <dgm:spPr/>
      <dgm:t>
        <a:bodyPr/>
        <a:lstStyle/>
        <a:p>
          <a:r>
            <a:rPr lang="en-US" sz="2000" b="0" i="0" dirty="0">
              <a:latin typeface="Arial Narrow" panose="020B0604020202020204" pitchFamily="34" charset="0"/>
              <a:cs typeface="Arial Narrow" panose="020B0604020202020204" pitchFamily="34" charset="0"/>
            </a:rPr>
            <a:t>What was the impact of colonialism? What is the continued impact of foreign influence in the SRHR space today?</a:t>
          </a:r>
          <a:r>
            <a:rPr lang="en-US" sz="2000" b="0" i="0" baseline="0" dirty="0">
              <a:latin typeface="Arial Narrow" panose="020B0604020202020204" pitchFamily="34" charset="0"/>
              <a:cs typeface="Arial Narrow" panose="020B0604020202020204" pitchFamily="34" charset="0"/>
            </a:rPr>
            <a:t> </a:t>
          </a:r>
          <a:endParaRPr lang="en-US" sz="2000" b="0" i="0" dirty="0">
            <a:latin typeface="Arial Narrow" panose="020B0604020202020204" pitchFamily="34" charset="0"/>
            <a:cs typeface="Arial Narrow" panose="020B0604020202020204" pitchFamily="34" charset="0"/>
          </a:endParaRPr>
        </a:p>
      </dgm:t>
    </dgm:pt>
    <dgm:pt modelId="{1B6117FD-50DE-4CEC-A3C7-309D8E811B96}" type="parTrans" cxnId="{FED0E6F3-25E6-45D7-A31C-0722C874E828}">
      <dgm:prSet/>
      <dgm:spPr/>
      <dgm:t>
        <a:bodyPr/>
        <a:lstStyle/>
        <a:p>
          <a:endParaRPr lang="en-US"/>
        </a:p>
      </dgm:t>
    </dgm:pt>
    <dgm:pt modelId="{AE30CFAD-ADB6-4BC0-AD00-C749B83F48AA}" type="sibTrans" cxnId="{FED0E6F3-25E6-45D7-A31C-0722C874E828}">
      <dgm:prSet/>
      <dgm:spPr/>
      <dgm:t>
        <a:bodyPr/>
        <a:lstStyle/>
        <a:p>
          <a:endParaRPr lang="en-US"/>
        </a:p>
      </dgm:t>
    </dgm:pt>
    <dgm:pt modelId="{4B7B6614-5A78-7B4E-9274-E4FC6AB479A5}" type="pres">
      <dgm:prSet presAssocID="{C7DDCA97-57EA-4A68-A1E9-8C9AF5EFA31F}" presName="linear" presStyleCnt="0">
        <dgm:presLayoutVars>
          <dgm:animLvl val="lvl"/>
          <dgm:resizeHandles val="exact"/>
        </dgm:presLayoutVars>
      </dgm:prSet>
      <dgm:spPr/>
    </dgm:pt>
    <dgm:pt modelId="{83E3C662-0C4C-A94F-BE68-A821674F9B3B}" type="pres">
      <dgm:prSet presAssocID="{A4A85F56-0A2B-4028-954C-13A3CF275B16}" presName="parentText" presStyleLbl="node1" presStyleIdx="0" presStyleCnt="1">
        <dgm:presLayoutVars>
          <dgm:chMax val="0"/>
          <dgm:bulletEnabled val="1"/>
        </dgm:presLayoutVars>
      </dgm:prSet>
      <dgm:spPr/>
    </dgm:pt>
    <dgm:pt modelId="{C1393483-EEF3-D048-BA65-D83C06D718F1}" type="pres">
      <dgm:prSet presAssocID="{A4A85F56-0A2B-4028-954C-13A3CF275B16}" presName="childText" presStyleLbl="revTx" presStyleIdx="0" presStyleCnt="1">
        <dgm:presLayoutVars>
          <dgm:bulletEnabled val="1"/>
        </dgm:presLayoutVars>
      </dgm:prSet>
      <dgm:spPr/>
    </dgm:pt>
  </dgm:ptLst>
  <dgm:cxnLst>
    <dgm:cxn modelId="{0FFFFB0A-7655-AE42-8F71-187B46EF0B6C}" type="presOf" srcId="{8A3F4EEB-7106-4699-B602-35FC496E5EEC}" destId="{C1393483-EEF3-D048-BA65-D83C06D718F1}" srcOrd="0" destOrd="2" presId="urn:microsoft.com/office/officeart/2005/8/layout/vList2"/>
    <dgm:cxn modelId="{82E88D36-8D5E-43B0-9A3B-C97CBF2211E7}" srcId="{A4A85F56-0A2B-4028-954C-13A3CF275B16}" destId="{5E96B30C-BC2A-47F2-B557-670792FE3758}" srcOrd="3" destOrd="0" parTransId="{EBC2BA6E-4E84-4F30-9D82-C9AE13F0146D}" sibTransId="{BDD8C4EB-A439-4E59-956E-710600FDFC50}"/>
    <dgm:cxn modelId="{84708E6B-FDF2-8B4A-A95F-CEF9AA86086B}" type="presOf" srcId="{A4A85F56-0A2B-4028-954C-13A3CF275B16}" destId="{83E3C662-0C4C-A94F-BE68-A821674F9B3B}" srcOrd="0" destOrd="0" presId="urn:microsoft.com/office/officeart/2005/8/layout/vList2"/>
    <dgm:cxn modelId="{D01A7670-9ED2-45BB-8721-C63E20400AAB}" srcId="{C7DDCA97-57EA-4A68-A1E9-8C9AF5EFA31F}" destId="{A4A85F56-0A2B-4028-954C-13A3CF275B16}" srcOrd="0" destOrd="0" parTransId="{3B8B8356-0802-416D-A750-308332CEBC47}" sibTransId="{30736671-5040-4208-ACB6-3F2148B7502E}"/>
    <dgm:cxn modelId="{40424152-C1AE-5847-B32C-4F76732D67A9}" type="presOf" srcId="{8FF52221-5968-44C5-8C41-417111140AAF}" destId="{C1393483-EEF3-D048-BA65-D83C06D718F1}" srcOrd="0" destOrd="1" presId="urn:microsoft.com/office/officeart/2005/8/layout/vList2"/>
    <dgm:cxn modelId="{0C592053-E5F3-AC4E-AADA-E7D5C8CB9031}" type="presOf" srcId="{5E96B30C-BC2A-47F2-B557-670792FE3758}" destId="{C1393483-EEF3-D048-BA65-D83C06D718F1}" srcOrd="0" destOrd="3" presId="urn:microsoft.com/office/officeart/2005/8/layout/vList2"/>
    <dgm:cxn modelId="{3DB95387-0F1B-A34A-9FC3-51E900642267}" type="presOf" srcId="{C7DDCA97-57EA-4A68-A1E9-8C9AF5EFA31F}" destId="{4B7B6614-5A78-7B4E-9274-E4FC6AB479A5}" srcOrd="0" destOrd="0" presId="urn:microsoft.com/office/officeart/2005/8/layout/vList2"/>
    <dgm:cxn modelId="{5934F19F-FA49-4353-AB4A-94868FB33FBC}" srcId="{A4A85F56-0A2B-4028-954C-13A3CF275B16}" destId="{8FF52221-5968-44C5-8C41-417111140AAF}" srcOrd="1" destOrd="0" parTransId="{D6719855-92C9-43A3-AA46-6338B6CADBFD}" sibTransId="{99D3257B-B9E1-4CF0-AF8D-4322AB5A21A2}"/>
    <dgm:cxn modelId="{F684DCA6-19FE-7C45-82B2-3DE829CB3CD1}" type="presOf" srcId="{2CD55910-3C2A-440D-91D2-A8B6F55ACC67}" destId="{C1393483-EEF3-D048-BA65-D83C06D718F1}" srcOrd="0" destOrd="0" presId="urn:microsoft.com/office/officeart/2005/8/layout/vList2"/>
    <dgm:cxn modelId="{BAD7ADB2-99EA-453B-AEA2-4D08F497347A}" srcId="{A4A85F56-0A2B-4028-954C-13A3CF275B16}" destId="{8A3F4EEB-7106-4699-B602-35FC496E5EEC}" srcOrd="2" destOrd="0" parTransId="{FCFC5485-7623-4384-9686-F7D4BBC777C0}" sibTransId="{745106A5-4412-43F4-B71A-09780469A21A}"/>
    <dgm:cxn modelId="{CE1161BB-4AE3-5E45-BFC1-CEB01B3B6036}" type="presOf" srcId="{9B5DFDDD-6EE4-4BD9-8A2E-F503FCB52F27}" destId="{C1393483-EEF3-D048-BA65-D83C06D718F1}" srcOrd="0" destOrd="5" presId="urn:microsoft.com/office/officeart/2005/8/layout/vList2"/>
    <dgm:cxn modelId="{85820DF1-5BEB-4C8F-918B-AE6E453169D0}" srcId="{A4A85F56-0A2B-4028-954C-13A3CF275B16}" destId="{F48381C3-0554-497B-BD5A-C185DB360FF7}" srcOrd="4" destOrd="0" parTransId="{F402C82C-8C80-4E3D-A5A7-A14E2BB5123F}" sibTransId="{6BE3A6F7-33AA-4B12-BC39-D17B63E53ACB}"/>
    <dgm:cxn modelId="{FED0E6F3-25E6-45D7-A31C-0722C874E828}" srcId="{A4A85F56-0A2B-4028-954C-13A3CF275B16}" destId="{9B5DFDDD-6EE4-4BD9-8A2E-F503FCB52F27}" srcOrd="5" destOrd="0" parTransId="{1B6117FD-50DE-4CEC-A3C7-309D8E811B96}" sibTransId="{AE30CFAD-ADB6-4BC0-AD00-C749B83F48AA}"/>
    <dgm:cxn modelId="{E5945DF7-BF25-42C6-B7C5-9A3647A61C18}" srcId="{A4A85F56-0A2B-4028-954C-13A3CF275B16}" destId="{2CD55910-3C2A-440D-91D2-A8B6F55ACC67}" srcOrd="0" destOrd="0" parTransId="{83DA83E4-8D49-4D9F-899B-94EA7797D480}" sibTransId="{0D37EA72-DADD-481B-935C-8CA35760E52B}"/>
    <dgm:cxn modelId="{CC263EFB-8777-454A-B08F-BA696E058DEB}" type="presOf" srcId="{F48381C3-0554-497B-BD5A-C185DB360FF7}" destId="{C1393483-EEF3-D048-BA65-D83C06D718F1}" srcOrd="0" destOrd="4" presId="urn:microsoft.com/office/officeart/2005/8/layout/vList2"/>
    <dgm:cxn modelId="{165935E9-F328-6E41-9E20-A1C1C8EC03DC}" type="presParOf" srcId="{4B7B6614-5A78-7B4E-9274-E4FC6AB479A5}" destId="{83E3C662-0C4C-A94F-BE68-A821674F9B3B}" srcOrd="0" destOrd="0" presId="urn:microsoft.com/office/officeart/2005/8/layout/vList2"/>
    <dgm:cxn modelId="{D1478E92-CF6E-9B4D-B533-B7DAD9F77F2F}" type="presParOf" srcId="{4B7B6614-5A78-7B4E-9274-E4FC6AB479A5}" destId="{C1393483-EEF3-D048-BA65-D83C06D718F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6E985A-7625-4EC3-8A9C-6F893C41F75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5AB8DC4-D5F4-4778-AF73-57E86DECB086}">
      <dgm:prSet/>
      <dgm:spPr/>
      <dgm:t>
        <a:bodyPr/>
        <a:lstStyle/>
        <a:p>
          <a:r>
            <a:rPr lang="en-UG" dirty="0"/>
            <a:t>Achieving full reproductive autonomy cannot be divorced from </a:t>
          </a:r>
          <a:r>
            <a:rPr lang="en-UG" b="1" dirty="0">
              <a:solidFill>
                <a:srgbClr val="9C1D20"/>
              </a:solidFill>
            </a:rPr>
            <a:t>Africa’s socioeconomic, political and cultural context</a:t>
          </a:r>
          <a:r>
            <a:rPr lang="en-UG" dirty="0"/>
            <a:t>.</a:t>
          </a:r>
          <a:endParaRPr lang="en-US" dirty="0"/>
        </a:p>
      </dgm:t>
    </dgm:pt>
    <dgm:pt modelId="{1B148DFC-5885-483F-9EE2-C3E7722A32C4}" type="parTrans" cxnId="{533D53F0-A56F-4590-976D-00A933EE4963}">
      <dgm:prSet/>
      <dgm:spPr/>
      <dgm:t>
        <a:bodyPr/>
        <a:lstStyle/>
        <a:p>
          <a:endParaRPr lang="en-US"/>
        </a:p>
      </dgm:t>
    </dgm:pt>
    <dgm:pt modelId="{6A0EE7D0-738B-480A-8398-D7B3D2E61C81}" type="sibTrans" cxnId="{533D53F0-A56F-4590-976D-00A933EE4963}">
      <dgm:prSet/>
      <dgm:spPr/>
      <dgm:t>
        <a:bodyPr/>
        <a:lstStyle/>
        <a:p>
          <a:endParaRPr lang="en-US"/>
        </a:p>
      </dgm:t>
    </dgm:pt>
    <dgm:pt modelId="{C7C0F9C4-51EA-4BBE-8ECD-C15B1AFD456B}">
      <dgm:prSet/>
      <dgm:spPr/>
      <dgm:t>
        <a:bodyPr/>
        <a:lstStyle/>
        <a:p>
          <a:r>
            <a:rPr lang="en-UG" dirty="0"/>
            <a:t>The </a:t>
          </a:r>
          <a:r>
            <a:rPr lang="en-UG" b="1" dirty="0">
              <a:solidFill>
                <a:srgbClr val="9C1D20"/>
              </a:solidFill>
            </a:rPr>
            <a:t>contestations </a:t>
          </a:r>
          <a:r>
            <a:rPr lang="en-UG" dirty="0"/>
            <a:t>around the provision and expansion of sexual and reproductive rights across the African continent often obscure its colonial and troublesome origins. </a:t>
          </a:r>
          <a:endParaRPr lang="en-US" dirty="0"/>
        </a:p>
      </dgm:t>
    </dgm:pt>
    <dgm:pt modelId="{E753B81A-A595-452C-AB66-1CB9FFDC911A}" type="parTrans" cxnId="{5986324A-72E9-46FC-88D8-681453EF7205}">
      <dgm:prSet/>
      <dgm:spPr/>
      <dgm:t>
        <a:bodyPr/>
        <a:lstStyle/>
        <a:p>
          <a:endParaRPr lang="en-US"/>
        </a:p>
      </dgm:t>
    </dgm:pt>
    <dgm:pt modelId="{EDD697A5-B71E-4098-89E2-F5C637D65BF5}" type="sibTrans" cxnId="{5986324A-72E9-46FC-88D8-681453EF7205}">
      <dgm:prSet/>
      <dgm:spPr/>
      <dgm:t>
        <a:bodyPr/>
        <a:lstStyle/>
        <a:p>
          <a:endParaRPr lang="en-US"/>
        </a:p>
      </dgm:t>
    </dgm:pt>
    <dgm:pt modelId="{AC4E7A2B-BCD6-E64D-A6AE-20E590350A2F}" type="pres">
      <dgm:prSet presAssocID="{C56E985A-7625-4EC3-8A9C-6F893C41F750}" presName="vert0" presStyleCnt="0">
        <dgm:presLayoutVars>
          <dgm:dir/>
          <dgm:animOne val="branch"/>
          <dgm:animLvl val="lvl"/>
        </dgm:presLayoutVars>
      </dgm:prSet>
      <dgm:spPr/>
    </dgm:pt>
    <dgm:pt modelId="{6502E60E-D5E1-FA4D-97D7-168AE312879D}" type="pres">
      <dgm:prSet presAssocID="{15AB8DC4-D5F4-4778-AF73-57E86DECB086}" presName="thickLine" presStyleLbl="alignNode1" presStyleIdx="0" presStyleCnt="2"/>
      <dgm:spPr/>
    </dgm:pt>
    <dgm:pt modelId="{6456D7DE-D968-1E4F-B030-D46A9442C025}" type="pres">
      <dgm:prSet presAssocID="{15AB8DC4-D5F4-4778-AF73-57E86DECB086}" presName="horz1" presStyleCnt="0"/>
      <dgm:spPr/>
    </dgm:pt>
    <dgm:pt modelId="{87F74D5A-3B7E-C04E-9AE9-351E45938F58}" type="pres">
      <dgm:prSet presAssocID="{15AB8DC4-D5F4-4778-AF73-57E86DECB086}" presName="tx1" presStyleLbl="revTx" presStyleIdx="0" presStyleCnt="2"/>
      <dgm:spPr/>
    </dgm:pt>
    <dgm:pt modelId="{6C9701DE-EE1D-6A42-BA8A-BE5742DFE458}" type="pres">
      <dgm:prSet presAssocID="{15AB8DC4-D5F4-4778-AF73-57E86DECB086}" presName="vert1" presStyleCnt="0"/>
      <dgm:spPr/>
    </dgm:pt>
    <dgm:pt modelId="{A8F7FB14-3D75-5742-BB0E-E7FE87EFC87C}" type="pres">
      <dgm:prSet presAssocID="{C7C0F9C4-51EA-4BBE-8ECD-C15B1AFD456B}" presName="thickLine" presStyleLbl="alignNode1" presStyleIdx="1" presStyleCnt="2"/>
      <dgm:spPr/>
    </dgm:pt>
    <dgm:pt modelId="{D2F6D62E-E547-4E4A-A3E9-829EB4228E46}" type="pres">
      <dgm:prSet presAssocID="{C7C0F9C4-51EA-4BBE-8ECD-C15B1AFD456B}" presName="horz1" presStyleCnt="0"/>
      <dgm:spPr/>
    </dgm:pt>
    <dgm:pt modelId="{A4452F37-AE5E-494E-8AF4-4DAEF4B8AFA3}" type="pres">
      <dgm:prSet presAssocID="{C7C0F9C4-51EA-4BBE-8ECD-C15B1AFD456B}" presName="tx1" presStyleLbl="revTx" presStyleIdx="1" presStyleCnt="2"/>
      <dgm:spPr/>
    </dgm:pt>
    <dgm:pt modelId="{6D3DA8AB-F288-B54F-83E5-528BE719D672}" type="pres">
      <dgm:prSet presAssocID="{C7C0F9C4-51EA-4BBE-8ECD-C15B1AFD456B}" presName="vert1" presStyleCnt="0"/>
      <dgm:spPr/>
    </dgm:pt>
  </dgm:ptLst>
  <dgm:cxnLst>
    <dgm:cxn modelId="{95910628-CC8F-4E41-AE84-99764DD0A5D7}" type="presOf" srcId="{15AB8DC4-D5F4-4778-AF73-57E86DECB086}" destId="{87F74D5A-3B7E-C04E-9AE9-351E45938F58}" srcOrd="0" destOrd="0" presId="urn:microsoft.com/office/officeart/2008/layout/LinedList"/>
    <dgm:cxn modelId="{5986324A-72E9-46FC-88D8-681453EF7205}" srcId="{C56E985A-7625-4EC3-8A9C-6F893C41F750}" destId="{C7C0F9C4-51EA-4BBE-8ECD-C15B1AFD456B}" srcOrd="1" destOrd="0" parTransId="{E753B81A-A595-452C-AB66-1CB9FFDC911A}" sibTransId="{EDD697A5-B71E-4098-89E2-F5C637D65BF5}"/>
    <dgm:cxn modelId="{88AA37E3-7CEB-F64C-A18A-8E2C7428F99E}" type="presOf" srcId="{C7C0F9C4-51EA-4BBE-8ECD-C15B1AFD456B}" destId="{A4452F37-AE5E-494E-8AF4-4DAEF4B8AFA3}" srcOrd="0" destOrd="0" presId="urn:microsoft.com/office/officeart/2008/layout/LinedList"/>
    <dgm:cxn modelId="{533D53F0-A56F-4590-976D-00A933EE4963}" srcId="{C56E985A-7625-4EC3-8A9C-6F893C41F750}" destId="{15AB8DC4-D5F4-4778-AF73-57E86DECB086}" srcOrd="0" destOrd="0" parTransId="{1B148DFC-5885-483F-9EE2-C3E7722A32C4}" sibTransId="{6A0EE7D0-738B-480A-8398-D7B3D2E61C81}"/>
    <dgm:cxn modelId="{280AEFFE-2D18-4745-84A7-DD241E6F3E64}" type="presOf" srcId="{C56E985A-7625-4EC3-8A9C-6F893C41F750}" destId="{AC4E7A2B-BCD6-E64D-A6AE-20E590350A2F}" srcOrd="0" destOrd="0" presId="urn:microsoft.com/office/officeart/2008/layout/LinedList"/>
    <dgm:cxn modelId="{BABBFAB2-19C5-474A-A962-87B0A9E44A2F}" type="presParOf" srcId="{AC4E7A2B-BCD6-E64D-A6AE-20E590350A2F}" destId="{6502E60E-D5E1-FA4D-97D7-168AE312879D}" srcOrd="0" destOrd="0" presId="urn:microsoft.com/office/officeart/2008/layout/LinedList"/>
    <dgm:cxn modelId="{E4F44B85-5AF1-3C48-9BAD-F64F7E859A41}" type="presParOf" srcId="{AC4E7A2B-BCD6-E64D-A6AE-20E590350A2F}" destId="{6456D7DE-D968-1E4F-B030-D46A9442C025}" srcOrd="1" destOrd="0" presId="urn:microsoft.com/office/officeart/2008/layout/LinedList"/>
    <dgm:cxn modelId="{F445EC25-099A-074E-B571-0A784B2BCD1D}" type="presParOf" srcId="{6456D7DE-D968-1E4F-B030-D46A9442C025}" destId="{87F74D5A-3B7E-C04E-9AE9-351E45938F58}" srcOrd="0" destOrd="0" presId="urn:microsoft.com/office/officeart/2008/layout/LinedList"/>
    <dgm:cxn modelId="{2D6C6AC2-CA08-6242-B535-EF89EEA3AC5D}" type="presParOf" srcId="{6456D7DE-D968-1E4F-B030-D46A9442C025}" destId="{6C9701DE-EE1D-6A42-BA8A-BE5742DFE458}" srcOrd="1" destOrd="0" presId="urn:microsoft.com/office/officeart/2008/layout/LinedList"/>
    <dgm:cxn modelId="{3B0C9271-7B9B-9242-9D54-CBDAE0B556BA}" type="presParOf" srcId="{AC4E7A2B-BCD6-E64D-A6AE-20E590350A2F}" destId="{A8F7FB14-3D75-5742-BB0E-E7FE87EFC87C}" srcOrd="2" destOrd="0" presId="urn:microsoft.com/office/officeart/2008/layout/LinedList"/>
    <dgm:cxn modelId="{B7061FC1-ED85-4945-BED9-565AD67C0216}" type="presParOf" srcId="{AC4E7A2B-BCD6-E64D-A6AE-20E590350A2F}" destId="{D2F6D62E-E547-4E4A-A3E9-829EB4228E46}" srcOrd="3" destOrd="0" presId="urn:microsoft.com/office/officeart/2008/layout/LinedList"/>
    <dgm:cxn modelId="{323F3612-391D-3542-8643-BDB0308C5656}" type="presParOf" srcId="{D2F6D62E-E547-4E4A-A3E9-829EB4228E46}" destId="{A4452F37-AE5E-494E-8AF4-4DAEF4B8AFA3}" srcOrd="0" destOrd="0" presId="urn:microsoft.com/office/officeart/2008/layout/LinedList"/>
    <dgm:cxn modelId="{99C60A62-C17A-3B43-9726-BCA04ED96529}" type="presParOf" srcId="{D2F6D62E-E547-4E4A-A3E9-829EB4228E46}" destId="{6D3DA8AB-F288-B54F-83E5-528BE719D67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0D953-D261-AC41-9912-3C6BF3E53498}">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E6C8CF-5C7A-2647-A3E2-E6C21F7DF5F2}">
      <dsp:nvSpPr>
        <dsp:cNvPr id="0" name=""/>
        <dsp:cNvSpPr/>
      </dsp:nvSpPr>
      <dsp:spPr>
        <a:xfrm>
          <a:off x="0" y="2124"/>
          <a:ext cx="5181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G" sz="2200" kern="1200"/>
            <a:t>The history of Sexual Reproductive Health (SRH) dates as far back as society itself. </a:t>
          </a:r>
          <a:endParaRPr lang="en-US" sz="2200" kern="1200"/>
        </a:p>
      </dsp:txBody>
      <dsp:txXfrm>
        <a:off x="0" y="2124"/>
        <a:ext cx="5181600" cy="1449029"/>
      </dsp:txXfrm>
    </dsp:sp>
    <dsp:sp modelId="{4BE192F9-98B1-DA42-8E45-09166E0663DF}">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8C5174-FB96-974E-A7DC-38FF29543572}">
      <dsp:nvSpPr>
        <dsp:cNvPr id="0" name=""/>
        <dsp:cNvSpPr/>
      </dsp:nvSpPr>
      <dsp:spPr>
        <a:xfrm>
          <a:off x="0" y="1451154"/>
          <a:ext cx="5181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G" sz="2200" kern="1200"/>
            <a:t>Contestations around sexuality and reproduction are as old as time, spanning multiple cultures and geographies.</a:t>
          </a:r>
          <a:endParaRPr lang="en-US" sz="2200" kern="1200"/>
        </a:p>
      </dsp:txBody>
      <dsp:txXfrm>
        <a:off x="0" y="1451154"/>
        <a:ext cx="5181600" cy="1449029"/>
      </dsp:txXfrm>
    </dsp:sp>
    <dsp:sp modelId="{D18A7B87-D7D3-4445-B94C-2204817FC552}">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B52DE8-086A-384B-B32D-29BF9605BD60}">
      <dsp:nvSpPr>
        <dsp:cNvPr id="0" name=""/>
        <dsp:cNvSpPr/>
      </dsp:nvSpPr>
      <dsp:spPr>
        <a:xfrm>
          <a:off x="0" y="2900183"/>
          <a:ext cx="5181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Over time, different societies have addressed SRHR issues through </a:t>
          </a:r>
          <a:r>
            <a:rPr lang="en-US" sz="2200" b="1" kern="1200" dirty="0">
              <a:solidFill>
                <a:srgbClr val="FF0000"/>
              </a:solidFill>
            </a:rPr>
            <a:t>cultural and religious norms, taboos</a:t>
          </a:r>
          <a:r>
            <a:rPr lang="en-US" sz="2200" kern="1200" dirty="0"/>
            <a:t>, eventually settling on </a:t>
          </a:r>
          <a:r>
            <a:rPr lang="en-US" sz="2200" b="1" kern="1200" dirty="0">
              <a:solidFill>
                <a:srgbClr val="FF0000"/>
              </a:solidFill>
            </a:rPr>
            <a:t>legislation and policies</a:t>
          </a:r>
          <a:r>
            <a:rPr lang="en-US" sz="2200" kern="1200" dirty="0"/>
            <a:t>.</a:t>
          </a:r>
        </a:p>
      </dsp:txBody>
      <dsp:txXfrm>
        <a:off x="0" y="2900183"/>
        <a:ext cx="518160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F5BE13-1644-A047-8708-1BA2B185533B}">
      <dsp:nvSpPr>
        <dsp:cNvPr id="0" name=""/>
        <dsp:cNvSpPr/>
      </dsp:nvSpPr>
      <dsp:spPr>
        <a:xfrm>
          <a:off x="0" y="89321"/>
          <a:ext cx="5181600" cy="14597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There is need to uncover </a:t>
          </a:r>
          <a:r>
            <a:rPr lang="en-UG" sz="1700" kern="1200" dirty="0"/>
            <a:t>the legacy of unnecessary, anti-poor, criminal laws on SRHRs that lack historical and present day context on the African Continent;</a:t>
          </a:r>
          <a:endParaRPr lang="en-US" sz="1700" kern="1200" dirty="0"/>
        </a:p>
      </dsp:txBody>
      <dsp:txXfrm>
        <a:off x="71260" y="160581"/>
        <a:ext cx="5039080" cy="1317238"/>
      </dsp:txXfrm>
    </dsp:sp>
    <dsp:sp modelId="{682AA58B-6BAC-6E4A-9221-CC2FB7DB7802}">
      <dsp:nvSpPr>
        <dsp:cNvPr id="0" name=""/>
        <dsp:cNvSpPr/>
      </dsp:nvSpPr>
      <dsp:spPr>
        <a:xfrm>
          <a:off x="0" y="1598040"/>
          <a:ext cx="5181600" cy="14597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We must have the important </a:t>
          </a:r>
          <a:r>
            <a:rPr lang="en-UG" sz="1700" kern="1200" dirty="0"/>
            <a:t>contemporary discussion around who decides entitlments to sexual and reproductive health and rights from a justice perspective;</a:t>
          </a:r>
          <a:endParaRPr lang="en-US" sz="1700" kern="1200" dirty="0"/>
        </a:p>
      </dsp:txBody>
      <dsp:txXfrm>
        <a:off x="71260" y="1669300"/>
        <a:ext cx="5039080" cy="1317238"/>
      </dsp:txXfrm>
    </dsp:sp>
    <dsp:sp modelId="{582DE1AC-9945-2C49-A6BE-58CF95D38B45}">
      <dsp:nvSpPr>
        <dsp:cNvPr id="0" name=""/>
        <dsp:cNvSpPr/>
      </dsp:nvSpPr>
      <dsp:spPr>
        <a:xfrm>
          <a:off x="0" y="3106759"/>
          <a:ext cx="5181600" cy="14597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We need to recognize that legal rights and legal access alone are not enough. Even the current human rights corpus could fail the test of coloniality because it remains steeped in the Victorian-centric origins of British and European laws on SRHRs.</a:t>
          </a:r>
        </a:p>
      </dsp:txBody>
      <dsp:txXfrm>
        <a:off x="71260" y="3178019"/>
        <a:ext cx="5039080" cy="13172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C4AF0-2E71-334E-AEE5-2A421A63B14C}">
      <dsp:nvSpPr>
        <dsp:cNvPr id="0" name=""/>
        <dsp:cNvSpPr/>
      </dsp:nvSpPr>
      <dsp:spPr>
        <a:xfrm>
          <a:off x="1593" y="218152"/>
          <a:ext cx="1553229" cy="5054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b="1" kern="1200"/>
            <a:t>The Moral and Religious Agenda </a:t>
          </a:r>
          <a:endParaRPr lang="en-US" sz="1400" kern="1200"/>
        </a:p>
      </dsp:txBody>
      <dsp:txXfrm>
        <a:off x="1593" y="218152"/>
        <a:ext cx="1553229" cy="505430"/>
      </dsp:txXfrm>
    </dsp:sp>
    <dsp:sp modelId="{56C6FAA0-390B-DE46-BC9B-548F68B98BFF}">
      <dsp:nvSpPr>
        <dsp:cNvPr id="0" name=""/>
        <dsp:cNvSpPr/>
      </dsp:nvSpPr>
      <dsp:spPr>
        <a:xfrm>
          <a:off x="1593" y="723582"/>
          <a:ext cx="1553229" cy="38045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SRHRs were a special interest of moral and religious authorities;</a:t>
          </a:r>
          <a:endParaRPr lang="en-US" sz="1400" kern="1200" dirty="0"/>
        </a:p>
        <a:p>
          <a:pPr marL="114300" lvl="1" indent="-114300" algn="l" defTabSz="622300">
            <a:lnSpc>
              <a:spcPct val="90000"/>
            </a:lnSpc>
            <a:spcBef>
              <a:spcPct val="0"/>
            </a:spcBef>
            <a:spcAft>
              <a:spcPct val="15000"/>
            </a:spcAft>
            <a:buChar char="•"/>
          </a:pPr>
          <a:r>
            <a:rPr lang="en-US" sz="1400" kern="1200" dirty="0"/>
            <a:t>The focus was on </a:t>
          </a:r>
          <a:r>
            <a:rPr lang="en-US" sz="1400" b="1" kern="1200" dirty="0">
              <a:solidFill>
                <a:srgbClr val="9C1D20"/>
              </a:solidFill>
            </a:rPr>
            <a:t>Human Nature and family recreation </a:t>
          </a:r>
        </a:p>
        <a:p>
          <a:pPr marL="114300" lvl="1" indent="-114300" algn="l" defTabSz="622300">
            <a:lnSpc>
              <a:spcPct val="90000"/>
            </a:lnSpc>
            <a:spcBef>
              <a:spcPct val="0"/>
            </a:spcBef>
            <a:spcAft>
              <a:spcPct val="15000"/>
            </a:spcAft>
            <a:buChar char="•"/>
          </a:pPr>
          <a:r>
            <a:rPr lang="en-US" sz="1400" kern="1200" dirty="0"/>
            <a:t>Suspended </a:t>
          </a:r>
          <a:r>
            <a:rPr lang="en-US" sz="1400" b="1" kern="1200" dirty="0">
              <a:solidFill>
                <a:srgbClr val="9C1D20"/>
              </a:solidFill>
            </a:rPr>
            <a:t>human interventions </a:t>
          </a:r>
          <a:r>
            <a:rPr lang="en-US" sz="1400" kern="1200" dirty="0"/>
            <a:t>in the natural process of human reproduction </a:t>
          </a:r>
        </a:p>
      </dsp:txBody>
      <dsp:txXfrm>
        <a:off x="1593" y="723582"/>
        <a:ext cx="1553229" cy="3804570"/>
      </dsp:txXfrm>
    </dsp:sp>
    <dsp:sp modelId="{FC6DA10A-290A-5941-BFB8-C1CE29BC356A}">
      <dsp:nvSpPr>
        <dsp:cNvPr id="0" name=""/>
        <dsp:cNvSpPr/>
      </dsp:nvSpPr>
      <dsp:spPr>
        <a:xfrm>
          <a:off x="1772275" y="218152"/>
          <a:ext cx="1553229" cy="5054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a:t>Morality to Democracy </a:t>
          </a:r>
          <a:endParaRPr lang="en-US" sz="1400" kern="1200"/>
        </a:p>
      </dsp:txBody>
      <dsp:txXfrm>
        <a:off x="1772275" y="218152"/>
        <a:ext cx="1553229" cy="505430"/>
      </dsp:txXfrm>
    </dsp:sp>
    <dsp:sp modelId="{11918592-DE47-7E4E-A4B5-A8C88BE461D6}">
      <dsp:nvSpPr>
        <dsp:cNvPr id="0" name=""/>
        <dsp:cNvSpPr/>
      </dsp:nvSpPr>
      <dsp:spPr>
        <a:xfrm>
          <a:off x="1772275" y="723582"/>
          <a:ext cx="1553229" cy="38045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Lord Wolfenden Committee Report – </a:t>
          </a:r>
          <a:r>
            <a:rPr lang="en-US" sz="1400" b="1" kern="1200" dirty="0">
              <a:solidFill>
                <a:srgbClr val="9C1D20"/>
              </a:solidFill>
            </a:rPr>
            <a:t>Every moral precept has to be in the law </a:t>
          </a:r>
        </a:p>
        <a:p>
          <a:pPr marL="114300" lvl="1" indent="-114300" algn="l" defTabSz="622300">
            <a:lnSpc>
              <a:spcPct val="90000"/>
            </a:lnSpc>
            <a:spcBef>
              <a:spcPct val="0"/>
            </a:spcBef>
            <a:spcAft>
              <a:spcPct val="15000"/>
            </a:spcAft>
            <a:buChar char="•"/>
          </a:pPr>
          <a:r>
            <a:rPr lang="en-US" sz="1400" kern="1200" dirty="0"/>
            <a:t>Private morality and immorality which isn’t within the law – acceptance in </a:t>
          </a:r>
          <a:r>
            <a:rPr lang="en-US" sz="1400" b="1" kern="1200" dirty="0">
              <a:solidFill>
                <a:srgbClr val="9C1D20"/>
              </a:solidFill>
            </a:rPr>
            <a:t>popular tolerance</a:t>
          </a:r>
        </a:p>
        <a:p>
          <a:pPr marL="114300" lvl="1" indent="-114300" algn="l" defTabSz="622300">
            <a:lnSpc>
              <a:spcPct val="90000"/>
            </a:lnSpc>
            <a:spcBef>
              <a:spcPct val="0"/>
            </a:spcBef>
            <a:spcAft>
              <a:spcPct val="15000"/>
            </a:spcAft>
            <a:buChar char="•"/>
          </a:pPr>
          <a:r>
            <a:rPr lang="en-US" sz="1400" kern="1200" dirty="0"/>
            <a:t>Whatever was out – is criminal and punishable. </a:t>
          </a:r>
        </a:p>
      </dsp:txBody>
      <dsp:txXfrm>
        <a:off x="1772275" y="723582"/>
        <a:ext cx="1553229" cy="3804570"/>
      </dsp:txXfrm>
    </dsp:sp>
    <dsp:sp modelId="{23914E73-8C18-7D40-A12F-50F3F4F53F42}">
      <dsp:nvSpPr>
        <dsp:cNvPr id="0" name=""/>
        <dsp:cNvSpPr/>
      </dsp:nvSpPr>
      <dsp:spPr>
        <a:xfrm>
          <a:off x="3542957" y="218152"/>
          <a:ext cx="1553229" cy="5054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a:t>Crime to Health and Welfare </a:t>
          </a:r>
          <a:endParaRPr lang="en-US" sz="1400" kern="1200"/>
        </a:p>
      </dsp:txBody>
      <dsp:txXfrm>
        <a:off x="3542957" y="218152"/>
        <a:ext cx="1553229" cy="505430"/>
      </dsp:txXfrm>
    </dsp:sp>
    <dsp:sp modelId="{FD36F2E6-DB80-9148-857A-2F07CE6D1D3A}">
      <dsp:nvSpPr>
        <dsp:cNvPr id="0" name=""/>
        <dsp:cNvSpPr/>
      </dsp:nvSpPr>
      <dsp:spPr>
        <a:xfrm>
          <a:off x="3542957" y="723582"/>
          <a:ext cx="1553229" cy="38045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From offences to </a:t>
          </a:r>
          <a:r>
            <a:rPr lang="en-US" sz="1400" b="1" kern="1200" dirty="0">
              <a:solidFill>
                <a:srgbClr val="9C1D20"/>
              </a:solidFill>
            </a:rPr>
            <a:t>individual interest </a:t>
          </a:r>
          <a:r>
            <a:rPr lang="en-US" sz="1400" kern="1200" dirty="0"/>
            <a:t>– contraceptives, sterilization;</a:t>
          </a:r>
        </a:p>
        <a:p>
          <a:pPr marL="114300" lvl="1" indent="-114300" algn="l" defTabSz="622300">
            <a:lnSpc>
              <a:spcPct val="90000"/>
            </a:lnSpc>
            <a:spcBef>
              <a:spcPct val="0"/>
            </a:spcBef>
            <a:spcAft>
              <a:spcPct val="15000"/>
            </a:spcAft>
            <a:buChar char="•"/>
          </a:pPr>
          <a:r>
            <a:rPr lang="en-US" sz="1400" kern="1200" dirty="0"/>
            <a:t>Global Craze on Birth control &amp; population control (FP Associations)  </a:t>
          </a:r>
        </a:p>
        <a:p>
          <a:pPr marL="114300" lvl="1" indent="-114300" algn="l" defTabSz="622300">
            <a:lnSpc>
              <a:spcPct val="90000"/>
            </a:lnSpc>
            <a:spcBef>
              <a:spcPct val="0"/>
            </a:spcBef>
            <a:spcAft>
              <a:spcPct val="15000"/>
            </a:spcAft>
            <a:buChar char="•"/>
          </a:pPr>
          <a:r>
            <a:rPr lang="en-US" sz="1400" kern="1200" dirty="0"/>
            <a:t>This phase came with clinical trials and techniques of providing options for infertile couples (the fate of black communities)</a:t>
          </a:r>
        </a:p>
      </dsp:txBody>
      <dsp:txXfrm>
        <a:off x="3542957" y="723582"/>
        <a:ext cx="1553229" cy="38045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3C662-0C4C-A94F-BE68-A821674F9B3B}">
      <dsp:nvSpPr>
        <dsp:cNvPr id="0" name=""/>
        <dsp:cNvSpPr/>
      </dsp:nvSpPr>
      <dsp:spPr>
        <a:xfrm>
          <a:off x="0" y="3588"/>
          <a:ext cx="5181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i="0" kern="1200" baseline="0"/>
            <a:t>Key Questions:</a:t>
          </a:r>
          <a:endParaRPr lang="en-US" sz="2300" kern="1200"/>
        </a:p>
      </dsp:txBody>
      <dsp:txXfrm>
        <a:off x="26930" y="30518"/>
        <a:ext cx="5127740" cy="497795"/>
      </dsp:txXfrm>
    </dsp:sp>
    <dsp:sp modelId="{C1393483-EEF3-D048-BA65-D83C06D718F1}">
      <dsp:nvSpPr>
        <dsp:cNvPr id="0" name=""/>
        <dsp:cNvSpPr/>
      </dsp:nvSpPr>
      <dsp:spPr>
        <a:xfrm>
          <a:off x="0" y="555243"/>
          <a:ext cx="5181600" cy="352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0" i="0" kern="1200" dirty="0">
              <a:latin typeface="Arial Narrow" panose="020B0604020202020204" pitchFamily="34" charset="0"/>
              <a:cs typeface="Arial Narrow" panose="020B0604020202020204" pitchFamily="34" charset="0"/>
            </a:rPr>
            <a:t>How did African communities perceive sexuality and reproduction</a:t>
          </a:r>
          <a:r>
            <a:rPr lang="en-US" sz="2000" b="0" i="0" kern="1200" baseline="0" dirty="0">
              <a:latin typeface="Arial Narrow" panose="020B0604020202020204" pitchFamily="34" charset="0"/>
              <a:cs typeface="Arial Narrow" panose="020B0604020202020204" pitchFamily="34" charset="0"/>
            </a:rPr>
            <a:t>? </a:t>
          </a:r>
          <a:endParaRPr lang="en-US" sz="2000" b="0" i="0" kern="1200" dirty="0">
            <a:latin typeface="Arial Narrow" panose="020B0604020202020204" pitchFamily="34" charset="0"/>
            <a:cs typeface="Arial Narrow" panose="020B0604020202020204" pitchFamily="34" charset="0"/>
          </a:endParaRPr>
        </a:p>
        <a:p>
          <a:pPr marL="228600" lvl="1" indent="-228600" algn="l" defTabSz="889000">
            <a:lnSpc>
              <a:spcPct val="90000"/>
            </a:lnSpc>
            <a:spcBef>
              <a:spcPct val="0"/>
            </a:spcBef>
            <a:spcAft>
              <a:spcPct val="20000"/>
            </a:spcAft>
            <a:buChar char="•"/>
          </a:pPr>
          <a:r>
            <a:rPr lang="en-US" sz="2000" b="0" i="0" kern="1200" dirty="0">
              <a:latin typeface="Arial Narrow" panose="020B0604020202020204" pitchFamily="34" charset="0"/>
              <a:cs typeface="Arial Narrow" panose="020B0604020202020204" pitchFamily="34" charset="0"/>
            </a:rPr>
            <a:t>Were women the perpetual and constant victims of African men as colonial writings constantly portrayed?</a:t>
          </a:r>
        </a:p>
        <a:p>
          <a:pPr marL="228600" lvl="1" indent="-228600" algn="l" defTabSz="889000">
            <a:lnSpc>
              <a:spcPct val="90000"/>
            </a:lnSpc>
            <a:spcBef>
              <a:spcPct val="0"/>
            </a:spcBef>
            <a:spcAft>
              <a:spcPct val="20000"/>
            </a:spcAft>
            <a:buChar char="•"/>
          </a:pPr>
          <a:r>
            <a:rPr lang="en-US" sz="2000" b="0" i="0" kern="1200" dirty="0">
              <a:latin typeface="Arial Narrow" panose="020B0604020202020204" pitchFamily="34" charset="0"/>
              <a:cs typeface="Arial Narrow" panose="020B0604020202020204" pitchFamily="34" charset="0"/>
            </a:rPr>
            <a:t>How did African men and women exercise sexual agency</a:t>
          </a:r>
          <a:r>
            <a:rPr lang="en-US" sz="2000" b="0" i="0" kern="1200" baseline="0" dirty="0">
              <a:latin typeface="Arial Narrow" panose="020B0604020202020204" pitchFamily="34" charset="0"/>
              <a:cs typeface="Arial Narrow" panose="020B0604020202020204" pitchFamily="34" charset="0"/>
            </a:rPr>
            <a:t> </a:t>
          </a:r>
          <a:endParaRPr lang="en-US" sz="2000" b="0" i="0" kern="1200" dirty="0">
            <a:latin typeface="Arial Narrow" panose="020B0604020202020204" pitchFamily="34" charset="0"/>
            <a:cs typeface="Arial Narrow" panose="020B0604020202020204" pitchFamily="34" charset="0"/>
          </a:endParaRPr>
        </a:p>
        <a:p>
          <a:pPr marL="228600" lvl="1" indent="-228600" algn="l" defTabSz="889000">
            <a:lnSpc>
              <a:spcPct val="90000"/>
            </a:lnSpc>
            <a:spcBef>
              <a:spcPct val="0"/>
            </a:spcBef>
            <a:spcAft>
              <a:spcPct val="20000"/>
            </a:spcAft>
            <a:buChar char="•"/>
          </a:pPr>
          <a:r>
            <a:rPr lang="en-US" sz="2000" b="0" i="0" kern="1200" baseline="0" dirty="0">
              <a:latin typeface="Arial Narrow" panose="020B0604020202020204" pitchFamily="34" charset="0"/>
              <a:cs typeface="Arial Narrow" panose="020B0604020202020204" pitchFamily="34" charset="0"/>
            </a:rPr>
            <a:t>What </a:t>
          </a:r>
          <a:r>
            <a:rPr lang="en-US" sz="2000" b="0" i="0" kern="1200" dirty="0">
              <a:latin typeface="Arial Narrow" panose="020B0604020202020204" pitchFamily="34" charset="0"/>
              <a:cs typeface="Arial Narrow" panose="020B0604020202020204" pitchFamily="34" charset="0"/>
            </a:rPr>
            <a:t>was the role of culture and taboos</a:t>
          </a:r>
          <a:r>
            <a:rPr lang="en-US" sz="2000" b="0" i="0" kern="1200" baseline="0" dirty="0">
              <a:latin typeface="Arial Narrow" panose="020B0604020202020204" pitchFamily="34" charset="0"/>
              <a:cs typeface="Arial Narrow" panose="020B0604020202020204" pitchFamily="34" charset="0"/>
            </a:rPr>
            <a:t>?</a:t>
          </a:r>
          <a:endParaRPr lang="en-US" sz="2000" b="0" i="0" kern="1200" dirty="0">
            <a:latin typeface="Arial Narrow" panose="020B0604020202020204" pitchFamily="34" charset="0"/>
            <a:cs typeface="Arial Narrow" panose="020B0604020202020204" pitchFamily="34" charset="0"/>
          </a:endParaRPr>
        </a:p>
        <a:p>
          <a:pPr marL="228600" lvl="1" indent="-228600" algn="l" defTabSz="889000">
            <a:lnSpc>
              <a:spcPct val="90000"/>
            </a:lnSpc>
            <a:spcBef>
              <a:spcPct val="0"/>
            </a:spcBef>
            <a:spcAft>
              <a:spcPct val="20000"/>
            </a:spcAft>
            <a:buChar char="•"/>
          </a:pPr>
          <a:r>
            <a:rPr lang="en-US" sz="2000" b="0" i="0" kern="1200" baseline="0" dirty="0">
              <a:latin typeface="Arial Narrow" panose="020B0604020202020204" pitchFamily="34" charset="0"/>
              <a:cs typeface="Arial Narrow" panose="020B0604020202020204" pitchFamily="34" charset="0"/>
            </a:rPr>
            <a:t>Impact of masculinities?  </a:t>
          </a:r>
          <a:endParaRPr lang="en-US" sz="2000" b="0" i="0" kern="1200" dirty="0">
            <a:latin typeface="Arial Narrow" panose="020B0604020202020204" pitchFamily="34" charset="0"/>
            <a:cs typeface="Arial Narrow" panose="020B0604020202020204" pitchFamily="34" charset="0"/>
          </a:endParaRPr>
        </a:p>
        <a:p>
          <a:pPr marL="228600" lvl="1" indent="-228600" algn="l" defTabSz="889000">
            <a:lnSpc>
              <a:spcPct val="90000"/>
            </a:lnSpc>
            <a:spcBef>
              <a:spcPct val="0"/>
            </a:spcBef>
            <a:spcAft>
              <a:spcPct val="20000"/>
            </a:spcAft>
            <a:buChar char="•"/>
          </a:pPr>
          <a:r>
            <a:rPr lang="en-US" sz="2000" b="0" i="0" kern="1200" dirty="0">
              <a:latin typeface="Arial Narrow" panose="020B0604020202020204" pitchFamily="34" charset="0"/>
              <a:cs typeface="Arial Narrow" panose="020B0604020202020204" pitchFamily="34" charset="0"/>
            </a:rPr>
            <a:t>What was the impact of colonialism? What is the continued impact of foreign influence in the SRHR space today?</a:t>
          </a:r>
          <a:r>
            <a:rPr lang="en-US" sz="2000" b="0" i="0" kern="1200" baseline="0" dirty="0">
              <a:latin typeface="Arial Narrow" panose="020B0604020202020204" pitchFamily="34" charset="0"/>
              <a:cs typeface="Arial Narrow" panose="020B0604020202020204" pitchFamily="34" charset="0"/>
            </a:rPr>
            <a:t> </a:t>
          </a:r>
          <a:endParaRPr lang="en-US" sz="2000" b="0" i="0" kern="1200" dirty="0">
            <a:latin typeface="Arial Narrow" panose="020B0604020202020204" pitchFamily="34" charset="0"/>
            <a:cs typeface="Arial Narrow" panose="020B0604020202020204" pitchFamily="34" charset="0"/>
          </a:endParaRPr>
        </a:p>
      </dsp:txBody>
      <dsp:txXfrm>
        <a:off x="0" y="555243"/>
        <a:ext cx="5181600" cy="35231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2E60E-D5E1-FA4D-97D7-168AE312879D}">
      <dsp:nvSpPr>
        <dsp:cNvPr id="0" name=""/>
        <dsp:cNvSpPr/>
      </dsp:nvSpPr>
      <dsp:spPr>
        <a:xfrm>
          <a:off x="0" y="0"/>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F74D5A-3B7E-C04E-9AE9-351E45938F58}">
      <dsp:nvSpPr>
        <dsp:cNvPr id="0" name=""/>
        <dsp:cNvSpPr/>
      </dsp:nvSpPr>
      <dsp:spPr>
        <a:xfrm>
          <a:off x="0" y="0"/>
          <a:ext cx="5181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G" sz="2700" kern="1200" dirty="0"/>
            <a:t>Achieving full reproductive autonomy cannot be divorced from </a:t>
          </a:r>
          <a:r>
            <a:rPr lang="en-UG" sz="2700" b="1" kern="1200" dirty="0">
              <a:solidFill>
                <a:srgbClr val="9C1D20"/>
              </a:solidFill>
            </a:rPr>
            <a:t>Africa’s socioeconomic, political and cultural context</a:t>
          </a:r>
          <a:r>
            <a:rPr lang="en-UG" sz="2700" kern="1200" dirty="0"/>
            <a:t>.</a:t>
          </a:r>
          <a:endParaRPr lang="en-US" sz="2700" kern="1200" dirty="0"/>
        </a:p>
      </dsp:txBody>
      <dsp:txXfrm>
        <a:off x="0" y="0"/>
        <a:ext cx="5181600" cy="2175669"/>
      </dsp:txXfrm>
    </dsp:sp>
    <dsp:sp modelId="{A8F7FB14-3D75-5742-BB0E-E7FE87EFC87C}">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452F37-AE5E-494E-8AF4-4DAEF4B8AFA3}">
      <dsp:nvSpPr>
        <dsp:cNvPr id="0" name=""/>
        <dsp:cNvSpPr/>
      </dsp:nvSpPr>
      <dsp:spPr>
        <a:xfrm>
          <a:off x="0" y="2175669"/>
          <a:ext cx="5181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G" sz="2700" kern="1200" dirty="0"/>
            <a:t>The </a:t>
          </a:r>
          <a:r>
            <a:rPr lang="en-UG" sz="2700" b="1" kern="1200" dirty="0">
              <a:solidFill>
                <a:srgbClr val="9C1D20"/>
              </a:solidFill>
            </a:rPr>
            <a:t>contestations </a:t>
          </a:r>
          <a:r>
            <a:rPr lang="en-UG" sz="2700" kern="1200" dirty="0"/>
            <a:t>around the provision and expansion of sexual and reproductive rights across the African continent often obscure its colonial and troublesome origins. </a:t>
          </a:r>
          <a:endParaRPr lang="en-US" sz="2700" kern="1200" dirty="0"/>
        </a:p>
      </dsp:txBody>
      <dsp:txXfrm>
        <a:off x="0" y="2175669"/>
        <a:ext cx="5181600" cy="21756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100000">
              <a:schemeClr val="bg1">
                <a:lumMod val="85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C8FD-655C-4766-A399-A51061D78A0C}"/>
              </a:ext>
            </a:extLst>
          </p:cNvPr>
          <p:cNvSpPr>
            <a:spLocks noGrp="1"/>
          </p:cNvSpPr>
          <p:nvPr>
            <p:ph type="ctrTitle"/>
          </p:nvPr>
        </p:nvSpPr>
        <p:spPr>
          <a:xfrm>
            <a:off x="643813" y="158426"/>
            <a:ext cx="11019451" cy="598812"/>
          </a:xfrm>
        </p:spPr>
        <p:txBody>
          <a:bodyPr anchor="b">
            <a:normAutofit/>
          </a:bodyPr>
          <a:lstStyle>
            <a:lvl1pPr algn="ctr">
              <a:defRPr sz="3200"/>
            </a:lvl1pPr>
          </a:lstStyle>
          <a:p>
            <a:r>
              <a:rPr lang="en-US" dirty="0"/>
              <a:t>Click to edit Master title style</a:t>
            </a:r>
          </a:p>
        </p:txBody>
      </p:sp>
      <p:sp>
        <p:nvSpPr>
          <p:cNvPr id="3" name="Subtitle 2">
            <a:extLst>
              <a:ext uri="{FF2B5EF4-FFF2-40B4-BE49-F238E27FC236}">
                <a16:creationId xmlns:a16="http://schemas.microsoft.com/office/drawing/2014/main" id="{9AEBDA33-DC80-448B-8B0A-4A1A1C3F0763}"/>
              </a:ext>
            </a:extLst>
          </p:cNvPr>
          <p:cNvSpPr>
            <a:spLocks noGrp="1"/>
          </p:cNvSpPr>
          <p:nvPr>
            <p:ph type="subTitle" idx="1"/>
          </p:nvPr>
        </p:nvSpPr>
        <p:spPr>
          <a:xfrm>
            <a:off x="643813" y="1595535"/>
            <a:ext cx="11019452" cy="3662265"/>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85D8FB77-FBBE-431F-83B7-4DE6B43C88AE}"/>
              </a:ext>
            </a:extLst>
          </p:cNvPr>
          <p:cNvSpPr>
            <a:spLocks noGrp="1"/>
          </p:cNvSpPr>
          <p:nvPr>
            <p:ph type="dt" sz="half" idx="10"/>
          </p:nvPr>
        </p:nvSpPr>
        <p:spPr>
          <a:xfrm>
            <a:off x="643813" y="5735637"/>
            <a:ext cx="2937587" cy="365125"/>
          </a:xfrm>
        </p:spPr>
        <p:txBody>
          <a:bodyPr/>
          <a:lstStyle/>
          <a:p>
            <a:fld id="{7D92B5E3-6418-45ED-BF11-E802FEA149A1}" type="datetimeFigureOut">
              <a:rPr lang="en-US" smtClean="0"/>
              <a:t>8/9/2023</a:t>
            </a:fld>
            <a:endParaRPr lang="en-US" dirty="0"/>
          </a:p>
        </p:txBody>
      </p:sp>
      <p:sp>
        <p:nvSpPr>
          <p:cNvPr id="5" name="Footer Placeholder 4">
            <a:extLst>
              <a:ext uri="{FF2B5EF4-FFF2-40B4-BE49-F238E27FC236}">
                <a16:creationId xmlns:a16="http://schemas.microsoft.com/office/drawing/2014/main" id="{1BABB878-1912-4F19-93B3-760E9E923B51}"/>
              </a:ext>
            </a:extLst>
          </p:cNvPr>
          <p:cNvSpPr>
            <a:spLocks noGrp="1"/>
          </p:cNvSpPr>
          <p:nvPr>
            <p:ph type="ftr" sz="quarter" idx="11"/>
          </p:nvPr>
        </p:nvSpPr>
        <p:spPr>
          <a:xfrm>
            <a:off x="4038600" y="5735637"/>
            <a:ext cx="4114800" cy="365125"/>
          </a:xfrm>
        </p:spPr>
        <p:txBody>
          <a:bodyPr/>
          <a:lstStyle/>
          <a:p>
            <a:endParaRPr lang="en-US"/>
          </a:p>
        </p:txBody>
      </p:sp>
      <p:sp>
        <p:nvSpPr>
          <p:cNvPr id="6" name="Slide Number Placeholder 5">
            <a:extLst>
              <a:ext uri="{FF2B5EF4-FFF2-40B4-BE49-F238E27FC236}">
                <a16:creationId xmlns:a16="http://schemas.microsoft.com/office/drawing/2014/main" id="{C06AC887-D8BB-417E-8142-D3C00AE5BE90}"/>
              </a:ext>
            </a:extLst>
          </p:cNvPr>
          <p:cNvSpPr>
            <a:spLocks noGrp="1"/>
          </p:cNvSpPr>
          <p:nvPr>
            <p:ph type="sldNum" sz="quarter" idx="12"/>
          </p:nvPr>
        </p:nvSpPr>
        <p:spPr>
          <a:xfrm>
            <a:off x="8610599" y="5732947"/>
            <a:ext cx="3052665"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875155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1594-E80E-4CE7-A7D8-1237E3D84361}"/>
              </a:ext>
            </a:extLst>
          </p:cNvPr>
          <p:cNvSpPr>
            <a:spLocks noGrp="1"/>
          </p:cNvSpPr>
          <p:nvPr>
            <p:ph type="title"/>
          </p:nvPr>
        </p:nvSpPr>
        <p:spPr>
          <a:xfrm>
            <a:off x="606490" y="272551"/>
            <a:ext cx="11066636" cy="473898"/>
          </a:xfrm>
        </p:spPr>
        <p:txBody>
          <a:bodyPr>
            <a:normAutofit/>
          </a:bodyPr>
          <a:lstStyle>
            <a:lvl1pPr>
              <a:defRPr sz="3200"/>
            </a:lvl1pPr>
          </a:lstStyle>
          <a:p>
            <a:r>
              <a:rPr lang="en-US" dirty="0"/>
              <a:t>Click to edit Master title style</a:t>
            </a:r>
          </a:p>
        </p:txBody>
      </p:sp>
      <p:sp>
        <p:nvSpPr>
          <p:cNvPr id="3" name="Vertical Text Placeholder 2">
            <a:extLst>
              <a:ext uri="{FF2B5EF4-FFF2-40B4-BE49-F238E27FC236}">
                <a16:creationId xmlns:a16="http://schemas.microsoft.com/office/drawing/2014/main" id="{CC0DBF15-0D1B-4D83-A20E-D1BC629B3E23}"/>
              </a:ext>
            </a:extLst>
          </p:cNvPr>
          <p:cNvSpPr>
            <a:spLocks noGrp="1"/>
          </p:cNvSpPr>
          <p:nvPr>
            <p:ph type="body" orient="vert" idx="1"/>
          </p:nvPr>
        </p:nvSpPr>
        <p:spPr>
          <a:xfrm>
            <a:off x="606490" y="1203650"/>
            <a:ext cx="11066636" cy="443670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9741593-956E-4635-8F5A-D00ACFAAABE2}"/>
              </a:ext>
            </a:extLst>
          </p:cNvPr>
          <p:cNvSpPr>
            <a:spLocks noGrp="1"/>
          </p:cNvSpPr>
          <p:nvPr>
            <p:ph type="dt" sz="half" idx="10"/>
          </p:nvPr>
        </p:nvSpPr>
        <p:spPr/>
        <p:txBody>
          <a:bodyPr/>
          <a:lstStyle/>
          <a:p>
            <a:fld id="{7D92B5E3-6418-45ED-BF11-E802FEA149A1}" type="datetimeFigureOut">
              <a:rPr lang="en-US" smtClean="0"/>
              <a:t>8/9/2023</a:t>
            </a:fld>
            <a:endParaRPr lang="en-US"/>
          </a:p>
        </p:txBody>
      </p:sp>
      <p:sp>
        <p:nvSpPr>
          <p:cNvPr id="5" name="Footer Placeholder 4">
            <a:extLst>
              <a:ext uri="{FF2B5EF4-FFF2-40B4-BE49-F238E27FC236}">
                <a16:creationId xmlns:a16="http://schemas.microsoft.com/office/drawing/2014/main" id="{31736035-974C-4E1F-B824-E929059D4C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3467D-2097-4D56-A492-3AB42B56A082}"/>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02220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245E7-00CF-43DF-9B5F-37A258DB6C1D}"/>
              </a:ext>
            </a:extLst>
          </p:cNvPr>
          <p:cNvSpPr>
            <a:spLocks noGrp="1"/>
          </p:cNvSpPr>
          <p:nvPr>
            <p:ph type="title" orient="vert"/>
          </p:nvPr>
        </p:nvSpPr>
        <p:spPr>
          <a:xfrm>
            <a:off x="10245011" y="559837"/>
            <a:ext cx="1258078" cy="4898571"/>
          </a:xfrm>
        </p:spPr>
        <p:txBody>
          <a:bodyPr vert="eaVert">
            <a:normAutofit/>
          </a:bodyPr>
          <a:lstStyle>
            <a:lvl1pPr>
              <a:defRPr sz="3200"/>
            </a:lvl1pPr>
          </a:lstStyle>
          <a:p>
            <a:r>
              <a:rPr lang="en-US" dirty="0"/>
              <a:t>Click to edit Master title style</a:t>
            </a:r>
          </a:p>
        </p:txBody>
      </p:sp>
      <p:sp>
        <p:nvSpPr>
          <p:cNvPr id="3" name="Vertical Text Placeholder 2">
            <a:extLst>
              <a:ext uri="{FF2B5EF4-FFF2-40B4-BE49-F238E27FC236}">
                <a16:creationId xmlns:a16="http://schemas.microsoft.com/office/drawing/2014/main" id="{5607B5EB-6FCB-459F-A263-BDAA15111A7C}"/>
              </a:ext>
            </a:extLst>
          </p:cNvPr>
          <p:cNvSpPr>
            <a:spLocks noGrp="1"/>
          </p:cNvSpPr>
          <p:nvPr>
            <p:ph type="body" orient="vert" idx="1"/>
          </p:nvPr>
        </p:nvSpPr>
        <p:spPr>
          <a:xfrm>
            <a:off x="838199" y="559837"/>
            <a:ext cx="9108233" cy="489857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031E24B-5739-4EEE-8069-FF3D3AE98A04}"/>
              </a:ext>
            </a:extLst>
          </p:cNvPr>
          <p:cNvSpPr>
            <a:spLocks noGrp="1"/>
          </p:cNvSpPr>
          <p:nvPr>
            <p:ph type="dt" sz="half" idx="10"/>
          </p:nvPr>
        </p:nvSpPr>
        <p:spPr>
          <a:xfrm>
            <a:off x="838200" y="5742704"/>
            <a:ext cx="2743200" cy="365125"/>
          </a:xfrm>
        </p:spPr>
        <p:txBody>
          <a:bodyPr/>
          <a:lstStyle/>
          <a:p>
            <a:fld id="{7D92B5E3-6418-45ED-BF11-E802FEA149A1}" type="datetimeFigureOut">
              <a:rPr lang="en-US" smtClean="0"/>
              <a:t>8/9/2023</a:t>
            </a:fld>
            <a:endParaRPr lang="en-US"/>
          </a:p>
        </p:txBody>
      </p:sp>
      <p:sp>
        <p:nvSpPr>
          <p:cNvPr id="5" name="Footer Placeholder 4">
            <a:extLst>
              <a:ext uri="{FF2B5EF4-FFF2-40B4-BE49-F238E27FC236}">
                <a16:creationId xmlns:a16="http://schemas.microsoft.com/office/drawing/2014/main" id="{BD64BC16-AB6F-4067-A14A-D3C44AF026EC}"/>
              </a:ext>
            </a:extLst>
          </p:cNvPr>
          <p:cNvSpPr>
            <a:spLocks noGrp="1"/>
          </p:cNvSpPr>
          <p:nvPr>
            <p:ph type="ftr" sz="quarter" idx="11"/>
          </p:nvPr>
        </p:nvSpPr>
        <p:spPr>
          <a:xfrm>
            <a:off x="4038600" y="5742704"/>
            <a:ext cx="4114800" cy="365125"/>
          </a:xfrm>
        </p:spPr>
        <p:txBody>
          <a:bodyPr/>
          <a:lstStyle/>
          <a:p>
            <a:endParaRPr lang="en-US"/>
          </a:p>
        </p:txBody>
      </p:sp>
      <p:sp>
        <p:nvSpPr>
          <p:cNvPr id="6" name="Slide Number Placeholder 5">
            <a:extLst>
              <a:ext uri="{FF2B5EF4-FFF2-40B4-BE49-F238E27FC236}">
                <a16:creationId xmlns:a16="http://schemas.microsoft.com/office/drawing/2014/main" id="{70F0B8BD-D53D-496C-9A75-FC092C54FDF3}"/>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74227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96C7E-627C-4323-A63A-B88C11994417}"/>
              </a:ext>
            </a:extLst>
          </p:cNvPr>
          <p:cNvSpPr>
            <a:spLocks noGrp="1"/>
          </p:cNvSpPr>
          <p:nvPr>
            <p:ph type="title"/>
          </p:nvPr>
        </p:nvSpPr>
        <p:spPr>
          <a:xfrm>
            <a:off x="838200" y="158657"/>
            <a:ext cx="10515600" cy="679173"/>
          </a:xfrm>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CB479C1-2760-4D76-8A87-25A43441C174}"/>
              </a:ext>
            </a:extLst>
          </p:cNvPr>
          <p:cNvSpPr>
            <a:spLocks noGrp="1"/>
          </p:cNvSpPr>
          <p:nvPr>
            <p:ph idx="1"/>
          </p:nvPr>
        </p:nvSpPr>
        <p:spPr>
          <a:xfrm>
            <a:off x="838200" y="1586204"/>
            <a:ext cx="10515600" cy="3956180"/>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7430310-41E5-4CC2-B21A-2505DC96CC28}"/>
              </a:ext>
            </a:extLst>
          </p:cNvPr>
          <p:cNvSpPr>
            <a:spLocks noGrp="1"/>
          </p:cNvSpPr>
          <p:nvPr>
            <p:ph type="dt" sz="half" idx="10"/>
          </p:nvPr>
        </p:nvSpPr>
        <p:spPr>
          <a:xfrm>
            <a:off x="838200" y="5730919"/>
            <a:ext cx="2743200" cy="365125"/>
          </a:xfrm>
        </p:spPr>
        <p:txBody>
          <a:bodyPr/>
          <a:lstStyle/>
          <a:p>
            <a:fld id="{7D92B5E3-6418-45ED-BF11-E802FEA149A1}" type="datetimeFigureOut">
              <a:rPr lang="en-US" smtClean="0"/>
              <a:t>8/9/2023</a:t>
            </a:fld>
            <a:endParaRPr lang="en-US"/>
          </a:p>
        </p:txBody>
      </p:sp>
      <p:sp>
        <p:nvSpPr>
          <p:cNvPr id="5" name="Footer Placeholder 4">
            <a:extLst>
              <a:ext uri="{FF2B5EF4-FFF2-40B4-BE49-F238E27FC236}">
                <a16:creationId xmlns:a16="http://schemas.microsoft.com/office/drawing/2014/main" id="{AA6241E1-7BFE-4B37-83AB-084AFD1EAA24}"/>
              </a:ext>
            </a:extLst>
          </p:cNvPr>
          <p:cNvSpPr>
            <a:spLocks noGrp="1"/>
          </p:cNvSpPr>
          <p:nvPr>
            <p:ph type="ftr" sz="quarter" idx="11"/>
          </p:nvPr>
        </p:nvSpPr>
        <p:spPr>
          <a:xfrm>
            <a:off x="4038600" y="5730919"/>
            <a:ext cx="4114800" cy="365125"/>
          </a:xfrm>
        </p:spPr>
        <p:txBody>
          <a:bodyPr/>
          <a:lstStyle/>
          <a:p>
            <a:endParaRPr lang="en-US"/>
          </a:p>
        </p:txBody>
      </p:sp>
      <p:sp>
        <p:nvSpPr>
          <p:cNvPr id="6" name="Slide Number Placeholder 5">
            <a:extLst>
              <a:ext uri="{FF2B5EF4-FFF2-40B4-BE49-F238E27FC236}">
                <a16:creationId xmlns:a16="http://schemas.microsoft.com/office/drawing/2014/main" id="{855673FE-626D-47DA-A116-1C569824038A}"/>
              </a:ext>
            </a:extLst>
          </p:cNvPr>
          <p:cNvSpPr>
            <a:spLocks noGrp="1"/>
          </p:cNvSpPr>
          <p:nvPr>
            <p:ph type="sldNum" sz="quarter" idx="12"/>
          </p:nvPr>
        </p:nvSpPr>
        <p:spPr>
          <a:xfrm>
            <a:off x="8610600" y="5730919"/>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51988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5D56-AB92-426C-8F3C-4AF8FD8F842B}"/>
              </a:ext>
            </a:extLst>
          </p:cNvPr>
          <p:cNvSpPr>
            <a:spLocks noGrp="1"/>
          </p:cNvSpPr>
          <p:nvPr>
            <p:ph type="title"/>
          </p:nvPr>
        </p:nvSpPr>
        <p:spPr>
          <a:xfrm>
            <a:off x="838200" y="299082"/>
            <a:ext cx="10515600" cy="558799"/>
          </a:xfrm>
        </p:spPr>
        <p:txBody>
          <a:bodyPr anchor="b">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C1E0DB6C-E77B-4753-8CBF-3DC49FDFD993}"/>
              </a:ext>
            </a:extLst>
          </p:cNvPr>
          <p:cNvSpPr>
            <a:spLocks noGrp="1"/>
          </p:cNvSpPr>
          <p:nvPr>
            <p:ph type="body" idx="1"/>
          </p:nvPr>
        </p:nvSpPr>
        <p:spPr>
          <a:xfrm>
            <a:off x="831850" y="1240971"/>
            <a:ext cx="10515600" cy="4320074"/>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0887D1E0-90A3-417D-8F08-49E9E5BA682E}"/>
              </a:ext>
            </a:extLst>
          </p:cNvPr>
          <p:cNvSpPr>
            <a:spLocks noGrp="1"/>
          </p:cNvSpPr>
          <p:nvPr>
            <p:ph type="dt" sz="half" idx="10"/>
          </p:nvPr>
        </p:nvSpPr>
        <p:spPr>
          <a:xfrm>
            <a:off x="838200" y="5768427"/>
            <a:ext cx="2743200" cy="365125"/>
          </a:xfrm>
        </p:spPr>
        <p:txBody>
          <a:bodyPr/>
          <a:lstStyle/>
          <a:p>
            <a:fld id="{7D92B5E3-6418-45ED-BF11-E802FEA149A1}" type="datetimeFigureOut">
              <a:rPr lang="en-US" smtClean="0"/>
              <a:t>8/9/2023</a:t>
            </a:fld>
            <a:endParaRPr lang="en-US"/>
          </a:p>
        </p:txBody>
      </p:sp>
      <p:sp>
        <p:nvSpPr>
          <p:cNvPr id="5" name="Footer Placeholder 4">
            <a:extLst>
              <a:ext uri="{FF2B5EF4-FFF2-40B4-BE49-F238E27FC236}">
                <a16:creationId xmlns:a16="http://schemas.microsoft.com/office/drawing/2014/main" id="{C59BFB73-1DA0-4DD5-976C-68864116B584}"/>
              </a:ext>
            </a:extLst>
          </p:cNvPr>
          <p:cNvSpPr>
            <a:spLocks noGrp="1"/>
          </p:cNvSpPr>
          <p:nvPr>
            <p:ph type="ftr" sz="quarter" idx="11"/>
          </p:nvPr>
        </p:nvSpPr>
        <p:spPr>
          <a:xfrm>
            <a:off x="4038600" y="5768427"/>
            <a:ext cx="4114800" cy="365125"/>
          </a:xfrm>
        </p:spPr>
        <p:txBody>
          <a:bodyPr/>
          <a:lstStyle/>
          <a:p>
            <a:endParaRPr lang="en-US"/>
          </a:p>
        </p:txBody>
      </p:sp>
      <p:sp>
        <p:nvSpPr>
          <p:cNvPr id="6" name="Slide Number Placeholder 5">
            <a:extLst>
              <a:ext uri="{FF2B5EF4-FFF2-40B4-BE49-F238E27FC236}">
                <a16:creationId xmlns:a16="http://schemas.microsoft.com/office/drawing/2014/main" id="{0DECA917-F25E-44FF-AB08-DA649EA92377}"/>
              </a:ext>
            </a:extLst>
          </p:cNvPr>
          <p:cNvSpPr>
            <a:spLocks noGrp="1"/>
          </p:cNvSpPr>
          <p:nvPr>
            <p:ph type="sldNum" sz="quarter" idx="12"/>
          </p:nvPr>
        </p:nvSpPr>
        <p:spPr>
          <a:xfrm>
            <a:off x="8610600" y="5768427"/>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356158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792DD-24B4-4798-908F-F82D1758A419}"/>
              </a:ext>
            </a:extLst>
          </p:cNvPr>
          <p:cNvSpPr>
            <a:spLocks noGrp="1"/>
          </p:cNvSpPr>
          <p:nvPr>
            <p:ph type="title"/>
          </p:nvPr>
        </p:nvSpPr>
        <p:spPr>
          <a:xfrm>
            <a:off x="838200" y="214365"/>
            <a:ext cx="10515600" cy="548544"/>
          </a:xfrm>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45F1870-91AD-4842-832D-8FB9853A9E79}"/>
              </a:ext>
            </a:extLst>
          </p:cNvPr>
          <p:cNvSpPr>
            <a:spLocks noGrp="1"/>
          </p:cNvSpPr>
          <p:nvPr>
            <p:ph sz="half" idx="1"/>
          </p:nvPr>
        </p:nvSpPr>
        <p:spPr>
          <a:xfrm>
            <a:off x="838200" y="1321772"/>
            <a:ext cx="5181600" cy="4351338"/>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F5BD2B-DAA4-40D6-9A74-7B120993889F}"/>
              </a:ext>
            </a:extLst>
          </p:cNvPr>
          <p:cNvSpPr>
            <a:spLocks noGrp="1"/>
          </p:cNvSpPr>
          <p:nvPr>
            <p:ph sz="half" idx="2"/>
          </p:nvPr>
        </p:nvSpPr>
        <p:spPr>
          <a:xfrm>
            <a:off x="6172200" y="1321772"/>
            <a:ext cx="5181600" cy="4351338"/>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3764E847-F255-465B-9567-949EAAA16E9D}"/>
              </a:ext>
            </a:extLst>
          </p:cNvPr>
          <p:cNvSpPr>
            <a:spLocks noGrp="1"/>
          </p:cNvSpPr>
          <p:nvPr>
            <p:ph type="dt" sz="half" idx="10"/>
          </p:nvPr>
        </p:nvSpPr>
        <p:spPr>
          <a:xfrm>
            <a:off x="838200" y="5748628"/>
            <a:ext cx="2743200" cy="365125"/>
          </a:xfrm>
        </p:spPr>
        <p:txBody>
          <a:bodyPr/>
          <a:lstStyle/>
          <a:p>
            <a:fld id="{7D92B5E3-6418-45ED-BF11-E802FEA149A1}" type="datetimeFigureOut">
              <a:rPr lang="en-US" smtClean="0"/>
              <a:t>8/9/2023</a:t>
            </a:fld>
            <a:endParaRPr lang="en-US"/>
          </a:p>
        </p:txBody>
      </p:sp>
      <p:sp>
        <p:nvSpPr>
          <p:cNvPr id="6" name="Footer Placeholder 5">
            <a:extLst>
              <a:ext uri="{FF2B5EF4-FFF2-40B4-BE49-F238E27FC236}">
                <a16:creationId xmlns:a16="http://schemas.microsoft.com/office/drawing/2014/main" id="{A4292BA4-BDBE-41A9-B7FD-0F24BFB831C5}"/>
              </a:ext>
            </a:extLst>
          </p:cNvPr>
          <p:cNvSpPr>
            <a:spLocks noGrp="1"/>
          </p:cNvSpPr>
          <p:nvPr>
            <p:ph type="ftr" sz="quarter" idx="11"/>
          </p:nvPr>
        </p:nvSpPr>
        <p:spPr>
          <a:xfrm>
            <a:off x="4038600" y="5748628"/>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C2F74899-7F5A-48EC-A56F-EBCA87E354DD}"/>
              </a:ext>
            </a:extLst>
          </p:cNvPr>
          <p:cNvSpPr>
            <a:spLocks noGrp="1"/>
          </p:cNvSpPr>
          <p:nvPr>
            <p:ph type="sldNum" sz="quarter" idx="12"/>
          </p:nvPr>
        </p:nvSpPr>
        <p:spPr>
          <a:xfrm>
            <a:off x="8610600" y="5748628"/>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226893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59A6-A9F5-46BB-8112-1FC695DEEEC1}"/>
              </a:ext>
            </a:extLst>
          </p:cNvPr>
          <p:cNvSpPr>
            <a:spLocks noGrp="1"/>
          </p:cNvSpPr>
          <p:nvPr>
            <p:ph type="title"/>
          </p:nvPr>
        </p:nvSpPr>
        <p:spPr>
          <a:xfrm>
            <a:off x="839788" y="366384"/>
            <a:ext cx="10515600" cy="365126"/>
          </a:xfrm>
        </p:spPr>
        <p:txBody>
          <a:bodyPr>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D500D97F-E466-40AE-86EF-D0E91AE06A95}"/>
              </a:ext>
            </a:extLst>
          </p:cNvPr>
          <p:cNvSpPr>
            <a:spLocks noGrp="1"/>
          </p:cNvSpPr>
          <p:nvPr>
            <p:ph type="body" idx="1"/>
          </p:nvPr>
        </p:nvSpPr>
        <p:spPr>
          <a:xfrm>
            <a:off x="839788" y="1175656"/>
            <a:ext cx="5157787" cy="4336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B7A1336-2647-400D-8D9B-6C2C53CABD92}"/>
              </a:ext>
            </a:extLst>
          </p:cNvPr>
          <p:cNvSpPr>
            <a:spLocks noGrp="1"/>
          </p:cNvSpPr>
          <p:nvPr>
            <p:ph sz="half" idx="2"/>
          </p:nvPr>
        </p:nvSpPr>
        <p:spPr>
          <a:xfrm>
            <a:off x="839788" y="1749750"/>
            <a:ext cx="5157787" cy="3820626"/>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E98A306-D7F8-4A7D-B05E-2F7668094E8D}"/>
              </a:ext>
            </a:extLst>
          </p:cNvPr>
          <p:cNvSpPr>
            <a:spLocks noGrp="1"/>
          </p:cNvSpPr>
          <p:nvPr>
            <p:ph type="body" sz="quarter" idx="3"/>
          </p:nvPr>
        </p:nvSpPr>
        <p:spPr>
          <a:xfrm>
            <a:off x="6172200" y="1175656"/>
            <a:ext cx="5183188" cy="4336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24E044-5381-4605-B914-EF7EFF098292}"/>
              </a:ext>
            </a:extLst>
          </p:cNvPr>
          <p:cNvSpPr>
            <a:spLocks noGrp="1"/>
          </p:cNvSpPr>
          <p:nvPr>
            <p:ph sz="quarter" idx="4"/>
          </p:nvPr>
        </p:nvSpPr>
        <p:spPr>
          <a:xfrm>
            <a:off x="6172200" y="1749750"/>
            <a:ext cx="5183188" cy="3820626"/>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C3EA851-9691-4895-B25E-281E53354DAA}"/>
              </a:ext>
            </a:extLst>
          </p:cNvPr>
          <p:cNvSpPr>
            <a:spLocks noGrp="1"/>
          </p:cNvSpPr>
          <p:nvPr>
            <p:ph type="dt" sz="half" idx="10"/>
          </p:nvPr>
        </p:nvSpPr>
        <p:spPr>
          <a:xfrm>
            <a:off x="838200" y="5761365"/>
            <a:ext cx="2743200" cy="365125"/>
          </a:xfrm>
        </p:spPr>
        <p:txBody>
          <a:bodyPr/>
          <a:lstStyle/>
          <a:p>
            <a:fld id="{7D92B5E3-6418-45ED-BF11-E802FEA149A1}" type="datetimeFigureOut">
              <a:rPr lang="en-US" smtClean="0"/>
              <a:t>8/9/2023</a:t>
            </a:fld>
            <a:endParaRPr lang="en-US"/>
          </a:p>
        </p:txBody>
      </p:sp>
      <p:sp>
        <p:nvSpPr>
          <p:cNvPr id="8" name="Footer Placeholder 7">
            <a:extLst>
              <a:ext uri="{FF2B5EF4-FFF2-40B4-BE49-F238E27FC236}">
                <a16:creationId xmlns:a16="http://schemas.microsoft.com/office/drawing/2014/main" id="{E77BC765-1147-4008-8EBA-AA0E78E8FF76}"/>
              </a:ext>
            </a:extLst>
          </p:cNvPr>
          <p:cNvSpPr>
            <a:spLocks noGrp="1"/>
          </p:cNvSpPr>
          <p:nvPr>
            <p:ph type="ftr" sz="quarter" idx="11"/>
          </p:nvPr>
        </p:nvSpPr>
        <p:spPr>
          <a:xfrm>
            <a:off x="4038600" y="5761365"/>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5D66B091-7AD3-4E26-961F-425BD13617D2}"/>
              </a:ext>
            </a:extLst>
          </p:cNvPr>
          <p:cNvSpPr>
            <a:spLocks noGrp="1"/>
          </p:cNvSpPr>
          <p:nvPr>
            <p:ph type="sldNum" sz="quarter" idx="12"/>
          </p:nvPr>
        </p:nvSpPr>
        <p:spPr>
          <a:xfrm>
            <a:off x="8610600" y="5761365"/>
            <a:ext cx="2743200" cy="365125"/>
          </a:xfrm>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484006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BEC33-05E5-45D9-B6FE-08CB02CC8E99}"/>
              </a:ext>
            </a:extLst>
          </p:cNvPr>
          <p:cNvSpPr>
            <a:spLocks noGrp="1"/>
          </p:cNvSpPr>
          <p:nvPr>
            <p:ph type="title"/>
          </p:nvPr>
        </p:nvSpPr>
        <p:spPr>
          <a:xfrm>
            <a:off x="838200" y="264026"/>
            <a:ext cx="10515600" cy="473899"/>
          </a:xfrm>
        </p:spPr>
        <p:txBody>
          <a:bodyPr>
            <a:normAutofit/>
          </a:bodyPr>
          <a:lstStyle>
            <a:lvl1pPr>
              <a:defRPr sz="3200"/>
            </a:lvl1pPr>
          </a:lstStyle>
          <a:p>
            <a:r>
              <a:rPr lang="en-US" dirty="0"/>
              <a:t>Click to edit Master title style</a:t>
            </a:r>
          </a:p>
        </p:txBody>
      </p:sp>
      <p:sp>
        <p:nvSpPr>
          <p:cNvPr id="3" name="Date Placeholder 2">
            <a:extLst>
              <a:ext uri="{FF2B5EF4-FFF2-40B4-BE49-F238E27FC236}">
                <a16:creationId xmlns:a16="http://schemas.microsoft.com/office/drawing/2014/main" id="{E1C307E9-4D19-4194-BA04-75F31C631822}"/>
              </a:ext>
            </a:extLst>
          </p:cNvPr>
          <p:cNvSpPr>
            <a:spLocks noGrp="1"/>
          </p:cNvSpPr>
          <p:nvPr>
            <p:ph type="dt" sz="half" idx="10"/>
          </p:nvPr>
        </p:nvSpPr>
        <p:spPr/>
        <p:txBody>
          <a:bodyPr/>
          <a:lstStyle/>
          <a:p>
            <a:fld id="{7D92B5E3-6418-45ED-BF11-E802FEA149A1}" type="datetimeFigureOut">
              <a:rPr lang="en-US" smtClean="0"/>
              <a:t>8/9/2023</a:t>
            </a:fld>
            <a:endParaRPr lang="en-US"/>
          </a:p>
        </p:txBody>
      </p:sp>
      <p:sp>
        <p:nvSpPr>
          <p:cNvPr id="4" name="Footer Placeholder 3">
            <a:extLst>
              <a:ext uri="{FF2B5EF4-FFF2-40B4-BE49-F238E27FC236}">
                <a16:creationId xmlns:a16="http://schemas.microsoft.com/office/drawing/2014/main" id="{33393496-5845-4DC9-BF7C-C13D5C7597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30385A-E2E1-4949-8814-FA9E48816FD7}"/>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311545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A1BA0-2294-4FC2-B519-E792899C9972}"/>
              </a:ext>
            </a:extLst>
          </p:cNvPr>
          <p:cNvSpPr>
            <a:spLocks noGrp="1"/>
          </p:cNvSpPr>
          <p:nvPr>
            <p:ph type="dt" sz="half" idx="10"/>
          </p:nvPr>
        </p:nvSpPr>
        <p:spPr/>
        <p:txBody>
          <a:bodyPr/>
          <a:lstStyle/>
          <a:p>
            <a:fld id="{7D92B5E3-6418-45ED-BF11-E802FEA149A1}" type="datetimeFigureOut">
              <a:rPr lang="en-US" smtClean="0"/>
              <a:t>8/9/2023</a:t>
            </a:fld>
            <a:endParaRPr lang="en-US"/>
          </a:p>
        </p:txBody>
      </p:sp>
      <p:sp>
        <p:nvSpPr>
          <p:cNvPr id="3" name="Footer Placeholder 2">
            <a:extLst>
              <a:ext uri="{FF2B5EF4-FFF2-40B4-BE49-F238E27FC236}">
                <a16:creationId xmlns:a16="http://schemas.microsoft.com/office/drawing/2014/main" id="{38C3510A-F245-41ED-80DA-9E3CD9CCC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424CBB-9F93-4412-B131-82D1A1C9D3EA}"/>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156748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0613-7ED5-4994-A4E7-358F8D88AC87}"/>
              </a:ext>
            </a:extLst>
          </p:cNvPr>
          <p:cNvSpPr>
            <a:spLocks noGrp="1"/>
          </p:cNvSpPr>
          <p:nvPr>
            <p:ph type="title"/>
          </p:nvPr>
        </p:nvSpPr>
        <p:spPr>
          <a:xfrm>
            <a:off x="606490" y="1230020"/>
            <a:ext cx="4367962" cy="1069975"/>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82C8BC12-B4A4-487C-BF7E-8DAC87CCA308}"/>
              </a:ext>
            </a:extLst>
          </p:cNvPr>
          <p:cNvSpPr>
            <a:spLocks noGrp="1"/>
          </p:cNvSpPr>
          <p:nvPr>
            <p:ph idx="1"/>
          </p:nvPr>
        </p:nvSpPr>
        <p:spPr>
          <a:xfrm>
            <a:off x="5327780" y="1230022"/>
            <a:ext cx="6345346" cy="4496844"/>
          </a:xfrm>
        </p:spPr>
        <p:txBody>
          <a:bodyPr/>
          <a:lstStyle>
            <a:lvl1pPr>
              <a:defRPr sz="2400"/>
            </a:lvl1pPr>
            <a:lvl2pPr>
              <a:defRPr sz="22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8EF45D9-B866-405F-A513-BD1945708213}"/>
              </a:ext>
            </a:extLst>
          </p:cNvPr>
          <p:cNvSpPr>
            <a:spLocks noGrp="1"/>
          </p:cNvSpPr>
          <p:nvPr>
            <p:ph type="body" sz="half" idx="2"/>
          </p:nvPr>
        </p:nvSpPr>
        <p:spPr>
          <a:xfrm>
            <a:off x="606490" y="2500604"/>
            <a:ext cx="4367962" cy="32262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4D75A759-01D9-484B-908E-8E2D972F9348}"/>
              </a:ext>
            </a:extLst>
          </p:cNvPr>
          <p:cNvSpPr>
            <a:spLocks noGrp="1"/>
          </p:cNvSpPr>
          <p:nvPr>
            <p:ph type="dt" sz="half" idx="10"/>
          </p:nvPr>
        </p:nvSpPr>
        <p:spPr/>
        <p:txBody>
          <a:bodyPr/>
          <a:lstStyle/>
          <a:p>
            <a:fld id="{7D92B5E3-6418-45ED-BF11-E802FEA149A1}" type="datetimeFigureOut">
              <a:rPr lang="en-US" smtClean="0"/>
              <a:t>8/9/2023</a:t>
            </a:fld>
            <a:endParaRPr lang="en-US"/>
          </a:p>
        </p:txBody>
      </p:sp>
      <p:sp>
        <p:nvSpPr>
          <p:cNvPr id="6" name="Footer Placeholder 5">
            <a:extLst>
              <a:ext uri="{FF2B5EF4-FFF2-40B4-BE49-F238E27FC236}">
                <a16:creationId xmlns:a16="http://schemas.microsoft.com/office/drawing/2014/main" id="{563804A7-F480-4E9F-9796-350DE6652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FA5F1-6D2E-4997-8527-3119D94C4B31}"/>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414041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A56A-EBFE-483C-A604-B309F6418371}"/>
              </a:ext>
            </a:extLst>
          </p:cNvPr>
          <p:cNvSpPr>
            <a:spLocks noGrp="1"/>
          </p:cNvSpPr>
          <p:nvPr>
            <p:ph type="title"/>
          </p:nvPr>
        </p:nvSpPr>
        <p:spPr>
          <a:xfrm>
            <a:off x="606490" y="1166327"/>
            <a:ext cx="4165535" cy="97474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034A0D91-3493-486C-8278-6954AB3A33FF}"/>
              </a:ext>
            </a:extLst>
          </p:cNvPr>
          <p:cNvSpPr>
            <a:spLocks noGrp="1"/>
          </p:cNvSpPr>
          <p:nvPr>
            <p:ph type="pic" idx="1"/>
          </p:nvPr>
        </p:nvSpPr>
        <p:spPr>
          <a:xfrm>
            <a:off x="5183188" y="1166327"/>
            <a:ext cx="6172200" cy="4525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0282795-C09A-419E-B1E9-1BCB6D9D2D0B}"/>
              </a:ext>
            </a:extLst>
          </p:cNvPr>
          <p:cNvSpPr>
            <a:spLocks noGrp="1"/>
          </p:cNvSpPr>
          <p:nvPr>
            <p:ph type="body" sz="half" idx="2"/>
          </p:nvPr>
        </p:nvSpPr>
        <p:spPr>
          <a:xfrm>
            <a:off x="606490" y="2295331"/>
            <a:ext cx="4165535" cy="3396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042121F-2EA6-4C65-A148-8A9B55A5C1F6}"/>
              </a:ext>
            </a:extLst>
          </p:cNvPr>
          <p:cNvSpPr>
            <a:spLocks noGrp="1"/>
          </p:cNvSpPr>
          <p:nvPr>
            <p:ph type="dt" sz="half" idx="10"/>
          </p:nvPr>
        </p:nvSpPr>
        <p:spPr/>
        <p:txBody>
          <a:bodyPr/>
          <a:lstStyle/>
          <a:p>
            <a:fld id="{7D92B5E3-6418-45ED-BF11-E802FEA149A1}" type="datetimeFigureOut">
              <a:rPr lang="en-US" smtClean="0"/>
              <a:t>8/9/2023</a:t>
            </a:fld>
            <a:endParaRPr lang="en-US"/>
          </a:p>
        </p:txBody>
      </p:sp>
      <p:sp>
        <p:nvSpPr>
          <p:cNvPr id="6" name="Footer Placeholder 5">
            <a:extLst>
              <a:ext uri="{FF2B5EF4-FFF2-40B4-BE49-F238E27FC236}">
                <a16:creationId xmlns:a16="http://schemas.microsoft.com/office/drawing/2014/main" id="{4240DD2B-F7AA-4D16-98EF-F9C19891CB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6CFAD-91EE-4E14-BD59-4EED5166C087}"/>
              </a:ext>
            </a:extLst>
          </p:cNvPr>
          <p:cNvSpPr>
            <a:spLocks noGrp="1"/>
          </p:cNvSpPr>
          <p:nvPr>
            <p:ph type="sldNum" sz="quarter" idx="12"/>
          </p:nvPr>
        </p:nvSpPr>
        <p:spPr/>
        <p:txBody>
          <a:bodyPr/>
          <a:lstStyle/>
          <a:p>
            <a:fld id="{12D73DB0-A7D2-40C1-BF53-72F711D03A88}" type="slidenum">
              <a:rPr lang="en-US" smtClean="0"/>
              <a:t>‹#›</a:t>
            </a:fld>
            <a:endParaRPr lang="en-US"/>
          </a:p>
        </p:txBody>
      </p:sp>
    </p:spTree>
    <p:extLst>
      <p:ext uri="{BB962C8B-B14F-4D97-AF65-F5344CB8AC3E}">
        <p14:creationId xmlns:p14="http://schemas.microsoft.com/office/powerpoint/2010/main" val="82473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bg1">
                <a:lumMod val="85000"/>
              </a:schemeClr>
            </a:gs>
          </a:gsLst>
          <a:lin ang="5400000" scaled="1"/>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6E1D30-AE55-4784-A384-42A16877E6CF}"/>
              </a:ext>
            </a:extLst>
          </p:cNvPr>
          <p:cNvSpPr/>
          <p:nvPr userDrawn="1"/>
        </p:nvSpPr>
        <p:spPr>
          <a:xfrm>
            <a:off x="0" y="0"/>
            <a:ext cx="12192000" cy="975553"/>
          </a:xfrm>
          <a:prstGeom prst="rect">
            <a:avLst/>
          </a:prstGeom>
          <a:solidFill>
            <a:srgbClr val="E7E5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9169F74-93D2-4D38-A73D-73BADBAF57B0}"/>
              </a:ext>
            </a:extLst>
          </p:cNvPr>
          <p:cNvSpPr>
            <a:spLocks noGrp="1"/>
          </p:cNvSpPr>
          <p:nvPr>
            <p:ph type="title"/>
          </p:nvPr>
        </p:nvSpPr>
        <p:spPr>
          <a:xfrm>
            <a:off x="766152" y="132069"/>
            <a:ext cx="10906973" cy="7211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1BDC90F-38A0-40C9-8A42-33485455EA4A}"/>
              </a:ext>
            </a:extLst>
          </p:cNvPr>
          <p:cNvSpPr>
            <a:spLocks noGrp="1"/>
          </p:cNvSpPr>
          <p:nvPr>
            <p:ph type="body" idx="1"/>
          </p:nvPr>
        </p:nvSpPr>
        <p:spPr>
          <a:xfrm>
            <a:off x="606490" y="1362270"/>
            <a:ext cx="11066636" cy="42780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5ABA86-E0F8-4B53-8445-90FB63728888}"/>
              </a:ext>
            </a:extLst>
          </p:cNvPr>
          <p:cNvSpPr>
            <a:spLocks noGrp="1"/>
          </p:cNvSpPr>
          <p:nvPr>
            <p:ph type="dt" sz="half" idx="2"/>
          </p:nvPr>
        </p:nvSpPr>
        <p:spPr>
          <a:xfrm>
            <a:off x="606490" y="5845931"/>
            <a:ext cx="2743200" cy="365125"/>
          </a:xfrm>
          <a:prstGeom prst="rect">
            <a:avLst/>
          </a:prstGeom>
        </p:spPr>
        <p:txBody>
          <a:bodyPr vert="horz" lIns="91440" tIns="45720" rIns="91440" bIns="45720" rtlCol="0" anchor="ctr"/>
          <a:lstStyle>
            <a:lvl1pPr algn="l">
              <a:defRPr sz="1200">
                <a:solidFill>
                  <a:schemeClr val="tx1">
                    <a:tint val="75000"/>
                  </a:schemeClr>
                </a:solidFill>
                <a:latin typeface="Poppins" panose="00000500000000000000" pitchFamily="2" charset="0"/>
              </a:defRPr>
            </a:lvl1pPr>
          </a:lstStyle>
          <a:p>
            <a:fld id="{7D92B5E3-6418-45ED-BF11-E802FEA149A1}" type="datetimeFigureOut">
              <a:rPr lang="en-US" smtClean="0"/>
              <a:pPr/>
              <a:t>8/9/2023</a:t>
            </a:fld>
            <a:endParaRPr lang="en-US" dirty="0"/>
          </a:p>
        </p:txBody>
      </p:sp>
      <p:sp>
        <p:nvSpPr>
          <p:cNvPr id="5" name="Footer Placeholder 4">
            <a:extLst>
              <a:ext uri="{FF2B5EF4-FFF2-40B4-BE49-F238E27FC236}">
                <a16:creationId xmlns:a16="http://schemas.microsoft.com/office/drawing/2014/main" id="{8C46FA84-BBFD-4DC0-AD9D-C03833A50401}"/>
              </a:ext>
            </a:extLst>
          </p:cNvPr>
          <p:cNvSpPr>
            <a:spLocks noGrp="1"/>
          </p:cNvSpPr>
          <p:nvPr>
            <p:ph type="ftr" sz="quarter" idx="3"/>
          </p:nvPr>
        </p:nvSpPr>
        <p:spPr>
          <a:xfrm>
            <a:off x="4038600" y="5845931"/>
            <a:ext cx="4114800" cy="365125"/>
          </a:xfrm>
          <a:prstGeom prst="rect">
            <a:avLst/>
          </a:prstGeom>
        </p:spPr>
        <p:txBody>
          <a:bodyPr vert="horz" lIns="91440" tIns="45720" rIns="91440" bIns="45720" rtlCol="0" anchor="ctr"/>
          <a:lstStyle>
            <a:lvl1pPr algn="ctr">
              <a:defRPr sz="1200">
                <a:solidFill>
                  <a:schemeClr val="tx1">
                    <a:tint val="75000"/>
                  </a:schemeClr>
                </a:solidFill>
                <a:latin typeface="Poppins" panose="00000500000000000000" pitchFamily="2" charset="0"/>
              </a:defRPr>
            </a:lvl1pPr>
          </a:lstStyle>
          <a:p>
            <a:endParaRPr lang="en-US" dirty="0"/>
          </a:p>
        </p:txBody>
      </p:sp>
      <p:sp>
        <p:nvSpPr>
          <p:cNvPr id="6" name="Slide Number Placeholder 5">
            <a:extLst>
              <a:ext uri="{FF2B5EF4-FFF2-40B4-BE49-F238E27FC236}">
                <a16:creationId xmlns:a16="http://schemas.microsoft.com/office/drawing/2014/main" id="{CE9F0DDB-1877-4C37-937A-CB83669FB265}"/>
              </a:ext>
            </a:extLst>
          </p:cNvPr>
          <p:cNvSpPr>
            <a:spLocks noGrp="1"/>
          </p:cNvSpPr>
          <p:nvPr>
            <p:ph type="sldNum" sz="quarter" idx="4"/>
          </p:nvPr>
        </p:nvSpPr>
        <p:spPr>
          <a:xfrm>
            <a:off x="8572747" y="5857587"/>
            <a:ext cx="3100379" cy="365125"/>
          </a:xfrm>
          <a:prstGeom prst="rect">
            <a:avLst/>
          </a:prstGeom>
        </p:spPr>
        <p:txBody>
          <a:bodyPr vert="horz" lIns="91440" tIns="45720" rIns="91440" bIns="45720" rtlCol="0" anchor="ctr"/>
          <a:lstStyle>
            <a:lvl1pPr algn="r">
              <a:defRPr sz="1200">
                <a:solidFill>
                  <a:schemeClr val="tx1">
                    <a:tint val="75000"/>
                  </a:schemeClr>
                </a:solidFill>
                <a:latin typeface="Poppins" panose="00000500000000000000" pitchFamily="2" charset="0"/>
              </a:defRPr>
            </a:lvl1pPr>
          </a:lstStyle>
          <a:p>
            <a:fld id="{12D73DB0-A7D2-40C1-BF53-72F711D03A88}" type="slidenum">
              <a:rPr lang="en-US" smtClean="0"/>
              <a:pPr/>
              <a:t>‹#›</a:t>
            </a:fld>
            <a:endParaRPr lang="en-US" dirty="0"/>
          </a:p>
        </p:txBody>
      </p:sp>
      <p:pic>
        <p:nvPicPr>
          <p:cNvPr id="10" name="Picture 9">
            <a:extLst>
              <a:ext uri="{FF2B5EF4-FFF2-40B4-BE49-F238E27FC236}">
                <a16:creationId xmlns:a16="http://schemas.microsoft.com/office/drawing/2014/main" id="{2DFE567F-961E-4011-85DB-C48A8C68222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034474" y="6424449"/>
            <a:ext cx="638652" cy="348137"/>
          </a:xfrm>
          <a:prstGeom prst="rect">
            <a:avLst/>
          </a:prstGeom>
        </p:spPr>
      </p:pic>
      <p:sp>
        <p:nvSpPr>
          <p:cNvPr id="12" name="Rectangle 11">
            <a:extLst>
              <a:ext uri="{FF2B5EF4-FFF2-40B4-BE49-F238E27FC236}">
                <a16:creationId xmlns:a16="http://schemas.microsoft.com/office/drawing/2014/main" id="{099C78C0-2C98-423A-A331-CB7329F4CC01}"/>
              </a:ext>
            </a:extLst>
          </p:cNvPr>
          <p:cNvSpPr/>
          <p:nvPr userDrawn="1"/>
        </p:nvSpPr>
        <p:spPr>
          <a:xfrm>
            <a:off x="-1" y="0"/>
            <a:ext cx="531846" cy="9755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19FDEA8-F620-4811-93DB-008E01130F2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5287"/>
            <a:ext cx="9835916" cy="362713"/>
          </a:xfrm>
          <a:prstGeom prst="rect">
            <a:avLst/>
          </a:prstGeom>
        </p:spPr>
      </p:pic>
    </p:spTree>
    <p:extLst>
      <p:ext uri="{BB962C8B-B14F-4D97-AF65-F5344CB8AC3E}">
        <p14:creationId xmlns:p14="http://schemas.microsoft.com/office/powerpoint/2010/main" val="237456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C069-B393-4095-AEBF-F185B03EEABC}"/>
              </a:ext>
            </a:extLst>
          </p:cNvPr>
          <p:cNvSpPr>
            <a:spLocks noGrp="1"/>
          </p:cNvSpPr>
          <p:nvPr>
            <p:ph type="ctrTitle"/>
          </p:nvPr>
        </p:nvSpPr>
        <p:spPr>
          <a:xfrm>
            <a:off x="586273" y="2767540"/>
            <a:ext cx="11019451" cy="1297150"/>
          </a:xfrm>
        </p:spPr>
        <p:txBody>
          <a:bodyPr>
            <a:normAutofit fontScale="90000"/>
          </a:bodyPr>
          <a:lstStyle/>
          <a:p>
            <a:r>
              <a:rPr lang="en-US" sz="3600" dirty="0">
                <a:solidFill>
                  <a:srgbClr val="9C1D20"/>
                </a:solidFill>
              </a:rPr>
              <a:t>Africentric Approaches to Reproductive Justice in the EAC Region: Is there Potential for a Viable Litigation Agenda? </a:t>
            </a:r>
          </a:p>
        </p:txBody>
      </p:sp>
      <p:sp>
        <p:nvSpPr>
          <p:cNvPr id="5" name="Title 1">
            <a:extLst>
              <a:ext uri="{FF2B5EF4-FFF2-40B4-BE49-F238E27FC236}">
                <a16:creationId xmlns:a16="http://schemas.microsoft.com/office/drawing/2014/main" id="{30592672-B439-4852-9796-D757B67F9E40}"/>
              </a:ext>
            </a:extLst>
          </p:cNvPr>
          <p:cNvSpPr txBox="1">
            <a:spLocks/>
          </p:cNvSpPr>
          <p:nvPr/>
        </p:nvSpPr>
        <p:spPr>
          <a:xfrm>
            <a:off x="586274" y="4244595"/>
            <a:ext cx="11019451" cy="5180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a:lstStyle>
          <a:p>
            <a:r>
              <a:rPr lang="en-US" sz="1800" dirty="0">
                <a:solidFill>
                  <a:schemeClr val="tx1">
                    <a:lumMod val="95000"/>
                    <a:lumOff val="5000"/>
                  </a:schemeClr>
                </a:solidFill>
              </a:rPr>
              <a:t>Presented by: Dr Moses Mulumba</a:t>
            </a:r>
          </a:p>
        </p:txBody>
      </p:sp>
      <p:sp>
        <p:nvSpPr>
          <p:cNvPr id="6" name="Title 1">
            <a:extLst>
              <a:ext uri="{FF2B5EF4-FFF2-40B4-BE49-F238E27FC236}">
                <a16:creationId xmlns:a16="http://schemas.microsoft.com/office/drawing/2014/main" id="{CC9BB8B1-ED3F-418A-A458-2C05E45FB77B}"/>
              </a:ext>
            </a:extLst>
          </p:cNvPr>
          <p:cNvSpPr txBox="1">
            <a:spLocks/>
          </p:cNvSpPr>
          <p:nvPr/>
        </p:nvSpPr>
        <p:spPr>
          <a:xfrm>
            <a:off x="586273" y="4870580"/>
            <a:ext cx="11019451" cy="14649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a:lstStyle>
          <a:p>
            <a:pPr>
              <a:lnSpc>
                <a:spcPct val="100000"/>
              </a:lnSpc>
            </a:pPr>
            <a:r>
              <a:rPr lang="en-US" sz="2000" baseline="30000" dirty="0" err="1">
                <a:solidFill>
                  <a:schemeClr val="tx1">
                    <a:lumMod val="75000"/>
                    <a:lumOff val="25000"/>
                  </a:schemeClr>
                </a:solidFill>
              </a:rPr>
              <a:t>Afya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na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Haki</a:t>
            </a:r>
            <a:r>
              <a:rPr lang="en-US" sz="2000" baseline="30000" dirty="0">
                <a:solidFill>
                  <a:schemeClr val="tx1">
                    <a:lumMod val="75000"/>
                    <a:lumOff val="25000"/>
                  </a:schemeClr>
                </a:solidFill>
              </a:rPr>
              <a:t> Institute (Ahaki) </a:t>
            </a:r>
          </a:p>
          <a:p>
            <a:pPr>
              <a:lnSpc>
                <a:spcPct val="100000"/>
              </a:lnSpc>
            </a:pPr>
            <a:r>
              <a:rPr lang="en-US" sz="2000" b="0" baseline="30000" dirty="0">
                <a:solidFill>
                  <a:schemeClr val="tx1">
                    <a:lumMod val="75000"/>
                    <a:lumOff val="25000"/>
                  </a:schemeClr>
                </a:solidFill>
              </a:rPr>
              <a:t>Plot 6105 Valley Road, Gayaza, Nakwero </a:t>
            </a:r>
          </a:p>
          <a:p>
            <a:pPr>
              <a:lnSpc>
                <a:spcPct val="100000"/>
              </a:lnSpc>
            </a:pPr>
            <a:r>
              <a:rPr lang="en-US" sz="2000" b="0" baseline="30000" dirty="0">
                <a:solidFill>
                  <a:schemeClr val="tx1">
                    <a:lumMod val="75000"/>
                    <a:lumOff val="25000"/>
                  </a:schemeClr>
                </a:solidFill>
              </a:rPr>
              <a:t>P.O BOX 16617, Wandegeya - Kampala </a:t>
            </a:r>
          </a:p>
          <a:p>
            <a:pPr>
              <a:lnSpc>
                <a:spcPct val="100000"/>
              </a:lnSpc>
            </a:pPr>
            <a:r>
              <a:rPr lang="en-US" sz="2000" b="0" baseline="30000" dirty="0">
                <a:solidFill>
                  <a:schemeClr val="tx1">
                    <a:lumMod val="75000"/>
                    <a:lumOff val="25000"/>
                  </a:schemeClr>
                </a:solidFill>
              </a:rPr>
              <a:t>Tel: +256- 41- 4660733 </a:t>
            </a:r>
          </a:p>
          <a:p>
            <a:pPr>
              <a:lnSpc>
                <a:spcPct val="100000"/>
              </a:lnSpc>
            </a:pPr>
            <a:r>
              <a:rPr lang="fr-FR" sz="2000" b="0" baseline="30000" dirty="0" err="1">
                <a:solidFill>
                  <a:schemeClr val="tx1">
                    <a:lumMod val="75000"/>
                    <a:lumOff val="25000"/>
                  </a:schemeClr>
                </a:solidFill>
              </a:rPr>
              <a:t>Website</a:t>
            </a:r>
            <a:r>
              <a:rPr lang="fr-FR" sz="2000" b="0" baseline="30000" dirty="0">
                <a:solidFill>
                  <a:schemeClr val="tx1">
                    <a:lumMod val="75000"/>
                    <a:lumOff val="25000"/>
                  </a:schemeClr>
                </a:solidFill>
              </a:rPr>
              <a:t>: www.afyanahaki.org/ info@afyanahaki.org</a:t>
            </a:r>
          </a:p>
        </p:txBody>
      </p:sp>
      <p:cxnSp>
        <p:nvCxnSpPr>
          <p:cNvPr id="8" name="Straight Connector 7">
            <a:extLst>
              <a:ext uri="{FF2B5EF4-FFF2-40B4-BE49-F238E27FC236}">
                <a16:creationId xmlns:a16="http://schemas.microsoft.com/office/drawing/2014/main" id="{3C6346BD-F8CE-425C-A4E9-3685146F23F5}"/>
              </a:ext>
            </a:extLst>
          </p:cNvPr>
          <p:cNvCxnSpPr>
            <a:cxnSpLocks/>
          </p:cNvCxnSpPr>
          <p:nvPr/>
        </p:nvCxnSpPr>
        <p:spPr>
          <a:xfrm>
            <a:off x="1587260" y="4136652"/>
            <a:ext cx="901460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F0BE5AB-6F5B-471C-8C29-F9864EA427F2}"/>
              </a:ext>
            </a:extLst>
          </p:cNvPr>
          <p:cNvCxnSpPr>
            <a:cxnSpLocks/>
          </p:cNvCxnSpPr>
          <p:nvPr/>
        </p:nvCxnSpPr>
        <p:spPr>
          <a:xfrm>
            <a:off x="1587260" y="2767540"/>
            <a:ext cx="901460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Text&#10;&#10;Description automatically generated with low confidence">
            <a:extLst>
              <a:ext uri="{FF2B5EF4-FFF2-40B4-BE49-F238E27FC236}">
                <a16:creationId xmlns:a16="http://schemas.microsoft.com/office/drawing/2014/main" id="{FF2D313E-3118-68A0-4753-42F1FC5416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7127" y="1273382"/>
            <a:ext cx="1953425" cy="1091213"/>
          </a:xfrm>
          <a:prstGeom prst="rect">
            <a:avLst/>
          </a:prstGeom>
        </p:spPr>
      </p:pic>
    </p:spTree>
    <p:extLst>
      <p:ext uri="{BB962C8B-B14F-4D97-AF65-F5344CB8AC3E}">
        <p14:creationId xmlns:p14="http://schemas.microsoft.com/office/powerpoint/2010/main" val="1771657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p:txBody>
          <a:bodyPr>
            <a:normAutofit/>
          </a:bodyPr>
          <a:lstStyle/>
          <a:p>
            <a:r>
              <a:rPr lang="en-US" dirty="0"/>
              <a:t>Post-Colonial Africa: The Population Control Agenda</a:t>
            </a:r>
            <a:endParaRPr lang="en-UG"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399408"/>
            <a:ext cx="10150642" cy="4950691"/>
          </a:xfrm>
        </p:spPr>
        <p:txBody>
          <a:bodyPr>
            <a:normAutofit/>
          </a:bodyPr>
          <a:lstStyle/>
          <a:p>
            <a:pPr algn="just">
              <a:lnSpc>
                <a:spcPct val="100000"/>
              </a:lnSpc>
              <a:spcBef>
                <a:spcPts val="1200"/>
              </a:spcBef>
            </a:pPr>
            <a:r>
              <a:rPr lang="en-US" sz="1800" dirty="0"/>
              <a:t>Most African countries gained independence: This period started with the acquisition of </a:t>
            </a:r>
            <a:r>
              <a:rPr lang="en-US" sz="1800" b="1" dirty="0">
                <a:solidFill>
                  <a:srgbClr val="9C1D20"/>
                </a:solidFill>
              </a:rPr>
              <a:t>political independence and the adoption of constitutions </a:t>
            </a:r>
            <a:r>
              <a:rPr lang="en-US" sz="1800" dirty="0"/>
              <a:t>from their colonizer;</a:t>
            </a:r>
          </a:p>
          <a:p>
            <a:pPr algn="just">
              <a:lnSpc>
                <a:spcPct val="100000"/>
              </a:lnSpc>
              <a:spcBef>
                <a:spcPts val="1200"/>
              </a:spcBef>
            </a:pPr>
            <a:r>
              <a:rPr lang="en-US" sz="1800" b="1" dirty="0">
                <a:solidFill>
                  <a:srgbClr val="9C1D20"/>
                </a:solidFill>
              </a:rPr>
              <a:t>Population control conferences </a:t>
            </a:r>
            <a:r>
              <a:rPr lang="en-US" sz="1800" dirty="0"/>
              <a:t>starting from 1954 that called for limiting population growth in Africa;</a:t>
            </a:r>
          </a:p>
          <a:p>
            <a:pPr algn="just">
              <a:lnSpc>
                <a:spcPct val="100000"/>
              </a:lnSpc>
              <a:spcBef>
                <a:spcPts val="1200"/>
              </a:spcBef>
            </a:pPr>
            <a:r>
              <a:rPr lang="en-US" sz="1800" dirty="0"/>
              <a:t>A movement that was specifically pushed by global north countries through development agencies, INGOs and NGOs </a:t>
            </a:r>
            <a:r>
              <a:rPr lang="en-US" sz="1800" dirty="0" err="1"/>
              <a:t>eg</a:t>
            </a:r>
            <a:r>
              <a:rPr lang="en-US" sz="1800" dirty="0"/>
              <a:t> USAID, PPG, IPPF, Japan, Norway, US, made a strong case for making contraception available and family planning more acceptable;</a:t>
            </a:r>
          </a:p>
          <a:p>
            <a:pPr marL="228600" marR="0" lvl="0" indent="-228600" algn="just"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NGOs that work on SRH started to ground their work at this time;  </a:t>
            </a:r>
          </a:p>
          <a:p>
            <a:pPr algn="just">
              <a:lnSpc>
                <a:spcPct val="100000"/>
              </a:lnSpc>
              <a:spcBef>
                <a:spcPts val="1200"/>
              </a:spcBef>
              <a:defRPr/>
            </a:pPr>
            <a:r>
              <a:rPr lang="en-US" sz="1800" dirty="0"/>
              <a:t>The OAU is formed with the treaty signed in 1963 which made provisions for women empowerment; however, this mostly focuses on improving their </a:t>
            </a:r>
            <a:r>
              <a:rPr lang="en-US" sz="1800" b="1" dirty="0">
                <a:solidFill>
                  <a:srgbClr val="C00000"/>
                </a:solidFill>
              </a:rPr>
              <a:t>economic, social and cultural conditions with no much considerations for health or SRH;</a:t>
            </a:r>
            <a:endParaRPr kumimoji="0" lang="en-US" sz="1800" b="1" i="0" u="none" strike="noStrike" kern="1200" cap="none" spc="0" normalizeH="0" baseline="0" noProof="0" dirty="0">
              <a:ln>
                <a:noFill/>
              </a:ln>
              <a:solidFill>
                <a:srgbClr val="C00000"/>
              </a:solidFill>
              <a:effectLst/>
              <a:uLnTx/>
              <a:uFillTx/>
              <a:latin typeface="Poppins" panose="00000500000000000000" pitchFamily="2" charset="0"/>
              <a:ea typeface="+mn-ea"/>
              <a:cs typeface="Poppins" panose="00000500000000000000" pitchFamily="2" charset="0"/>
            </a:endParaRPr>
          </a:p>
          <a:p>
            <a:pPr algn="just">
              <a:lnSpc>
                <a:spcPct val="100000"/>
              </a:lnSpc>
              <a:spcBef>
                <a:spcPts val="1200"/>
              </a:spcBef>
            </a:pPr>
            <a:r>
              <a:rPr lang="en-US" sz="1800" dirty="0"/>
              <a:t>The first population control conference (ICPD) that politically independent African countries that were involved in was held in Cairo in 1994 focusing on </a:t>
            </a:r>
            <a:r>
              <a:rPr lang="en-US" sz="1800" b="1" dirty="0">
                <a:solidFill>
                  <a:srgbClr val="C00000"/>
                </a:solidFill>
              </a:rPr>
              <a:t>a new definition of population policy and giving prominence to reproductive health and empowerment of women;</a:t>
            </a:r>
            <a:r>
              <a:rPr lang="en-US" sz="1800" dirty="0"/>
              <a:t> </a:t>
            </a:r>
            <a:endParaRPr lang="en-UG" sz="1800" dirty="0"/>
          </a:p>
        </p:txBody>
      </p:sp>
    </p:spTree>
    <p:extLst>
      <p:ext uri="{BB962C8B-B14F-4D97-AF65-F5344CB8AC3E}">
        <p14:creationId xmlns:p14="http://schemas.microsoft.com/office/powerpoint/2010/main" val="797794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312B-EDEA-9146-BC2B-7B62DAFEF405}"/>
              </a:ext>
            </a:extLst>
          </p:cNvPr>
          <p:cNvSpPr>
            <a:spLocks noGrp="1"/>
          </p:cNvSpPr>
          <p:nvPr>
            <p:ph type="title"/>
          </p:nvPr>
        </p:nvSpPr>
        <p:spPr/>
        <p:txBody>
          <a:bodyPr/>
          <a:lstStyle/>
          <a:p>
            <a:r>
              <a:rPr lang="en-UG"/>
              <a:t>I</a:t>
            </a:r>
            <a:r>
              <a:rPr lang="en-GB"/>
              <a:t>m</a:t>
            </a:r>
            <a:r>
              <a:rPr lang="en-UG"/>
              <a:t>portant Observations: </a:t>
            </a:r>
            <a:endParaRPr lang="en-UG" dirty="0"/>
          </a:p>
        </p:txBody>
      </p:sp>
      <p:graphicFrame>
        <p:nvGraphicFramePr>
          <p:cNvPr id="6" name="Content Placeholder 2">
            <a:extLst>
              <a:ext uri="{FF2B5EF4-FFF2-40B4-BE49-F238E27FC236}">
                <a16:creationId xmlns:a16="http://schemas.microsoft.com/office/drawing/2014/main" id="{9698EE1E-44C0-9A83-BF9D-44D410D6E4CF}"/>
              </a:ext>
            </a:extLst>
          </p:cNvPr>
          <p:cNvGraphicFramePr>
            <a:graphicFrameLocks noGrp="1"/>
          </p:cNvGraphicFramePr>
          <p:nvPr>
            <p:ph sz="half" idx="1"/>
            <p:extLst>
              <p:ext uri="{D42A27DB-BD31-4B8C-83A1-F6EECF244321}">
                <p14:modId xmlns:p14="http://schemas.microsoft.com/office/powerpoint/2010/main" val="2184895538"/>
              </p:ext>
            </p:extLst>
          </p:nvPr>
        </p:nvGraphicFramePr>
        <p:xfrm>
          <a:off x="838200" y="1321772"/>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F455DEF0-48FB-6D4E-9901-5552010F40D5}"/>
              </a:ext>
            </a:extLst>
          </p:cNvPr>
          <p:cNvSpPr>
            <a:spLocks noGrp="1"/>
          </p:cNvSpPr>
          <p:nvPr>
            <p:ph sz="half" idx="2"/>
          </p:nvPr>
        </p:nvSpPr>
        <p:spPr/>
        <p:txBody>
          <a:bodyPr/>
          <a:lstStyle/>
          <a:p>
            <a:pPr lvl="0"/>
            <a:r>
              <a:rPr lang="en-UG" dirty="0"/>
              <a:t>Current discussions have largely focused around the </a:t>
            </a:r>
            <a:r>
              <a:rPr lang="en-UG" b="1" dirty="0">
                <a:solidFill>
                  <a:srgbClr val="9C1D20"/>
                </a:solidFill>
              </a:rPr>
              <a:t>simplistic binaries </a:t>
            </a:r>
            <a:r>
              <a:rPr lang="en-UG" dirty="0"/>
              <a:t>such as the traditional vs modern, relativism and universalism, prolife v pro-choice, sexually conservative v liberal and permissive </a:t>
            </a:r>
          </a:p>
          <a:p>
            <a:pPr lvl="0"/>
            <a:r>
              <a:rPr lang="en-UG" dirty="0"/>
              <a:t>We have ignored the overarching </a:t>
            </a:r>
            <a:r>
              <a:rPr lang="en-UG" b="1" dirty="0">
                <a:solidFill>
                  <a:srgbClr val="9C1D20"/>
                </a:solidFill>
              </a:rPr>
              <a:t>colonial, neocolonial and often Eurocentric influences </a:t>
            </a:r>
            <a:r>
              <a:rPr lang="en-UG" dirty="0"/>
              <a:t>surrounding the entire edifice of past and contemporary work around sexual and reproductive rights.</a:t>
            </a:r>
          </a:p>
          <a:p>
            <a:endParaRPr lang="en-UG" dirty="0"/>
          </a:p>
        </p:txBody>
      </p:sp>
    </p:spTree>
    <p:extLst>
      <p:ext uri="{BB962C8B-B14F-4D97-AF65-F5344CB8AC3E}">
        <p14:creationId xmlns:p14="http://schemas.microsoft.com/office/powerpoint/2010/main" val="58004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312B-EDEA-9146-BC2B-7B62DAFEF405}"/>
              </a:ext>
            </a:extLst>
          </p:cNvPr>
          <p:cNvSpPr>
            <a:spLocks noGrp="1"/>
          </p:cNvSpPr>
          <p:nvPr>
            <p:ph type="title"/>
          </p:nvPr>
        </p:nvSpPr>
        <p:spPr/>
        <p:txBody>
          <a:bodyPr/>
          <a:lstStyle/>
          <a:p>
            <a:r>
              <a:rPr lang="en-UG" dirty="0"/>
              <a:t>The Role of CSOs over the years:</a:t>
            </a:r>
          </a:p>
        </p:txBody>
      </p:sp>
      <p:sp>
        <p:nvSpPr>
          <p:cNvPr id="3" name="Content Placeholder 2">
            <a:extLst>
              <a:ext uri="{FF2B5EF4-FFF2-40B4-BE49-F238E27FC236}">
                <a16:creationId xmlns:a16="http://schemas.microsoft.com/office/drawing/2014/main" id="{E14FBC0F-CE15-5C49-8B09-7013D7B1D599}"/>
              </a:ext>
            </a:extLst>
          </p:cNvPr>
          <p:cNvSpPr>
            <a:spLocks noGrp="1"/>
          </p:cNvSpPr>
          <p:nvPr>
            <p:ph sz="half" idx="1"/>
          </p:nvPr>
        </p:nvSpPr>
        <p:spPr>
          <a:xfrm>
            <a:off x="0" y="1013791"/>
            <a:ext cx="6019800" cy="5285409"/>
          </a:xfrm>
        </p:spPr>
        <p:txBody>
          <a:bodyPr>
            <a:noAutofit/>
          </a:bodyPr>
          <a:lstStyle/>
          <a:p>
            <a:r>
              <a:rPr lang="en-US" sz="1800" dirty="0">
                <a:ea typeface="Calibri" panose="020F0502020204030204" pitchFamily="34" charset="0"/>
              </a:rPr>
              <a:t>CSOs have historically been influential in perpetuating </a:t>
            </a:r>
            <a:r>
              <a:rPr lang="en-US" sz="1800" b="1" dirty="0">
                <a:solidFill>
                  <a:srgbClr val="9C1D20"/>
                </a:solidFill>
                <a:ea typeface="Calibri" panose="020F0502020204030204" pitchFamily="34" charset="0"/>
              </a:rPr>
              <a:t>colonial ideology </a:t>
            </a:r>
            <a:r>
              <a:rPr lang="en-US" sz="1800" dirty="0">
                <a:ea typeface="Calibri" panose="020F0502020204030204" pitchFamily="34" charset="0"/>
              </a:rPr>
              <a:t>including in SRHR work;</a:t>
            </a:r>
          </a:p>
          <a:p>
            <a:r>
              <a:rPr lang="en-US" sz="1800" b="1" dirty="0">
                <a:ea typeface="Calibri" panose="020F0502020204030204" pitchFamily="34" charset="0"/>
              </a:rPr>
              <a:t>In the colonial era:</a:t>
            </a:r>
          </a:p>
          <a:p>
            <a:pPr lvl="1"/>
            <a:r>
              <a:rPr lang="en-US" sz="1800" dirty="0">
                <a:ea typeface="Calibri" panose="020F0502020204030204" pitchFamily="34" charset="0"/>
              </a:rPr>
              <a:t>CSOs operated as sites of refuge, resilience and resistance to </a:t>
            </a:r>
            <a:r>
              <a:rPr lang="en-US" sz="1800" b="1" dirty="0">
                <a:solidFill>
                  <a:srgbClr val="9C1D20"/>
                </a:solidFill>
                <a:ea typeface="Calibri" panose="020F0502020204030204" pitchFamily="34" charset="0"/>
              </a:rPr>
              <a:t>colonial oppression and exploitation</a:t>
            </a:r>
            <a:r>
              <a:rPr lang="en-US" sz="1800" dirty="0">
                <a:ea typeface="Calibri" panose="020F0502020204030204" pitchFamily="34" charset="0"/>
              </a:rPr>
              <a:t>. </a:t>
            </a:r>
          </a:p>
          <a:p>
            <a:pPr lvl="1"/>
            <a:r>
              <a:rPr lang="en-US" sz="1800" dirty="0">
                <a:ea typeface="Calibri" panose="020F0502020204030204" pitchFamily="34" charset="0"/>
              </a:rPr>
              <a:t>CSOs' activities in Africa at the time were mainly focused on </a:t>
            </a:r>
            <a:r>
              <a:rPr lang="en-US" sz="1800" b="1" dirty="0">
                <a:solidFill>
                  <a:srgbClr val="9C1D20"/>
                </a:solidFill>
                <a:ea typeface="Calibri" panose="020F0502020204030204" pitchFamily="34" charset="0"/>
              </a:rPr>
              <a:t>welfare and other facets ignored by colonialists</a:t>
            </a:r>
            <a:r>
              <a:rPr lang="en-US" sz="1800" dirty="0">
                <a:ea typeface="Calibri" panose="020F0502020204030204" pitchFamily="34" charset="0"/>
              </a:rPr>
              <a:t>. As such, the common types of organizations were mainly religious and philanthropic. </a:t>
            </a:r>
          </a:p>
          <a:p>
            <a:pPr lvl="1"/>
            <a:r>
              <a:rPr lang="en-US" sz="1800" dirty="0">
                <a:ea typeface="Calibri" panose="020F0502020204030204" pitchFamily="34" charset="0"/>
              </a:rPr>
              <a:t>The </a:t>
            </a:r>
            <a:r>
              <a:rPr lang="en-US" sz="1800" b="1" dirty="0">
                <a:solidFill>
                  <a:srgbClr val="9C1D20"/>
                </a:solidFill>
                <a:ea typeface="Calibri" panose="020F0502020204030204" pitchFamily="34" charset="0"/>
              </a:rPr>
              <a:t>charitable organizations </a:t>
            </a:r>
            <a:r>
              <a:rPr lang="en-US" sz="1800" dirty="0">
                <a:ea typeface="Calibri" panose="020F0502020204030204" pitchFamily="34" charset="0"/>
              </a:rPr>
              <a:t>such as the Young Men and Young Women Christian Associations were operational by 1930 and 1950 in Kenya, Uganda and Tanzania respectively - These were religious conduits for advancing religious and civilization as understood in Europe. </a:t>
            </a:r>
          </a:p>
          <a:p>
            <a:pPr lvl="1"/>
            <a:r>
              <a:rPr lang="en-US" sz="1800" dirty="0">
                <a:ea typeface="Calibri" panose="020F0502020204030204" pitchFamily="34" charset="0"/>
              </a:rPr>
              <a:t>This instigated </a:t>
            </a:r>
            <a:r>
              <a:rPr lang="en-US" sz="1800" b="1" dirty="0">
                <a:solidFill>
                  <a:srgbClr val="9C1D20"/>
                </a:solidFill>
                <a:ea typeface="Calibri" panose="020F0502020204030204" pitchFamily="34" charset="0"/>
              </a:rPr>
              <a:t>movements based on religious  ideologies and doctrines</a:t>
            </a:r>
            <a:r>
              <a:rPr lang="en-US" sz="1800" dirty="0">
                <a:ea typeface="Calibri" panose="020F0502020204030204" pitchFamily="34" charset="0"/>
              </a:rPr>
              <a:t>, which would later culminate in the indiscriminate discrediting of African cultural practices.</a:t>
            </a:r>
            <a:endParaRPr lang="en-UG" sz="1800" dirty="0"/>
          </a:p>
        </p:txBody>
      </p:sp>
      <p:sp>
        <p:nvSpPr>
          <p:cNvPr id="4" name="Content Placeholder 3">
            <a:extLst>
              <a:ext uri="{FF2B5EF4-FFF2-40B4-BE49-F238E27FC236}">
                <a16:creationId xmlns:a16="http://schemas.microsoft.com/office/drawing/2014/main" id="{F455DEF0-48FB-6D4E-9901-5552010F40D5}"/>
              </a:ext>
            </a:extLst>
          </p:cNvPr>
          <p:cNvSpPr>
            <a:spLocks noGrp="1"/>
          </p:cNvSpPr>
          <p:nvPr>
            <p:ph sz="half" idx="2"/>
          </p:nvPr>
        </p:nvSpPr>
        <p:spPr>
          <a:xfrm>
            <a:off x="6172200" y="1013791"/>
            <a:ext cx="5181600" cy="5387009"/>
          </a:xfrm>
        </p:spPr>
        <p:txBody>
          <a:bodyPr>
            <a:normAutofit fontScale="77500" lnSpcReduction="20000"/>
          </a:bodyPr>
          <a:lstStyle/>
          <a:p>
            <a:r>
              <a:rPr lang="en-US" b="1" dirty="0">
                <a:solidFill>
                  <a:srgbClr val="A61414"/>
                </a:solidFill>
              </a:rPr>
              <a:t>Formation of indigenous African CSOs </a:t>
            </a:r>
          </a:p>
          <a:p>
            <a:pPr lvl="1"/>
            <a:r>
              <a:rPr lang="en-US" dirty="0">
                <a:ea typeface="Calibri" panose="020F0502020204030204" pitchFamily="34" charset="0"/>
              </a:rPr>
              <a:t>In response to the fact that the needs of Africans were not being sufficiently addressed armed resistance movements like the </a:t>
            </a:r>
            <a:r>
              <a:rPr lang="en-US" b="1" dirty="0">
                <a:solidFill>
                  <a:srgbClr val="9C1D20"/>
                </a:solidFill>
                <a:ea typeface="Calibri" panose="020F0502020204030204" pitchFamily="34" charset="0"/>
              </a:rPr>
              <a:t>Mau Mau and Maji Maji in East Africa, the anti-apartheid movement in South Africa</a:t>
            </a:r>
            <a:r>
              <a:rPr lang="en-US" dirty="0">
                <a:ea typeface="Calibri" panose="020F0502020204030204" pitchFamily="34" charset="0"/>
              </a:rPr>
              <a:t>, among others were formed. </a:t>
            </a:r>
          </a:p>
          <a:p>
            <a:pPr lvl="1"/>
            <a:r>
              <a:rPr lang="en-US" dirty="0">
                <a:ea typeface="Calibri" panose="020F0502020204030204" pitchFamily="34" charset="0"/>
              </a:rPr>
              <a:t>It is important to understand the nature of these African CSO groups – largely built on </a:t>
            </a:r>
            <a:r>
              <a:rPr lang="en-US" b="1" dirty="0">
                <a:solidFill>
                  <a:srgbClr val="9C1D20"/>
                </a:solidFill>
                <a:ea typeface="Calibri" panose="020F0502020204030204" pitchFamily="34" charset="0"/>
              </a:rPr>
              <a:t>Trust, Community Engagements and Movements</a:t>
            </a:r>
            <a:r>
              <a:rPr lang="en-US" dirty="0">
                <a:ea typeface="Calibri" panose="020F0502020204030204" pitchFamily="34" charset="0"/>
              </a:rPr>
              <a:t> in nature;</a:t>
            </a:r>
          </a:p>
          <a:p>
            <a:r>
              <a:rPr lang="en-US" b="1" dirty="0">
                <a:solidFill>
                  <a:srgbClr val="A61414"/>
                </a:solidFill>
              </a:rPr>
              <a:t>Proliferation of CSOs in Africa: </a:t>
            </a:r>
          </a:p>
          <a:p>
            <a:pPr lvl="1"/>
            <a:r>
              <a:rPr lang="en-US" dirty="0">
                <a:solidFill>
                  <a:prstClr val="black"/>
                </a:solidFill>
                <a:ea typeface="Calibri" panose="020F0502020204030204" pitchFamily="34" charset="0"/>
              </a:rPr>
              <a:t>In the 1960s and 1980s, </a:t>
            </a:r>
            <a:r>
              <a:rPr lang="en-US" b="1" dirty="0">
                <a:solidFill>
                  <a:srgbClr val="9C1D20"/>
                </a:solidFill>
                <a:ea typeface="Calibri" panose="020F0502020204030204" pitchFamily="34" charset="0"/>
              </a:rPr>
              <a:t>civil society became a pertinent component of African development </a:t>
            </a:r>
            <a:r>
              <a:rPr lang="en-US" dirty="0">
                <a:solidFill>
                  <a:prstClr val="black"/>
                </a:solidFill>
                <a:ea typeface="Calibri" panose="020F0502020204030204" pitchFamily="34" charset="0"/>
              </a:rPr>
              <a:t>as manifested by bi and multi-lateral institutions which began to integrate civil society into their policy frameworks in a bid to promote liberal democracy and participatory development. </a:t>
            </a:r>
          </a:p>
          <a:p>
            <a:pPr lvl="1"/>
            <a:r>
              <a:rPr lang="en-US" dirty="0">
                <a:solidFill>
                  <a:prstClr val="black"/>
                </a:solidFill>
                <a:ea typeface="Calibri" panose="020F0502020204030204" pitchFamily="34" charset="0"/>
              </a:rPr>
              <a:t>The international organizations that </a:t>
            </a:r>
            <a:r>
              <a:rPr lang="en-US" b="1" dirty="0">
                <a:solidFill>
                  <a:srgbClr val="9C1D20"/>
                </a:solidFill>
                <a:ea typeface="Calibri" panose="020F0502020204030204" pitchFamily="34" charset="0"/>
              </a:rPr>
              <a:t>exhausted the European war recovery missions and economic recovery </a:t>
            </a:r>
            <a:r>
              <a:rPr lang="en-US" dirty="0">
                <a:solidFill>
                  <a:prstClr val="black"/>
                </a:solidFill>
                <a:ea typeface="Calibri" panose="020F0502020204030204" pitchFamily="34" charset="0"/>
              </a:rPr>
              <a:t>from the depression and later the IMF and WB policies found themselves in Africa.</a:t>
            </a:r>
          </a:p>
          <a:p>
            <a:pPr lvl="1"/>
            <a:r>
              <a:rPr lang="en-US" dirty="0">
                <a:solidFill>
                  <a:prstClr val="black"/>
                </a:solidFill>
                <a:ea typeface="Calibri" panose="020F0502020204030204" pitchFamily="34" charset="0"/>
              </a:rPr>
              <a:t>This was a response to failure of state-led development approaches in promoting inclusive development including in the area of SRHR.</a:t>
            </a:r>
            <a:endParaRPr lang="en-UG" dirty="0"/>
          </a:p>
        </p:txBody>
      </p:sp>
    </p:spTree>
    <p:extLst>
      <p:ext uri="{BB962C8B-B14F-4D97-AF65-F5344CB8AC3E}">
        <p14:creationId xmlns:p14="http://schemas.microsoft.com/office/powerpoint/2010/main" val="3134881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CDDCB-880D-DD40-BA4F-9AD0FAB1187D}"/>
              </a:ext>
            </a:extLst>
          </p:cNvPr>
          <p:cNvSpPr>
            <a:spLocks noGrp="1"/>
          </p:cNvSpPr>
          <p:nvPr>
            <p:ph type="title"/>
          </p:nvPr>
        </p:nvSpPr>
        <p:spPr/>
        <p:txBody>
          <a:bodyPr/>
          <a:lstStyle/>
          <a:p>
            <a:r>
              <a:rPr lang="en-GB" dirty="0"/>
              <a:t>T</a:t>
            </a:r>
            <a:r>
              <a:rPr lang="en-UG" dirty="0"/>
              <a:t>he Role of CSOs</a:t>
            </a:r>
          </a:p>
        </p:txBody>
      </p:sp>
      <p:sp>
        <p:nvSpPr>
          <p:cNvPr id="3" name="Content Placeholder 2">
            <a:extLst>
              <a:ext uri="{FF2B5EF4-FFF2-40B4-BE49-F238E27FC236}">
                <a16:creationId xmlns:a16="http://schemas.microsoft.com/office/drawing/2014/main" id="{2DC572A2-26E2-C24C-9760-117ACD25A114}"/>
              </a:ext>
            </a:extLst>
          </p:cNvPr>
          <p:cNvSpPr>
            <a:spLocks noGrp="1"/>
          </p:cNvSpPr>
          <p:nvPr>
            <p:ph sz="half" idx="1"/>
          </p:nvPr>
        </p:nvSpPr>
        <p:spPr>
          <a:xfrm>
            <a:off x="123568" y="1093304"/>
            <a:ext cx="5896232" cy="5369280"/>
          </a:xfrm>
        </p:spPr>
        <p:txBody>
          <a:bodyPr>
            <a:normAutofit fontScale="40000" lnSpcReduction="20000"/>
          </a:bodyPr>
          <a:lstStyle/>
          <a:p>
            <a:pPr marL="252000" indent="-252000" algn="just">
              <a:lnSpc>
                <a:spcPct val="120000"/>
              </a:lnSpc>
              <a:spcBef>
                <a:spcPts val="0"/>
              </a:spcBef>
            </a:pPr>
            <a:r>
              <a:rPr lang="en-US" sz="4500" b="1" dirty="0">
                <a:solidFill>
                  <a:srgbClr val="A61414"/>
                </a:solidFill>
                <a:latin typeface="Arial Narrow" panose="020B0604020202020204" pitchFamily="34" charset="0"/>
                <a:cs typeface="Arial Narrow" panose="020B0604020202020204" pitchFamily="34" charset="0"/>
              </a:rPr>
              <a:t>CSOs and Population Control: </a:t>
            </a:r>
          </a:p>
          <a:p>
            <a:pPr marL="252000" indent="0" algn="just">
              <a:lnSpc>
                <a:spcPct val="120000"/>
              </a:lnSpc>
              <a:spcBef>
                <a:spcPts val="0"/>
              </a:spcBef>
            </a:pPr>
            <a:r>
              <a:rPr lang="en-US" sz="4500" dirty="0">
                <a:latin typeface="Arial Narrow" panose="020B0604020202020204" pitchFamily="34" charset="0"/>
                <a:ea typeface="Calibri" panose="020F0502020204030204" pitchFamily="34" charset="0"/>
                <a:cs typeface="Arial Narrow" panose="020B0604020202020204" pitchFamily="34" charset="0"/>
              </a:rPr>
              <a:t> In efforts to promote - family planning - western governments enlisted the help of budding CSO space in the global south, especially in Africa, leveraging their networks to spread their message. </a:t>
            </a:r>
          </a:p>
          <a:p>
            <a:pPr marL="252000" indent="0" algn="just">
              <a:lnSpc>
                <a:spcPct val="120000"/>
              </a:lnSpc>
              <a:spcBef>
                <a:spcPts val="0"/>
              </a:spcBef>
            </a:pPr>
            <a:r>
              <a:rPr lang="en-US" sz="4500" dirty="0">
                <a:latin typeface="Arial Narrow" panose="020B0604020202020204" pitchFamily="34" charset="0"/>
                <a:ea typeface="Calibri" panose="020F0502020204030204" pitchFamily="34" charset="0"/>
                <a:cs typeface="Arial Narrow" panose="020B0604020202020204" pitchFamily="34" charset="0"/>
              </a:rPr>
              <a:t> Population control efforts, became a key element of conceptual and programmatic work of civil society organizations across the developing world.</a:t>
            </a:r>
          </a:p>
          <a:p>
            <a:pPr marL="252000" indent="0" algn="just">
              <a:lnSpc>
                <a:spcPct val="120000"/>
              </a:lnSpc>
              <a:spcBef>
                <a:spcPts val="0"/>
              </a:spcBef>
            </a:pPr>
            <a:r>
              <a:rPr lang="en-US" sz="4500" dirty="0">
                <a:latin typeface="Arial Narrow" panose="020B0604020202020204" pitchFamily="34" charset="0"/>
                <a:ea typeface="Calibri" panose="020F0502020204030204" pitchFamily="34" charset="0"/>
                <a:cs typeface="Arial Narrow" panose="020B0604020202020204" pitchFamily="34" charset="0"/>
              </a:rPr>
              <a:t> This was majorly achieved through funding provided by global north countries through I-NGOs and the establishment of networks of country planning associations;</a:t>
            </a:r>
          </a:p>
          <a:p>
            <a:pPr marL="252000" indent="0" algn="just">
              <a:lnSpc>
                <a:spcPct val="120000"/>
              </a:lnSpc>
              <a:spcBef>
                <a:spcPts val="0"/>
              </a:spcBef>
            </a:pPr>
            <a:r>
              <a:rPr lang="en-US" sz="4500" dirty="0">
                <a:latin typeface="Arial Narrow" panose="020B0604020202020204" pitchFamily="34" charset="0"/>
                <a:ea typeface="Calibri" panose="020F0502020204030204" pitchFamily="34" charset="0"/>
                <a:cs typeface="Arial Narrow" panose="020B0604020202020204" pitchFamily="34" charset="0"/>
              </a:rPr>
              <a:t> Key among these entities was the United States agency, USAID, which was an extension of the US government policies on population control and later family planning and now SRHR</a:t>
            </a:r>
          </a:p>
          <a:p>
            <a:pPr marL="252000" indent="0" algn="just">
              <a:lnSpc>
                <a:spcPct val="120000"/>
              </a:lnSpc>
              <a:spcBef>
                <a:spcPts val="0"/>
              </a:spcBef>
            </a:pPr>
            <a:r>
              <a:rPr lang="en-US" sz="4500" dirty="0">
                <a:latin typeface="Arial Narrow" panose="020B0604020202020204" pitchFamily="34" charset="0"/>
                <a:cs typeface="Arial Narrow" panose="020B0604020202020204" pitchFamily="34" charset="0"/>
              </a:rPr>
              <a:t>The CSOs have history provided services and been key agents for policy changes;</a:t>
            </a:r>
          </a:p>
          <a:p>
            <a:endParaRPr lang="en-UG" dirty="0"/>
          </a:p>
        </p:txBody>
      </p:sp>
      <p:sp>
        <p:nvSpPr>
          <p:cNvPr id="4" name="Content Placeholder 3">
            <a:extLst>
              <a:ext uri="{FF2B5EF4-FFF2-40B4-BE49-F238E27FC236}">
                <a16:creationId xmlns:a16="http://schemas.microsoft.com/office/drawing/2014/main" id="{5BE77729-103B-2F4E-ACA5-D1538C6076A2}"/>
              </a:ext>
            </a:extLst>
          </p:cNvPr>
          <p:cNvSpPr>
            <a:spLocks noGrp="1"/>
          </p:cNvSpPr>
          <p:nvPr>
            <p:ph sz="half" idx="2"/>
          </p:nvPr>
        </p:nvSpPr>
        <p:spPr>
          <a:xfrm>
            <a:off x="6172200" y="1093303"/>
            <a:ext cx="5181600" cy="5196285"/>
          </a:xfrm>
        </p:spPr>
        <p:txBody>
          <a:bodyPr>
            <a:normAutofit fontScale="40000" lnSpcReduction="20000"/>
          </a:bodyPr>
          <a:lstStyle/>
          <a:p>
            <a:endParaRPr lang="en-GB" sz="4500" b="1" dirty="0">
              <a:latin typeface="Arial Narrow" panose="020B0604020202020204" pitchFamily="34" charset="0"/>
              <a:cs typeface="Arial Narrow" panose="020B0604020202020204" pitchFamily="34" charset="0"/>
            </a:endParaRPr>
          </a:p>
          <a:p>
            <a:endParaRPr lang="en-GB" sz="4500" b="1" dirty="0">
              <a:latin typeface="Arial Narrow" panose="020B0604020202020204" pitchFamily="34" charset="0"/>
              <a:cs typeface="Arial Narrow" panose="020B0604020202020204" pitchFamily="34" charset="0"/>
            </a:endParaRPr>
          </a:p>
          <a:p>
            <a:r>
              <a:rPr lang="en-GB" sz="4500" b="1" dirty="0">
                <a:latin typeface="Arial Narrow" panose="020B0604020202020204" pitchFamily="34" charset="0"/>
                <a:cs typeface="Arial Narrow" panose="020B0604020202020204" pitchFamily="34" charset="0"/>
              </a:rPr>
              <a:t>Contemporary CSOs and SRHR:</a:t>
            </a:r>
          </a:p>
          <a:p>
            <a:pPr lvl="1"/>
            <a:r>
              <a:rPr lang="en-GB" sz="4500" dirty="0">
                <a:latin typeface="Arial Narrow" panose="020B0604020202020204" pitchFamily="34" charset="0"/>
                <a:cs typeface="Arial Narrow" panose="020B0604020202020204" pitchFamily="34" charset="0"/>
              </a:rPr>
              <a:t>Today, CSOs play an indispensable role in holding gov’ts to account on SRHR, ensuring the provision of SRHR services either directly or indirectly. </a:t>
            </a:r>
          </a:p>
          <a:p>
            <a:pPr lvl="1"/>
            <a:r>
              <a:rPr lang="en-GB" sz="4500" dirty="0">
                <a:latin typeface="Arial Narrow" panose="020B0604020202020204" pitchFamily="34" charset="0"/>
                <a:cs typeface="Arial Narrow" panose="020B0604020202020204" pitchFamily="34" charset="0"/>
              </a:rPr>
              <a:t>It can be argued that none of the progress of the last 3 decades from the AIDS pandemic, to the widespread recognition of SRHR would have happened without SRHR </a:t>
            </a:r>
          </a:p>
          <a:p>
            <a:r>
              <a:rPr lang="en-GB" sz="4500" b="1" dirty="0">
                <a:latin typeface="Arial Narrow" panose="020B0604020202020204" pitchFamily="34" charset="0"/>
                <a:cs typeface="Arial Narrow" panose="020B0604020202020204" pitchFamily="34" charset="0"/>
              </a:rPr>
              <a:t>Need to reinvent themselves: </a:t>
            </a:r>
          </a:p>
          <a:p>
            <a:pPr lvl="1"/>
            <a:r>
              <a:rPr lang="en-GB" sz="4500" dirty="0">
                <a:solidFill>
                  <a:srgbClr val="C00000"/>
                </a:solidFill>
                <a:latin typeface="Arial Narrow" panose="020B0604020202020204" pitchFamily="34" charset="0"/>
                <a:cs typeface="Arial Narrow" panose="020B0604020202020204" pitchFamily="34" charset="0"/>
              </a:rPr>
              <a:t>The historical sins of civil society </a:t>
            </a:r>
            <a:r>
              <a:rPr lang="en-GB" sz="4500" dirty="0">
                <a:latin typeface="Arial Narrow" panose="020B0604020202020204" pitchFamily="34" charset="0"/>
                <a:cs typeface="Arial Narrow" panose="020B0604020202020204" pitchFamily="34" charset="0"/>
              </a:rPr>
              <a:t>first in perpetuating colonial ideology and later in SRHR work must be revisited;</a:t>
            </a:r>
          </a:p>
          <a:p>
            <a:pPr lvl="1"/>
            <a:r>
              <a:rPr lang="en-GB" sz="4500" dirty="0">
                <a:latin typeface="Arial Narrow" panose="020B0604020202020204" pitchFamily="34" charset="0"/>
                <a:cs typeface="Arial Narrow" panose="020B0604020202020204" pitchFamily="34" charset="0"/>
              </a:rPr>
              <a:t>In the struggle for decolonization, CSOs both foreign-born or indigenous must critically self-reflect on </a:t>
            </a:r>
            <a:r>
              <a:rPr lang="en-GB" sz="4500" dirty="0">
                <a:solidFill>
                  <a:srgbClr val="C00000"/>
                </a:solidFill>
                <a:latin typeface="Arial Narrow" panose="020B0604020202020204" pitchFamily="34" charset="0"/>
                <a:cs typeface="Arial Narrow" panose="020B0604020202020204" pitchFamily="34" charset="0"/>
              </a:rPr>
              <a:t>their ideology and beneficiaries that their programmatic work serves. </a:t>
            </a:r>
          </a:p>
          <a:p>
            <a:pPr lvl="1"/>
            <a:r>
              <a:rPr lang="en-GB" sz="4500" dirty="0">
                <a:latin typeface="Arial Narrow" panose="020B0604020202020204" pitchFamily="34" charset="0"/>
                <a:cs typeface="Arial Narrow" panose="020B0604020202020204" pitchFamily="34" charset="0"/>
              </a:rPr>
              <a:t>Many NGOs doing work on SRHRs are focused on service delivery with </a:t>
            </a:r>
            <a:r>
              <a:rPr lang="en-GB" sz="4500" dirty="0">
                <a:solidFill>
                  <a:srgbClr val="A61414"/>
                </a:solidFill>
                <a:latin typeface="Arial Narrow" panose="020B0604020202020204" pitchFamily="34" charset="0"/>
                <a:cs typeface="Arial Narrow" panose="020B0604020202020204" pitchFamily="34" charset="0"/>
              </a:rPr>
              <a:t>minor roles on policy and legal challenges including litigations</a:t>
            </a:r>
            <a:r>
              <a:rPr lang="en-GB" sz="4500" dirty="0">
                <a:latin typeface="Arial Narrow" panose="020B0604020202020204" pitchFamily="34" charset="0"/>
                <a:cs typeface="Arial Narrow" panose="020B0604020202020204" pitchFamily="34" charset="0"/>
              </a:rPr>
              <a:t>.</a:t>
            </a:r>
          </a:p>
          <a:p>
            <a:endParaRPr lang="en-UG" dirty="0"/>
          </a:p>
        </p:txBody>
      </p:sp>
    </p:spTree>
    <p:extLst>
      <p:ext uri="{BB962C8B-B14F-4D97-AF65-F5344CB8AC3E}">
        <p14:creationId xmlns:p14="http://schemas.microsoft.com/office/powerpoint/2010/main" val="771473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DB5CE-0CAA-194D-A62A-FB2EEE4F3D65}"/>
              </a:ext>
            </a:extLst>
          </p:cNvPr>
          <p:cNvSpPr>
            <a:spLocks noGrp="1"/>
          </p:cNvSpPr>
          <p:nvPr>
            <p:ph type="title"/>
          </p:nvPr>
        </p:nvSpPr>
        <p:spPr>
          <a:xfrm>
            <a:off x="838200" y="0"/>
            <a:ext cx="10515600" cy="762909"/>
          </a:xfrm>
        </p:spPr>
        <p:txBody>
          <a:bodyPr>
            <a:normAutofit fontScale="90000"/>
          </a:bodyPr>
          <a:lstStyle/>
          <a:p>
            <a:br>
              <a:rPr lang="en-GB"/>
            </a:br>
            <a:r>
              <a:rPr lang="en-GB"/>
              <a:t>Emerging issues: Creating a Redirection </a:t>
            </a:r>
            <a:br>
              <a:rPr lang="en-GB"/>
            </a:br>
            <a:endParaRPr lang="en-UG" dirty="0"/>
          </a:p>
        </p:txBody>
      </p:sp>
      <p:sp>
        <p:nvSpPr>
          <p:cNvPr id="3" name="Content Placeholder 2">
            <a:extLst>
              <a:ext uri="{FF2B5EF4-FFF2-40B4-BE49-F238E27FC236}">
                <a16:creationId xmlns:a16="http://schemas.microsoft.com/office/drawing/2014/main" id="{4294040C-6BD0-D646-92CC-651432B34541}"/>
              </a:ext>
            </a:extLst>
          </p:cNvPr>
          <p:cNvSpPr>
            <a:spLocks noGrp="1"/>
          </p:cNvSpPr>
          <p:nvPr>
            <p:ph sz="half" idx="1"/>
          </p:nvPr>
        </p:nvSpPr>
        <p:spPr>
          <a:xfrm>
            <a:off x="566530" y="1053548"/>
            <a:ext cx="5453270" cy="4619562"/>
          </a:xfrm>
        </p:spPr>
        <p:txBody>
          <a:bodyPr>
            <a:normAutofit fontScale="85000" lnSpcReduction="20000"/>
          </a:bodyPr>
          <a:lstStyle/>
          <a:p>
            <a:pPr lvl="0"/>
            <a:r>
              <a:rPr lang="en-UG" dirty="0"/>
              <a:t>A re-direction is required. A new paradigm must be fronted – one that speaks to </a:t>
            </a:r>
            <a:r>
              <a:rPr lang="en-UG" dirty="0">
                <a:solidFill>
                  <a:srgbClr val="C00000"/>
                </a:solidFill>
              </a:rPr>
              <a:t>the continent’s socioeconomic, political, and cultural context</a:t>
            </a:r>
            <a:r>
              <a:rPr lang="en-UG" dirty="0"/>
              <a:t>. </a:t>
            </a:r>
          </a:p>
          <a:p>
            <a:pPr lvl="0"/>
            <a:r>
              <a:rPr lang="en-UG" dirty="0"/>
              <a:t>We are in need of a paradigm which seeks to understand and account for the </a:t>
            </a:r>
            <a:r>
              <a:rPr lang="en-UG" dirty="0">
                <a:solidFill>
                  <a:srgbClr val="C00000"/>
                </a:solidFill>
              </a:rPr>
              <a:t>realities that structure women and men’s sexual and reproductive lives differently </a:t>
            </a:r>
            <a:r>
              <a:rPr lang="en-UG" dirty="0"/>
              <a:t>with varying outcomes. </a:t>
            </a:r>
          </a:p>
          <a:p>
            <a:pPr lvl="0"/>
            <a:r>
              <a:rPr lang="en-UG" dirty="0"/>
              <a:t>This paradigm recognizes that reproductive autonomy and freedom are inextricably linked to </a:t>
            </a:r>
            <a:r>
              <a:rPr lang="en-UG" dirty="0">
                <a:solidFill>
                  <a:srgbClr val="C00000"/>
                </a:solidFill>
              </a:rPr>
              <a:t>the economic and social (in)equalities </a:t>
            </a:r>
            <a:r>
              <a:rPr lang="en-UG" dirty="0"/>
              <a:t>that shape reproductive health discourse on the continent. </a:t>
            </a:r>
          </a:p>
          <a:p>
            <a:r>
              <a:rPr lang="en-UG" dirty="0"/>
              <a:t>Most importantly, this paradigm should incorporate an </a:t>
            </a:r>
            <a:r>
              <a:rPr lang="en-UG" dirty="0">
                <a:solidFill>
                  <a:srgbClr val="C00000"/>
                </a:solidFill>
              </a:rPr>
              <a:t>intersectional analysis of rights and the factors responsible for marginalizing women and girl</a:t>
            </a:r>
            <a:r>
              <a:rPr lang="en-UG" dirty="0"/>
              <a:t>s and placing them at the centre. </a:t>
            </a:r>
          </a:p>
          <a:p>
            <a:endParaRPr lang="en-UG" dirty="0"/>
          </a:p>
        </p:txBody>
      </p:sp>
      <p:sp>
        <p:nvSpPr>
          <p:cNvPr id="4" name="Content Placeholder 3">
            <a:extLst>
              <a:ext uri="{FF2B5EF4-FFF2-40B4-BE49-F238E27FC236}">
                <a16:creationId xmlns:a16="http://schemas.microsoft.com/office/drawing/2014/main" id="{71C437CB-618E-5949-A2A5-C5118436C073}"/>
              </a:ext>
            </a:extLst>
          </p:cNvPr>
          <p:cNvSpPr>
            <a:spLocks noGrp="1"/>
          </p:cNvSpPr>
          <p:nvPr>
            <p:ph sz="half" idx="2"/>
          </p:nvPr>
        </p:nvSpPr>
        <p:spPr>
          <a:xfrm>
            <a:off x="6172200" y="974035"/>
            <a:ext cx="5181600" cy="4699075"/>
          </a:xfrm>
        </p:spPr>
        <p:txBody>
          <a:bodyPr>
            <a:normAutofit fontScale="85000" lnSpcReduction="20000"/>
          </a:bodyPr>
          <a:lstStyle/>
          <a:p>
            <a:pPr lvl="0"/>
            <a:r>
              <a:rPr lang="en-UG" dirty="0"/>
              <a:t>It should </a:t>
            </a:r>
            <a:r>
              <a:rPr lang="en-UG" dirty="0">
                <a:solidFill>
                  <a:srgbClr val="C00000"/>
                </a:solidFill>
              </a:rPr>
              <a:t>compel governments </a:t>
            </a:r>
            <a:r>
              <a:rPr lang="en-UG" dirty="0"/>
              <a:t>to facilitate the realization of full reproductive autonomy and to develop the legal, social, and economic conditions to realize reproductive justice </a:t>
            </a:r>
          </a:p>
          <a:p>
            <a:pPr lvl="0"/>
            <a:r>
              <a:rPr lang="en-UG" dirty="0"/>
              <a:t>This paradigm </a:t>
            </a:r>
            <a:r>
              <a:rPr lang="en-US" dirty="0"/>
              <a:t>should </a:t>
            </a:r>
            <a:r>
              <a:rPr lang="en-UG" dirty="0"/>
              <a:t>contribute to </a:t>
            </a:r>
            <a:r>
              <a:rPr lang="en-UG" dirty="0">
                <a:solidFill>
                  <a:srgbClr val="C00000"/>
                </a:solidFill>
              </a:rPr>
              <a:t>efforts to contextualize, familiarize, and decolonize </a:t>
            </a:r>
            <a:r>
              <a:rPr lang="en-UG" dirty="0"/>
              <a:t>work around sexual and reproductive health. </a:t>
            </a:r>
          </a:p>
          <a:p>
            <a:pPr lvl="0"/>
            <a:r>
              <a:rPr lang="en-US" dirty="0"/>
              <a:t>The intention </a:t>
            </a:r>
            <a:r>
              <a:rPr lang="en-UG" dirty="0"/>
              <a:t>is to ground and to </a:t>
            </a:r>
            <a:r>
              <a:rPr lang="en-UG" dirty="0">
                <a:solidFill>
                  <a:srgbClr val="C00000"/>
                </a:solidFill>
              </a:rPr>
              <a:t>guide civil society efforts towards an Africentric approach in their lobbying, advocacy, litigation and accountability work</a:t>
            </a:r>
            <a:r>
              <a:rPr lang="en-UG" dirty="0"/>
              <a:t> for the full reproductive autonomy of Africa’s citizens. </a:t>
            </a:r>
          </a:p>
          <a:p>
            <a:pPr lvl="0"/>
            <a:r>
              <a:rPr lang="en-UG" dirty="0"/>
              <a:t>We should </a:t>
            </a:r>
            <a:r>
              <a:rPr lang="en-UG" dirty="0">
                <a:solidFill>
                  <a:srgbClr val="C00000"/>
                </a:solidFill>
              </a:rPr>
              <a:t>not seek to replace or to undermine </a:t>
            </a:r>
            <a:r>
              <a:rPr lang="en-UG" dirty="0"/>
              <a:t>existing and previous work on SRHR in the region. </a:t>
            </a:r>
          </a:p>
          <a:p>
            <a:pPr lvl="0"/>
            <a:r>
              <a:rPr lang="en-UG" dirty="0"/>
              <a:t>Rather, through the experience and the expertise of actors in the field – we should </a:t>
            </a:r>
            <a:r>
              <a:rPr lang="en-UG" dirty="0">
                <a:solidFill>
                  <a:srgbClr val="C00000"/>
                </a:solidFill>
              </a:rPr>
              <a:t>build on, contextualize and re-shape prior work </a:t>
            </a:r>
            <a:r>
              <a:rPr lang="en-UG" dirty="0"/>
              <a:t>through an Africa-centered lens. </a:t>
            </a:r>
          </a:p>
          <a:p>
            <a:endParaRPr lang="en-UG" dirty="0"/>
          </a:p>
        </p:txBody>
      </p:sp>
    </p:spTree>
    <p:extLst>
      <p:ext uri="{BB962C8B-B14F-4D97-AF65-F5344CB8AC3E}">
        <p14:creationId xmlns:p14="http://schemas.microsoft.com/office/powerpoint/2010/main" val="183785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0C76-841E-4044-BBDE-618A08E443C3}"/>
              </a:ext>
            </a:extLst>
          </p:cNvPr>
          <p:cNvSpPr>
            <a:spLocks noGrp="1"/>
          </p:cNvSpPr>
          <p:nvPr>
            <p:ph type="title"/>
          </p:nvPr>
        </p:nvSpPr>
        <p:spPr/>
        <p:txBody>
          <a:bodyPr/>
          <a:lstStyle/>
          <a:p>
            <a:r>
              <a:rPr lang="en-UG" dirty="0"/>
              <a:t>What the new paradigm in Africa would look like:</a:t>
            </a:r>
          </a:p>
        </p:txBody>
      </p:sp>
      <p:sp>
        <p:nvSpPr>
          <p:cNvPr id="3" name="Content Placeholder 2">
            <a:extLst>
              <a:ext uri="{FF2B5EF4-FFF2-40B4-BE49-F238E27FC236}">
                <a16:creationId xmlns:a16="http://schemas.microsoft.com/office/drawing/2014/main" id="{341DF848-35C6-0D42-BDAA-8B8CE4A509E5}"/>
              </a:ext>
            </a:extLst>
          </p:cNvPr>
          <p:cNvSpPr>
            <a:spLocks noGrp="1"/>
          </p:cNvSpPr>
          <p:nvPr>
            <p:ph sz="half" idx="1"/>
          </p:nvPr>
        </p:nvSpPr>
        <p:spPr>
          <a:xfrm>
            <a:off x="506896" y="1321772"/>
            <a:ext cx="5512904" cy="4351338"/>
          </a:xfrm>
        </p:spPr>
        <p:txBody>
          <a:bodyPr>
            <a:normAutofit fontScale="92500" lnSpcReduction="20000"/>
          </a:bodyPr>
          <a:lstStyle/>
          <a:p>
            <a:pPr lvl="0"/>
            <a:r>
              <a:rPr lang="en-UG" dirty="0"/>
              <a:t>This includes a </a:t>
            </a:r>
            <a:r>
              <a:rPr lang="en-UG" dirty="0">
                <a:solidFill>
                  <a:srgbClr val="C00000"/>
                </a:solidFill>
              </a:rPr>
              <a:t>re-examination of the epistemic and the practical implementation premises </a:t>
            </a:r>
            <a:r>
              <a:rPr lang="en-UG" dirty="0"/>
              <a:t>on which SRHR work is conducted in the region. </a:t>
            </a:r>
          </a:p>
          <a:p>
            <a:pPr lvl="0"/>
            <a:r>
              <a:rPr lang="en-UG" dirty="0"/>
              <a:t>The framework does not seek to re-tell Africa’s story, if that is possible. It is not an attempt to reinvent the wheel. </a:t>
            </a:r>
          </a:p>
          <a:p>
            <a:pPr lvl="0"/>
            <a:r>
              <a:rPr lang="en-UG" dirty="0"/>
              <a:t>Africentric</a:t>
            </a:r>
            <a:r>
              <a:rPr lang="en-US" dirty="0"/>
              <a:t> - </a:t>
            </a:r>
            <a:r>
              <a:rPr lang="en-UG" dirty="0"/>
              <a:t>African-centered and decolonial work and approaches will need to be prioritized. </a:t>
            </a:r>
          </a:p>
          <a:p>
            <a:pPr lvl="0"/>
            <a:r>
              <a:rPr lang="en-UG" dirty="0"/>
              <a:t>To that end, a re-telling of the history of what has become the sexual and reproductive rights movement is necessary.  </a:t>
            </a:r>
          </a:p>
          <a:p>
            <a:endParaRPr lang="en-UG" dirty="0"/>
          </a:p>
        </p:txBody>
      </p:sp>
      <p:sp>
        <p:nvSpPr>
          <p:cNvPr id="4" name="Content Placeholder 3">
            <a:extLst>
              <a:ext uri="{FF2B5EF4-FFF2-40B4-BE49-F238E27FC236}">
                <a16:creationId xmlns:a16="http://schemas.microsoft.com/office/drawing/2014/main" id="{FCF943D5-0F5F-B94E-9AE4-FBE804EACEAC}"/>
              </a:ext>
            </a:extLst>
          </p:cNvPr>
          <p:cNvSpPr>
            <a:spLocks noGrp="1"/>
          </p:cNvSpPr>
          <p:nvPr>
            <p:ph sz="half" idx="2"/>
          </p:nvPr>
        </p:nvSpPr>
        <p:spPr/>
        <p:txBody>
          <a:bodyPr>
            <a:normAutofit fontScale="92500" lnSpcReduction="20000"/>
          </a:bodyPr>
          <a:lstStyle/>
          <a:p>
            <a:r>
              <a:rPr lang="en-GB" dirty="0"/>
              <a:t>The paradigm for Africa envisages the practical application of the Africentric Approach which emphasizes appreciative questioning and the co-creation of African solutions for African problems. We could apply this in four dimensions:</a:t>
            </a:r>
          </a:p>
          <a:p>
            <a:pPr lvl="1"/>
            <a:r>
              <a:rPr lang="en-US" dirty="0"/>
              <a:t>Documentation of positive African narratives on SRHR </a:t>
            </a:r>
          </a:p>
          <a:p>
            <a:pPr lvl="1"/>
            <a:r>
              <a:rPr lang="en-US" dirty="0"/>
              <a:t>Work with African institutions to co-create innovative solutions (c) </a:t>
            </a:r>
          </a:p>
          <a:p>
            <a:pPr lvl="1"/>
            <a:r>
              <a:rPr lang="en-US" dirty="0"/>
              <a:t>Enable African CSOs to compliment the work of African institutions to ensure social inclusion and accountability </a:t>
            </a:r>
          </a:p>
          <a:p>
            <a:pPr lvl="1"/>
            <a:r>
              <a:rPr lang="en-US" dirty="0"/>
              <a:t>Let the African individuals and experts lead in creating and sustaining regional strategic partnerships and communications at all levels within and outside Africa</a:t>
            </a:r>
            <a:endParaRPr lang="en-GB" dirty="0"/>
          </a:p>
          <a:p>
            <a:endParaRPr lang="en-UG" dirty="0"/>
          </a:p>
        </p:txBody>
      </p:sp>
    </p:spTree>
    <p:extLst>
      <p:ext uri="{BB962C8B-B14F-4D97-AF65-F5344CB8AC3E}">
        <p14:creationId xmlns:p14="http://schemas.microsoft.com/office/powerpoint/2010/main" val="183584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41136-9BD9-691C-AA6E-8DE2A25F204A}"/>
              </a:ext>
            </a:extLst>
          </p:cNvPr>
          <p:cNvSpPr>
            <a:spLocks noGrp="1"/>
          </p:cNvSpPr>
          <p:nvPr>
            <p:ph type="title"/>
          </p:nvPr>
        </p:nvSpPr>
        <p:spPr/>
        <p:txBody>
          <a:bodyPr/>
          <a:lstStyle/>
          <a:p>
            <a:r>
              <a:rPr lang="en-US" dirty="0"/>
              <a:t>Litigating Reproductive Justice:</a:t>
            </a:r>
            <a:endParaRPr lang="en-UG" dirty="0"/>
          </a:p>
        </p:txBody>
      </p:sp>
      <p:sp>
        <p:nvSpPr>
          <p:cNvPr id="5" name="Content Placeholder 4">
            <a:extLst>
              <a:ext uri="{FF2B5EF4-FFF2-40B4-BE49-F238E27FC236}">
                <a16:creationId xmlns:a16="http://schemas.microsoft.com/office/drawing/2014/main" id="{D21BC576-3378-FDDB-9699-64F9C247E933}"/>
              </a:ext>
            </a:extLst>
          </p:cNvPr>
          <p:cNvSpPr>
            <a:spLocks noGrp="1"/>
          </p:cNvSpPr>
          <p:nvPr>
            <p:ph idx="1"/>
          </p:nvPr>
        </p:nvSpPr>
        <p:spPr>
          <a:xfrm>
            <a:off x="1291805" y="1164037"/>
            <a:ext cx="9608389" cy="5210883"/>
          </a:xfrm>
        </p:spPr>
        <p:txBody>
          <a:bodyPr>
            <a:normAutofit fontScale="40000" lnSpcReduction="20000"/>
          </a:bodyPr>
          <a:lstStyle/>
          <a:p>
            <a:pPr>
              <a:lnSpc>
                <a:spcPct val="120000"/>
              </a:lnSpc>
            </a:pPr>
            <a:r>
              <a:rPr lang="en-US" sz="5200" b="1" dirty="0">
                <a:solidFill>
                  <a:srgbClr val="C00000"/>
                </a:solidFill>
              </a:rPr>
              <a:t>RJ related litigation in Africa is sparse: </a:t>
            </a:r>
            <a:r>
              <a:rPr lang="en-US" sz="5200" dirty="0"/>
              <a:t>There is no single formula or pattern – where it is progressive its with restrictions and varying reasons;</a:t>
            </a:r>
          </a:p>
          <a:p>
            <a:pPr>
              <a:lnSpc>
                <a:spcPct val="120000"/>
              </a:lnSpc>
            </a:pPr>
            <a:r>
              <a:rPr lang="en-US" sz="5200" b="1" dirty="0">
                <a:solidFill>
                  <a:srgbClr val="C00000"/>
                </a:solidFill>
              </a:rPr>
              <a:t>There is a gap in coordination of these efforts: </a:t>
            </a:r>
            <a:r>
              <a:rPr lang="en-US" sz="5200" dirty="0"/>
              <a:t>– there is a real opportunity to support the conceptualization, coordination, formulation and resource litigation efforts that expand SRHRS such as access to abortion services on the continent;</a:t>
            </a:r>
          </a:p>
          <a:p>
            <a:pPr>
              <a:lnSpc>
                <a:spcPct val="120000"/>
              </a:lnSpc>
            </a:pPr>
            <a:r>
              <a:rPr lang="en-US" sz="5200" b="1" dirty="0">
                <a:solidFill>
                  <a:srgbClr val="C00000"/>
                </a:solidFill>
              </a:rPr>
              <a:t>Systemic Focus: </a:t>
            </a:r>
            <a:r>
              <a:rPr lang="en-US" sz="5200" dirty="0"/>
              <a:t>Many of the cases have been framed around the individual (state simply not interfere)– and less on systemic issues that could spark changes that ensure access to SRHRs services like abortion or CSE as a social justice issue (taking positive steps) – we therefore need to seriously think about a move from broad rights and choice arguments to reproductive justice grounded in UBUNTU </a:t>
            </a:r>
          </a:p>
          <a:p>
            <a:pPr>
              <a:lnSpc>
                <a:spcPct val="120000"/>
              </a:lnSpc>
            </a:pPr>
            <a:r>
              <a:rPr lang="en-US" sz="5200" dirty="0"/>
              <a:t>Litigation is just a means – Not an End: Litigation interventions ought to be supported by robust advocacy and strategic communication interventions Hand-in-hand with advocacy</a:t>
            </a:r>
          </a:p>
          <a:p>
            <a:endParaRPr lang="en-UG" dirty="0"/>
          </a:p>
        </p:txBody>
      </p:sp>
    </p:spTree>
    <p:extLst>
      <p:ext uri="{BB962C8B-B14F-4D97-AF65-F5344CB8AC3E}">
        <p14:creationId xmlns:p14="http://schemas.microsoft.com/office/powerpoint/2010/main" val="1438238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E8BF0-CB51-D148-A976-04C557DF54A0}"/>
              </a:ext>
            </a:extLst>
          </p:cNvPr>
          <p:cNvSpPr>
            <a:spLocks noGrp="1"/>
          </p:cNvSpPr>
          <p:nvPr>
            <p:ph type="title"/>
          </p:nvPr>
        </p:nvSpPr>
        <p:spPr/>
        <p:txBody>
          <a:bodyPr/>
          <a:lstStyle/>
          <a:p>
            <a:endParaRPr lang="en-UG"/>
          </a:p>
        </p:txBody>
      </p:sp>
      <p:sp>
        <p:nvSpPr>
          <p:cNvPr id="3" name="Content Placeholder 2">
            <a:extLst>
              <a:ext uri="{FF2B5EF4-FFF2-40B4-BE49-F238E27FC236}">
                <a16:creationId xmlns:a16="http://schemas.microsoft.com/office/drawing/2014/main" id="{C07D9DA8-11A9-8D4C-9D15-B8751E8581FE}"/>
              </a:ext>
            </a:extLst>
          </p:cNvPr>
          <p:cNvSpPr>
            <a:spLocks noGrp="1"/>
          </p:cNvSpPr>
          <p:nvPr>
            <p:ph idx="1"/>
          </p:nvPr>
        </p:nvSpPr>
        <p:spPr/>
        <p:txBody>
          <a:bodyPr>
            <a:normAutofit fontScale="77500" lnSpcReduction="20000"/>
          </a:bodyPr>
          <a:lstStyle/>
          <a:p>
            <a:pPr>
              <a:lnSpc>
                <a:spcPct val="120000"/>
              </a:lnSpc>
            </a:pPr>
            <a:r>
              <a:rPr lang="en-US" b="1" dirty="0">
                <a:solidFill>
                  <a:srgbClr val="C00000"/>
                </a:solidFill>
              </a:rPr>
              <a:t>Beyond Domestic Litigation</a:t>
            </a:r>
            <a:r>
              <a:rPr lang="en-US" dirty="0">
                <a:solidFill>
                  <a:srgbClr val="C00000"/>
                </a:solidFill>
              </a:rPr>
              <a:t>: </a:t>
            </a:r>
            <a:r>
              <a:rPr lang="en-US" dirty="0"/>
              <a:t>Much of the current litigation is in the country with a few cases at the regional level, we need to see investments and real efforts in utilizing Regional &amp; sub-regional avenues; </a:t>
            </a:r>
          </a:p>
          <a:p>
            <a:pPr>
              <a:lnSpc>
                <a:spcPct val="120000"/>
              </a:lnSpc>
            </a:pPr>
            <a:r>
              <a:rPr lang="en-US" b="1" dirty="0">
                <a:solidFill>
                  <a:srgbClr val="C00000"/>
                </a:solidFill>
              </a:rPr>
              <a:t>Litigations Based on Age: </a:t>
            </a:r>
            <a:r>
              <a:rPr lang="en-US" dirty="0"/>
              <a:t>Minors, a demographic subsumed in the larger count of adolescents. The legal distinction is significant.  Kenya &amp; Rwanda cases concerned minor victims of botched abortion but the point has barely been canvassed in court. </a:t>
            </a:r>
          </a:p>
          <a:p>
            <a:pPr>
              <a:lnSpc>
                <a:spcPct val="120000"/>
              </a:lnSpc>
            </a:pPr>
            <a:r>
              <a:rPr lang="en-US" b="1" dirty="0">
                <a:solidFill>
                  <a:srgbClr val="C00000"/>
                </a:solidFill>
              </a:rPr>
              <a:t>Huge Investment in Litigations: </a:t>
            </a:r>
            <a:r>
              <a:rPr lang="en-US" dirty="0"/>
              <a:t>The greater transformative wins especially for constitutional interpretation are secured through greater investment and resource </a:t>
            </a:r>
            <a:r>
              <a:rPr lang="en-US" dirty="0" err="1"/>
              <a:t>mobilisation</a:t>
            </a:r>
            <a:r>
              <a:rPr lang="en-US" dirty="0"/>
              <a:t> and capacity enhancement of potential litigants, legal representatives and judges </a:t>
            </a:r>
          </a:p>
          <a:p>
            <a:pPr>
              <a:lnSpc>
                <a:spcPct val="120000"/>
              </a:lnSpc>
            </a:pPr>
            <a:r>
              <a:rPr lang="en-US" b="1" dirty="0">
                <a:solidFill>
                  <a:srgbClr val="C00000"/>
                </a:solidFill>
              </a:rPr>
              <a:t>Global Cross-Learning: </a:t>
            </a:r>
            <a:r>
              <a:rPr lang="en-US" dirty="0"/>
              <a:t>Latin America offers very important lessons (97% of women live in countries that restrict; power of the Catholic Church compared to 96% in Africa). See Argentina, Colombia, Mexico City).</a:t>
            </a:r>
          </a:p>
          <a:p>
            <a:endParaRPr lang="en-UG" dirty="0"/>
          </a:p>
        </p:txBody>
      </p:sp>
    </p:spTree>
    <p:extLst>
      <p:ext uri="{BB962C8B-B14F-4D97-AF65-F5344CB8AC3E}">
        <p14:creationId xmlns:p14="http://schemas.microsoft.com/office/powerpoint/2010/main" val="3248793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4152-B3BC-1248-B30B-1EFDF93111C6}"/>
              </a:ext>
            </a:extLst>
          </p:cNvPr>
          <p:cNvSpPr>
            <a:spLocks noGrp="1"/>
          </p:cNvSpPr>
          <p:nvPr>
            <p:ph type="title"/>
          </p:nvPr>
        </p:nvSpPr>
        <p:spPr/>
        <p:txBody>
          <a:bodyPr/>
          <a:lstStyle/>
          <a:p>
            <a:r>
              <a:rPr lang="en-UG" dirty="0"/>
              <a:t>Rethinking the Litigation Agenda in Africa </a:t>
            </a:r>
          </a:p>
        </p:txBody>
      </p:sp>
      <p:sp>
        <p:nvSpPr>
          <p:cNvPr id="3" name="Content Placeholder 2">
            <a:extLst>
              <a:ext uri="{FF2B5EF4-FFF2-40B4-BE49-F238E27FC236}">
                <a16:creationId xmlns:a16="http://schemas.microsoft.com/office/drawing/2014/main" id="{A1D1EE7F-1996-104D-BFF9-E4F4CB2DE209}"/>
              </a:ext>
            </a:extLst>
          </p:cNvPr>
          <p:cNvSpPr>
            <a:spLocks noGrp="1"/>
          </p:cNvSpPr>
          <p:nvPr>
            <p:ph sz="half" idx="1"/>
          </p:nvPr>
        </p:nvSpPr>
        <p:spPr>
          <a:xfrm>
            <a:off x="238539" y="1321772"/>
            <a:ext cx="5781261" cy="4850428"/>
          </a:xfrm>
        </p:spPr>
        <p:txBody>
          <a:bodyPr>
            <a:normAutofit fontScale="40000" lnSpcReduction="20000"/>
          </a:bodyPr>
          <a:lstStyle/>
          <a:p>
            <a:pPr lvl="0"/>
            <a:r>
              <a:rPr lang="en-US" sz="4300" dirty="0">
                <a:latin typeface="Arial Narrow" panose="020B0604020202020204" pitchFamily="34" charset="0"/>
                <a:cs typeface="Arial Narrow" panose="020B0604020202020204" pitchFamily="34" charset="0"/>
              </a:rPr>
              <a:t>A number of African courts seem to be moving away from the traditional interpretation and application of the law as is towards looking at </a:t>
            </a:r>
            <a:r>
              <a:rPr lang="en-US" sz="4300" b="1" dirty="0">
                <a:solidFill>
                  <a:srgbClr val="A61414"/>
                </a:solidFill>
                <a:latin typeface="Arial Narrow" panose="020B0604020202020204" pitchFamily="34" charset="0"/>
                <a:cs typeface="Arial Narrow" panose="020B0604020202020204" pitchFamily="34" charset="0"/>
              </a:rPr>
              <a:t>the broader social-economic factors surrounding the cases being litigates</a:t>
            </a:r>
            <a:r>
              <a:rPr lang="en-US" sz="4300" b="1" dirty="0">
                <a:latin typeface="Arial Narrow" panose="020B0604020202020204" pitchFamily="34" charset="0"/>
                <a:cs typeface="Arial Narrow" panose="020B0604020202020204" pitchFamily="34" charset="0"/>
              </a:rPr>
              <a:t>. </a:t>
            </a:r>
            <a:endParaRPr lang="en-UG" sz="4300" b="1" dirty="0">
              <a:latin typeface="Arial Narrow" panose="020B0604020202020204" pitchFamily="34" charset="0"/>
              <a:cs typeface="Arial Narrow" panose="020B0604020202020204" pitchFamily="34" charset="0"/>
            </a:endParaRPr>
          </a:p>
          <a:p>
            <a:pPr lvl="0"/>
            <a:r>
              <a:rPr lang="en-UG" sz="4300" dirty="0">
                <a:latin typeface="Arial Narrow" panose="020B0604020202020204" pitchFamily="34" charset="0"/>
                <a:cs typeface="Arial Narrow" panose="020B0604020202020204" pitchFamily="34" charset="0"/>
              </a:rPr>
              <a:t>In FIDA – Kenya v AG Petition 266 of 2015, </a:t>
            </a:r>
            <a:r>
              <a:rPr lang="en-US" sz="4300" dirty="0">
                <a:latin typeface="Arial Narrow" panose="020B0604020202020204" pitchFamily="34" charset="0"/>
                <a:cs typeface="Arial Narrow" panose="020B0604020202020204" pitchFamily="34" charset="0"/>
              </a:rPr>
              <a:t>in which, the Kenya High Court was alive to the reality that </a:t>
            </a:r>
            <a:r>
              <a:rPr lang="en-US" sz="4300" b="1" dirty="0">
                <a:solidFill>
                  <a:srgbClr val="A61414"/>
                </a:solidFill>
                <a:latin typeface="Arial Narrow" panose="020B0604020202020204" pitchFamily="34" charset="0"/>
                <a:cs typeface="Arial Narrow" panose="020B0604020202020204" pitchFamily="34" charset="0"/>
              </a:rPr>
              <a:t>many ‘unsafe abortions happen in poor communities among poor women and girls</a:t>
            </a:r>
            <a:r>
              <a:rPr lang="en-US" sz="4300" dirty="0">
                <a:latin typeface="Arial Narrow" panose="020B0604020202020204" pitchFamily="34" charset="0"/>
                <a:cs typeface="Arial Narrow" panose="020B0604020202020204" pitchFamily="34" charset="0"/>
              </a:rPr>
              <a:t>’. This was a major basis for the court’s decision that a qualified health practitioner, and not a medical doctor, was sufficient to advise a patient on whether or not she should terminate a pregnancy due to health reasons. </a:t>
            </a:r>
            <a:endParaRPr lang="en-UG" sz="4300" dirty="0">
              <a:latin typeface="Arial Narrow" panose="020B0604020202020204" pitchFamily="34" charset="0"/>
              <a:cs typeface="Arial Narrow" panose="020B0604020202020204" pitchFamily="34" charset="0"/>
            </a:endParaRPr>
          </a:p>
          <a:p>
            <a:pPr lvl="0"/>
            <a:r>
              <a:rPr lang="en-US" sz="4300" dirty="0">
                <a:latin typeface="Arial Narrow" panose="020B0604020202020204" pitchFamily="34" charset="0"/>
                <a:cs typeface="Arial Narrow" panose="020B0604020202020204" pitchFamily="34" charset="0"/>
              </a:rPr>
              <a:t>Similar in the </a:t>
            </a:r>
            <a:r>
              <a:rPr lang="en-UG" sz="4300" dirty="0">
                <a:latin typeface="Arial Narrow" panose="020B0604020202020204" pitchFamily="34" charset="0"/>
                <a:cs typeface="Arial Narrow" panose="020B0604020202020204" pitchFamily="34" charset="0"/>
              </a:rPr>
              <a:t>Rwandan </a:t>
            </a:r>
            <a:r>
              <a:rPr lang="en-US" sz="4300" dirty="0">
                <a:latin typeface="Arial Narrow" panose="020B0604020202020204" pitchFamily="34" charset="0"/>
                <a:cs typeface="Arial Narrow" panose="020B0604020202020204" pitchFamily="34" charset="0"/>
              </a:rPr>
              <a:t>count </a:t>
            </a:r>
            <a:r>
              <a:rPr lang="en-UG" sz="4300" dirty="0">
                <a:latin typeface="Arial Narrow" panose="020B0604020202020204" pitchFamily="34" charset="0"/>
                <a:cs typeface="Arial Narrow" panose="020B0604020202020204" pitchFamily="34" charset="0"/>
              </a:rPr>
              <a:t>decision </a:t>
            </a:r>
            <a:r>
              <a:rPr lang="en-US" sz="4300" dirty="0">
                <a:latin typeface="Arial Narrow" panose="020B0604020202020204" pitchFamily="34" charset="0"/>
                <a:cs typeface="Arial Narrow" panose="020B0604020202020204" pitchFamily="34" charset="0"/>
              </a:rPr>
              <a:t>in </a:t>
            </a:r>
            <a:r>
              <a:rPr lang="en-UG" sz="4300" dirty="0">
                <a:latin typeface="Arial Narrow" panose="020B0604020202020204" pitchFamily="34" charset="0"/>
                <a:cs typeface="Arial Narrow" panose="020B0604020202020204" pitchFamily="34" charset="0"/>
              </a:rPr>
              <a:t>RPA0787/15/HC/KIG</a:t>
            </a:r>
            <a:r>
              <a:rPr lang="en-US" sz="4300" dirty="0">
                <a:latin typeface="Arial Narrow" panose="020B0604020202020204" pitchFamily="34" charset="0"/>
                <a:cs typeface="Arial Narrow" panose="020B0604020202020204" pitchFamily="34" charset="0"/>
              </a:rPr>
              <a:t>, Court permitted a request for termination of pregnancy due to the ‘</a:t>
            </a:r>
            <a:r>
              <a:rPr lang="en-US" sz="4300" b="1" dirty="0">
                <a:solidFill>
                  <a:srgbClr val="A61414"/>
                </a:solidFill>
                <a:latin typeface="Arial Narrow" panose="020B0604020202020204" pitchFamily="34" charset="0"/>
                <a:cs typeface="Arial Narrow" panose="020B0604020202020204" pitchFamily="34" charset="0"/>
              </a:rPr>
              <a:t>desire to return to school and the need to avoid being embarrassed by her friends</a:t>
            </a:r>
            <a:r>
              <a:rPr lang="en-US" sz="4300" dirty="0">
                <a:latin typeface="Arial Narrow" panose="020B0604020202020204" pitchFamily="34" charset="0"/>
                <a:cs typeface="Arial Narrow" panose="020B0604020202020204" pitchFamily="34" charset="0"/>
              </a:rPr>
              <a:t>’ which were sufficient considerations to warrant granting the certificate of termination. </a:t>
            </a:r>
            <a:endParaRPr lang="en-UG" sz="4300" dirty="0">
              <a:latin typeface="Arial Narrow" panose="020B0604020202020204" pitchFamily="34" charset="0"/>
              <a:cs typeface="Arial Narrow" panose="020B0604020202020204" pitchFamily="34" charset="0"/>
            </a:endParaRPr>
          </a:p>
          <a:p>
            <a:pPr lvl="0"/>
            <a:r>
              <a:rPr lang="en-US" sz="4300" dirty="0">
                <a:latin typeface="Arial Narrow" panose="020B0604020202020204" pitchFamily="34" charset="0"/>
                <a:cs typeface="Arial Narrow" panose="020B0604020202020204" pitchFamily="34" charset="0"/>
              </a:rPr>
              <a:t>In Zimbabwe, in the case of </a:t>
            </a:r>
            <a:r>
              <a:rPr lang="en-US" sz="4300" dirty="0" err="1">
                <a:latin typeface="Arial Narrow" panose="020B0604020202020204" pitchFamily="34" charset="0"/>
                <a:cs typeface="Arial Narrow" panose="020B0604020202020204" pitchFamily="34" charset="0"/>
              </a:rPr>
              <a:t>Mapingure</a:t>
            </a:r>
            <a:r>
              <a:rPr lang="en-US" sz="4300" dirty="0">
                <a:latin typeface="Arial Narrow" panose="020B0604020202020204" pitchFamily="34" charset="0"/>
                <a:cs typeface="Arial Narrow" panose="020B0604020202020204" pitchFamily="34" charset="0"/>
              </a:rPr>
              <a:t> v Minister of Home Affairs &amp; Others, </a:t>
            </a:r>
            <a:r>
              <a:rPr lang="en-US" sz="4300" b="1" dirty="0">
                <a:solidFill>
                  <a:srgbClr val="A61414"/>
                </a:solidFill>
                <a:latin typeface="Arial Narrow" panose="020B0604020202020204" pitchFamily="34" charset="0"/>
                <a:cs typeface="Arial Narrow" panose="020B0604020202020204" pitchFamily="34" charset="0"/>
              </a:rPr>
              <a:t>the count awarded damages as a compensation to ‘a victim who delayed to receive a written confirmation to enable her terminate a pregnancy</a:t>
            </a:r>
            <a:r>
              <a:rPr lang="en-US" sz="4300" dirty="0">
                <a:latin typeface="Arial Narrow" panose="020B0604020202020204" pitchFamily="34" charset="0"/>
                <a:cs typeface="Arial Narrow" panose="020B0604020202020204" pitchFamily="34" charset="0"/>
              </a:rPr>
              <a:t>’ she received from a rape as that had happened as a result robbery. These are not legal grounds, but rather social, economic and cultural considerations which are not legislated.</a:t>
            </a:r>
            <a:endParaRPr lang="en-UG" sz="4300" dirty="0">
              <a:latin typeface="Arial Narrow" panose="020B0604020202020204" pitchFamily="34" charset="0"/>
              <a:cs typeface="Arial Narrow" panose="020B0604020202020204" pitchFamily="34" charset="0"/>
            </a:endParaRPr>
          </a:p>
          <a:p>
            <a:endParaRPr lang="en-UG" dirty="0"/>
          </a:p>
        </p:txBody>
      </p:sp>
      <p:sp>
        <p:nvSpPr>
          <p:cNvPr id="4" name="Content Placeholder 3">
            <a:extLst>
              <a:ext uri="{FF2B5EF4-FFF2-40B4-BE49-F238E27FC236}">
                <a16:creationId xmlns:a16="http://schemas.microsoft.com/office/drawing/2014/main" id="{8EFE8895-93D2-4C4F-8260-2C1F4378B6FC}"/>
              </a:ext>
            </a:extLst>
          </p:cNvPr>
          <p:cNvSpPr>
            <a:spLocks noGrp="1"/>
          </p:cNvSpPr>
          <p:nvPr>
            <p:ph sz="half" idx="2"/>
          </p:nvPr>
        </p:nvSpPr>
        <p:spPr/>
        <p:txBody>
          <a:bodyPr>
            <a:normAutofit fontScale="40000" lnSpcReduction="20000"/>
          </a:bodyPr>
          <a:lstStyle/>
          <a:p>
            <a:r>
              <a:rPr lang="en-GB" sz="4300" dirty="0">
                <a:latin typeface="Arial Narrow" panose="020B0604020202020204" pitchFamily="34" charset="0"/>
                <a:cs typeface="Arial Narrow" panose="020B0604020202020204" pitchFamily="34" charset="0"/>
              </a:rPr>
              <a:t>The contestations around the provision and expansion of sexual and reproductive rights across the African continent often obscure its colonial, patriarchal and troublesome origins. </a:t>
            </a:r>
          </a:p>
          <a:p>
            <a:r>
              <a:rPr lang="en-UG" sz="4300" dirty="0">
                <a:latin typeface="Arial Narrow" panose="020B0604020202020204" pitchFamily="34" charset="0"/>
                <a:cs typeface="Arial Narrow" panose="020B0604020202020204" pitchFamily="34" charset="0"/>
              </a:rPr>
              <a:t>Achieving full reproductive autonomy cannot be divorced from Africa’s socioeconomic, political and cultural context. </a:t>
            </a:r>
          </a:p>
          <a:p>
            <a:r>
              <a:rPr lang="en-UG" sz="4300" dirty="0">
                <a:latin typeface="Arial Narrow" panose="020B0604020202020204" pitchFamily="34" charset="0"/>
                <a:cs typeface="Arial Narrow" panose="020B0604020202020204" pitchFamily="34" charset="0"/>
              </a:rPr>
              <a:t>These circumstances have a huge bearing on the exercise of reproductive autonomy. </a:t>
            </a:r>
          </a:p>
          <a:p>
            <a:r>
              <a:rPr lang="en-US" sz="4300" dirty="0">
                <a:latin typeface="Arial Narrow" panose="020B0604020202020204" pitchFamily="34" charset="0"/>
                <a:cs typeface="Arial Narrow" panose="020B0604020202020204" pitchFamily="34" charset="0"/>
              </a:rPr>
              <a:t>The current understanding of l</a:t>
            </a:r>
            <a:r>
              <a:rPr lang="en-UG" sz="4300" dirty="0">
                <a:latin typeface="Arial Narrow" panose="020B0604020202020204" pitchFamily="34" charset="0"/>
                <a:cs typeface="Arial Narrow" panose="020B0604020202020204" pitchFamily="34" charset="0"/>
              </a:rPr>
              <a:t>egal rights and legal access </a:t>
            </a:r>
            <a:r>
              <a:rPr lang="en-US" sz="4300" dirty="0">
                <a:latin typeface="Arial Narrow" panose="020B0604020202020204" pitchFamily="34" charset="0"/>
                <a:cs typeface="Arial Narrow" panose="020B0604020202020204" pitchFamily="34" charset="0"/>
              </a:rPr>
              <a:t>is limited and </a:t>
            </a:r>
            <a:r>
              <a:rPr lang="en-UG" sz="4300" dirty="0">
                <a:latin typeface="Arial Narrow" panose="020B0604020202020204" pitchFamily="34" charset="0"/>
                <a:cs typeface="Arial Narrow" panose="020B0604020202020204" pitchFamily="34" charset="0"/>
              </a:rPr>
              <a:t>not enough. In fact, Ngwena notes that “</a:t>
            </a:r>
            <a:r>
              <a:rPr lang="en-UG" sz="4300" b="1" dirty="0">
                <a:solidFill>
                  <a:srgbClr val="A61414"/>
                </a:solidFill>
                <a:latin typeface="Arial Narrow" panose="020B0604020202020204" pitchFamily="34" charset="0"/>
                <a:cs typeface="Arial Narrow" panose="020B0604020202020204" pitchFamily="34" charset="0"/>
              </a:rPr>
              <a:t>the current human rights corpus fails the test of coloniality because it remains steeped in the Christian-centric origins of European abortion laws.</a:t>
            </a:r>
            <a:r>
              <a:rPr lang="en-UG" sz="4300" dirty="0">
                <a:latin typeface="Arial Narrow" panose="020B0604020202020204" pitchFamily="34" charset="0"/>
                <a:cs typeface="Arial Narrow" panose="020B0604020202020204" pitchFamily="34" charset="0"/>
              </a:rPr>
              <a:t>” </a:t>
            </a:r>
          </a:p>
          <a:p>
            <a:r>
              <a:rPr lang="en-US" sz="4300" dirty="0">
                <a:latin typeface="Arial Narrow" panose="020B0604020202020204" pitchFamily="34" charset="0"/>
                <a:cs typeface="Arial Narrow" panose="020B0604020202020204" pitchFamily="34" charset="0"/>
              </a:rPr>
              <a:t>There is a need for a combined approach that recognizes both the rights and social justice frameworks that are an impetus for realizing reproductive equity.</a:t>
            </a:r>
            <a:endParaRPr lang="en-UG" sz="4300" dirty="0">
              <a:latin typeface="Arial Narrow" panose="020B0604020202020204" pitchFamily="34" charset="0"/>
              <a:cs typeface="Arial Narrow" panose="020B0604020202020204" pitchFamily="34" charset="0"/>
            </a:endParaRPr>
          </a:p>
          <a:p>
            <a:endParaRPr lang="en-UG" dirty="0"/>
          </a:p>
        </p:txBody>
      </p:sp>
    </p:spTree>
    <p:extLst>
      <p:ext uri="{BB962C8B-B14F-4D97-AF65-F5344CB8AC3E}">
        <p14:creationId xmlns:p14="http://schemas.microsoft.com/office/powerpoint/2010/main" val="2385511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C28A-A0FB-1D4A-A98B-5C3FB59F72C0}"/>
              </a:ext>
            </a:extLst>
          </p:cNvPr>
          <p:cNvSpPr>
            <a:spLocks noGrp="1"/>
          </p:cNvSpPr>
          <p:nvPr>
            <p:ph type="title"/>
          </p:nvPr>
        </p:nvSpPr>
        <p:spPr/>
        <p:txBody>
          <a:bodyPr/>
          <a:lstStyle/>
          <a:p>
            <a:r>
              <a:rPr lang="en-GB" dirty="0"/>
              <a:t>T</a:t>
            </a:r>
            <a:r>
              <a:rPr lang="en-UG" dirty="0"/>
              <a:t>he Proposed Regional Litigation Strategic </a:t>
            </a:r>
          </a:p>
        </p:txBody>
      </p:sp>
      <p:sp>
        <p:nvSpPr>
          <p:cNvPr id="3" name="Content Placeholder 2">
            <a:extLst>
              <a:ext uri="{FF2B5EF4-FFF2-40B4-BE49-F238E27FC236}">
                <a16:creationId xmlns:a16="http://schemas.microsoft.com/office/drawing/2014/main" id="{8AAA5D5B-F2D7-C249-9BE3-6ABB9745B1B7}"/>
              </a:ext>
            </a:extLst>
          </p:cNvPr>
          <p:cNvSpPr>
            <a:spLocks noGrp="1"/>
          </p:cNvSpPr>
          <p:nvPr>
            <p:ph sz="half" idx="1"/>
          </p:nvPr>
        </p:nvSpPr>
        <p:spPr>
          <a:xfrm>
            <a:off x="1" y="924339"/>
            <a:ext cx="6019800" cy="5178288"/>
          </a:xfrm>
        </p:spPr>
        <p:txBody>
          <a:bodyPr>
            <a:noAutofit/>
          </a:bodyPr>
          <a:lstStyle/>
          <a:p>
            <a:pPr indent="0">
              <a:lnSpc>
                <a:spcPct val="100000"/>
              </a:lnSpc>
              <a:spcBef>
                <a:spcPts val="0"/>
              </a:spcBef>
            </a:pPr>
            <a:r>
              <a:rPr lang="en-UG" sz="1800" dirty="0"/>
              <a:t> Ahaki has developed the Litigating Reproductive Justice in Africa (LIRA) Programme to create an environment </a:t>
            </a:r>
            <a:r>
              <a:rPr lang="en-UG" sz="1800" b="1" dirty="0">
                <a:solidFill>
                  <a:srgbClr val="A61414"/>
                </a:solidFill>
              </a:rPr>
              <a:t>where Africa embraces reproductive justice through progressive, evidence-based and collaborative litigation for access to SRHR. </a:t>
            </a:r>
          </a:p>
          <a:p>
            <a:pPr indent="0">
              <a:lnSpc>
                <a:spcPct val="100000"/>
              </a:lnSpc>
              <a:spcBef>
                <a:spcPts val="0"/>
              </a:spcBef>
            </a:pPr>
            <a:r>
              <a:rPr lang="en-UG" sz="1800" dirty="0"/>
              <a:t> The Programme aims to establish, strengthen and sustain </a:t>
            </a:r>
            <a:r>
              <a:rPr lang="en-UG" sz="1800" b="1" dirty="0">
                <a:solidFill>
                  <a:srgbClr val="A61414"/>
                </a:solidFill>
              </a:rPr>
              <a:t>a regional network of stakeholders passionately advancing reproductive justice litigation </a:t>
            </a:r>
            <a:r>
              <a:rPr lang="en-UG" sz="1800" dirty="0"/>
              <a:t>on access to SRHR in Africa. </a:t>
            </a:r>
          </a:p>
          <a:p>
            <a:pPr indent="0">
              <a:lnSpc>
                <a:spcPct val="100000"/>
              </a:lnSpc>
              <a:spcBef>
                <a:spcPts val="0"/>
              </a:spcBef>
            </a:pPr>
            <a:r>
              <a:rPr lang="en-UG" sz="1800" dirty="0"/>
              <a:t> The Programme </a:t>
            </a:r>
            <a:r>
              <a:rPr lang="en-US" sz="1800" dirty="0"/>
              <a:t>is also</a:t>
            </a:r>
            <a:r>
              <a:rPr lang="en-UG" sz="1800" dirty="0"/>
              <a:t> build</a:t>
            </a:r>
            <a:r>
              <a:rPr lang="en-US" sz="1800" dirty="0" err="1"/>
              <a:t>ing</a:t>
            </a:r>
            <a:r>
              <a:rPr lang="en-UG" sz="1800" dirty="0"/>
              <a:t> an African-based grant-making portfolio that specifically focuses on litigating reproductive justice through advancing access to SRHR. </a:t>
            </a:r>
          </a:p>
          <a:p>
            <a:pPr indent="0">
              <a:lnSpc>
                <a:spcPct val="100000"/>
              </a:lnSpc>
              <a:spcBef>
                <a:spcPts val="0"/>
              </a:spcBef>
            </a:pPr>
            <a:r>
              <a:rPr lang="en-US" sz="1800" dirty="0"/>
              <a:t> Ahaki believes that an </a:t>
            </a:r>
            <a:r>
              <a:rPr lang="en-UG" sz="1800" dirty="0"/>
              <a:t>Africa</a:t>
            </a:r>
            <a:r>
              <a:rPr lang="en-US" sz="1800" dirty="0"/>
              <a:t>n</a:t>
            </a:r>
            <a:r>
              <a:rPr lang="en-UG" sz="1800" dirty="0"/>
              <a:t> the paradigm o</a:t>
            </a:r>
            <a:r>
              <a:rPr lang="en-US" sz="1800" dirty="0"/>
              <a:t>n</a:t>
            </a:r>
            <a:r>
              <a:rPr lang="en-UG" sz="1800" dirty="0"/>
              <a:t> reproductive justice must be championed – one that speaks to the continent’s socioeconomic, political and cultural context. </a:t>
            </a:r>
          </a:p>
          <a:p>
            <a:pPr indent="0">
              <a:lnSpc>
                <a:spcPct val="100000"/>
              </a:lnSpc>
              <a:spcBef>
                <a:spcPts val="0"/>
              </a:spcBef>
            </a:pPr>
            <a:r>
              <a:rPr lang="en-US" sz="1800" dirty="0"/>
              <a:t> Litigating through the r</a:t>
            </a:r>
            <a:r>
              <a:rPr lang="en-UG" sz="1800" dirty="0"/>
              <a:t>eproductive justice</a:t>
            </a:r>
            <a:r>
              <a:rPr lang="en-US" sz="1800" dirty="0"/>
              <a:t> frame as construed </a:t>
            </a:r>
            <a:r>
              <a:rPr lang="en-UG" sz="1800" dirty="0"/>
              <a:t>to understand and account for the realities that structure women and men’s sexual and reproductive lives differently with varying outcomes</a:t>
            </a:r>
            <a:r>
              <a:rPr lang="en-US" sz="1800" dirty="0"/>
              <a:t>.</a:t>
            </a:r>
            <a:endParaRPr lang="en-UG" sz="1800" dirty="0"/>
          </a:p>
        </p:txBody>
      </p:sp>
      <p:sp>
        <p:nvSpPr>
          <p:cNvPr id="4" name="Content Placeholder 3">
            <a:extLst>
              <a:ext uri="{FF2B5EF4-FFF2-40B4-BE49-F238E27FC236}">
                <a16:creationId xmlns:a16="http://schemas.microsoft.com/office/drawing/2014/main" id="{433CAB80-05FF-B948-A836-35073ACE3128}"/>
              </a:ext>
            </a:extLst>
          </p:cNvPr>
          <p:cNvSpPr>
            <a:spLocks noGrp="1"/>
          </p:cNvSpPr>
          <p:nvPr>
            <p:ph sz="half" idx="2"/>
          </p:nvPr>
        </p:nvSpPr>
        <p:spPr>
          <a:xfrm>
            <a:off x="6172199" y="924339"/>
            <a:ext cx="5526157" cy="5357191"/>
          </a:xfrm>
        </p:spPr>
        <p:txBody>
          <a:bodyPr>
            <a:normAutofit fontScale="70000" lnSpcReduction="20000"/>
          </a:bodyPr>
          <a:lstStyle/>
          <a:p>
            <a:r>
              <a:rPr lang="en-US" dirty="0"/>
              <a:t>Our litigation program works toward a </a:t>
            </a:r>
            <a:r>
              <a:rPr lang="en-UG" dirty="0"/>
              <a:t>paradigm</a:t>
            </a:r>
            <a:r>
              <a:rPr lang="en-US" dirty="0"/>
              <a:t> that</a:t>
            </a:r>
            <a:r>
              <a:rPr lang="en-UG" dirty="0"/>
              <a:t> place</a:t>
            </a:r>
            <a:r>
              <a:rPr lang="en-US" dirty="0"/>
              <a:t>s</a:t>
            </a:r>
            <a:r>
              <a:rPr lang="en-UG" dirty="0"/>
              <a:t> women’s reproductive autonomy within its African, political, socioeconomic and cultural context. </a:t>
            </a:r>
          </a:p>
          <a:p>
            <a:r>
              <a:rPr lang="en-US" dirty="0"/>
              <a:t>In its work, Ahaki </a:t>
            </a:r>
            <a:r>
              <a:rPr lang="en-UG" dirty="0"/>
              <a:t>recognize</a:t>
            </a:r>
            <a:r>
              <a:rPr lang="en-US" dirty="0"/>
              <a:t>s</a:t>
            </a:r>
            <a:r>
              <a:rPr lang="en-UG" dirty="0"/>
              <a:t> that reproductive autonomy and freedom are inextricably linked to the economic and social (in)equalities that shapes </a:t>
            </a:r>
            <a:r>
              <a:rPr lang="en-US" dirty="0"/>
              <a:t>the </a:t>
            </a:r>
            <a:r>
              <a:rPr lang="en-UG" dirty="0"/>
              <a:t>reproductive </a:t>
            </a:r>
            <a:r>
              <a:rPr lang="en-US" dirty="0"/>
              <a:t>equity</a:t>
            </a:r>
            <a:r>
              <a:rPr lang="en-UG" dirty="0"/>
              <a:t> discourse on the continent. </a:t>
            </a:r>
          </a:p>
          <a:p>
            <a:r>
              <a:rPr lang="en-US" dirty="0"/>
              <a:t>As such, are working towards supporting </a:t>
            </a:r>
            <a:r>
              <a:rPr lang="en-UG" dirty="0"/>
              <a:t>judicial interpretation of socioeconomic rights, especially the right to health with the purpose of eliminating the inequalities that shape women and girl’s access to reproductive health care services. </a:t>
            </a:r>
          </a:p>
          <a:p>
            <a:r>
              <a:rPr lang="en-UG" dirty="0"/>
              <a:t>Further, </a:t>
            </a:r>
            <a:r>
              <a:rPr lang="en-US" dirty="0"/>
              <a:t>our approach</a:t>
            </a:r>
            <a:r>
              <a:rPr lang="en-UG" dirty="0"/>
              <a:t> incorporate</a:t>
            </a:r>
            <a:r>
              <a:rPr lang="en-US" dirty="0"/>
              <a:t>s</a:t>
            </a:r>
            <a:r>
              <a:rPr lang="en-UG" dirty="0"/>
              <a:t> an intersectional analysis of all rights in order to inform a body of jurisprudence that places disadvantaged women</a:t>
            </a:r>
            <a:r>
              <a:rPr lang="en-US" dirty="0"/>
              <a:t> and girls</a:t>
            </a:r>
            <a:r>
              <a:rPr lang="en-UG" dirty="0"/>
              <a:t> at the centre. </a:t>
            </a:r>
          </a:p>
          <a:p>
            <a:r>
              <a:rPr lang="en-UG" dirty="0"/>
              <a:t>Th</a:t>
            </a:r>
            <a:r>
              <a:rPr lang="en-US" dirty="0"/>
              <a:t>e </a:t>
            </a:r>
            <a:r>
              <a:rPr lang="en-UG" dirty="0"/>
              <a:t>jurisprudence </a:t>
            </a:r>
            <a:r>
              <a:rPr lang="en-US" dirty="0"/>
              <a:t>built and or amplified in this program </a:t>
            </a:r>
            <a:r>
              <a:rPr lang="en-UG" dirty="0"/>
              <a:t>should compel governments to facilitate the realization of abortion rights and to develop the legal, social, and economic conditions that enable reproductive justice</a:t>
            </a:r>
            <a:r>
              <a:rPr lang="en-US" dirty="0"/>
              <a:t> in an African context</a:t>
            </a:r>
            <a:r>
              <a:rPr lang="en-UG" dirty="0"/>
              <a:t>.</a:t>
            </a:r>
          </a:p>
          <a:p>
            <a:r>
              <a:rPr lang="en-UG" dirty="0"/>
              <a:t> </a:t>
            </a:r>
            <a:r>
              <a:rPr lang="en-US" dirty="0"/>
              <a:t>We believe that this will contribute towards </a:t>
            </a:r>
            <a:r>
              <a:rPr lang="en-UG" dirty="0"/>
              <a:t>the continent's reproductive justice approaches </a:t>
            </a:r>
            <a:r>
              <a:rPr lang="en-US" dirty="0"/>
              <a:t>which have </a:t>
            </a:r>
            <a:r>
              <a:rPr lang="en-UG" dirty="0"/>
              <a:t>remain</a:t>
            </a:r>
            <a:r>
              <a:rPr lang="en-US" dirty="0"/>
              <a:t>ed</a:t>
            </a:r>
            <a:r>
              <a:rPr lang="en-UG" dirty="0"/>
              <a:t> underdeveloped in theory and practice.  </a:t>
            </a:r>
          </a:p>
          <a:p>
            <a:endParaRPr lang="en-UG" dirty="0"/>
          </a:p>
        </p:txBody>
      </p:sp>
    </p:spTree>
    <p:extLst>
      <p:ext uri="{BB962C8B-B14F-4D97-AF65-F5344CB8AC3E}">
        <p14:creationId xmlns:p14="http://schemas.microsoft.com/office/powerpoint/2010/main" val="66578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79E70-0259-A44B-BB6B-E89F4DC7A441}"/>
              </a:ext>
            </a:extLst>
          </p:cNvPr>
          <p:cNvSpPr>
            <a:spLocks noGrp="1"/>
          </p:cNvSpPr>
          <p:nvPr>
            <p:ph type="title"/>
          </p:nvPr>
        </p:nvSpPr>
        <p:spPr/>
        <p:txBody>
          <a:bodyPr/>
          <a:lstStyle/>
          <a:p>
            <a:r>
              <a:rPr lang="en-UG"/>
              <a:t>I</a:t>
            </a:r>
            <a:r>
              <a:rPr lang="en-GB"/>
              <a:t>n</a:t>
            </a:r>
            <a:r>
              <a:rPr lang="en-UG"/>
              <a:t>troduction </a:t>
            </a:r>
            <a:endParaRPr lang="en-UG" dirty="0"/>
          </a:p>
        </p:txBody>
      </p:sp>
      <p:graphicFrame>
        <p:nvGraphicFramePr>
          <p:cNvPr id="6" name="Content Placeholder 2">
            <a:extLst>
              <a:ext uri="{FF2B5EF4-FFF2-40B4-BE49-F238E27FC236}">
                <a16:creationId xmlns:a16="http://schemas.microsoft.com/office/drawing/2014/main" id="{5E952FBC-A6F3-0D4C-256F-C342AEEBF07A}"/>
              </a:ext>
            </a:extLst>
          </p:cNvPr>
          <p:cNvGraphicFramePr>
            <a:graphicFrameLocks noGrp="1"/>
          </p:cNvGraphicFramePr>
          <p:nvPr>
            <p:ph sz="half" idx="1"/>
            <p:extLst>
              <p:ext uri="{D42A27DB-BD31-4B8C-83A1-F6EECF244321}">
                <p14:modId xmlns:p14="http://schemas.microsoft.com/office/powerpoint/2010/main" val="439366496"/>
              </p:ext>
            </p:extLst>
          </p:nvPr>
        </p:nvGraphicFramePr>
        <p:xfrm>
          <a:off x="838200" y="1321772"/>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1A8B39FD-B571-BD41-9256-A978C4C719AC}"/>
              </a:ext>
            </a:extLst>
          </p:cNvPr>
          <p:cNvSpPr>
            <a:spLocks noGrp="1"/>
          </p:cNvSpPr>
          <p:nvPr>
            <p:ph sz="half" idx="2"/>
          </p:nvPr>
        </p:nvSpPr>
        <p:spPr/>
        <p:txBody>
          <a:bodyPr/>
          <a:lstStyle/>
          <a:p>
            <a:pPr lvl="0"/>
            <a:r>
              <a:rPr lang="en-UG" dirty="0">
                <a:latin typeface="Arial Narrow" panose="020B0604020202020204" pitchFamily="34" charset="0"/>
                <a:cs typeface="Arial Narrow" panose="020B0604020202020204" pitchFamily="34" charset="0"/>
              </a:rPr>
              <a:t>These debates are not just academic. They </a:t>
            </a:r>
            <a:r>
              <a:rPr lang="en-UG" dirty="0">
                <a:solidFill>
                  <a:srgbClr val="A61414"/>
                </a:solidFill>
                <a:latin typeface="Arial Narrow" panose="020B0604020202020204" pitchFamily="34" charset="0"/>
                <a:cs typeface="Arial Narrow" panose="020B0604020202020204" pitchFamily="34" charset="0"/>
              </a:rPr>
              <a:t>have real-life impacts on who can have access to life-saving health care </a:t>
            </a:r>
          </a:p>
          <a:p>
            <a:pPr lvl="0"/>
            <a:r>
              <a:rPr lang="en-US" dirty="0">
                <a:latin typeface="Arial Narrow" panose="020B0604020202020204" pitchFamily="34" charset="0"/>
                <a:cs typeface="Arial Narrow" panose="020B0604020202020204" pitchFamily="34" charset="0"/>
              </a:rPr>
              <a:t>The debates also have </a:t>
            </a:r>
            <a:r>
              <a:rPr lang="en-UG" dirty="0">
                <a:solidFill>
                  <a:srgbClr val="A61414"/>
                </a:solidFill>
                <a:latin typeface="Arial Narrow" panose="020B0604020202020204" pitchFamily="34" charset="0"/>
                <a:cs typeface="Arial Narrow" panose="020B0604020202020204" pitchFamily="34" charset="0"/>
              </a:rPr>
              <a:t>implications for civil society programming, funding, and potential impact on the communities </a:t>
            </a:r>
            <a:r>
              <a:rPr lang="en-UG" dirty="0">
                <a:latin typeface="Arial Narrow" panose="020B0604020202020204" pitchFamily="34" charset="0"/>
                <a:cs typeface="Arial Narrow" panose="020B0604020202020204" pitchFamily="34" charset="0"/>
              </a:rPr>
              <a:t>they serve. </a:t>
            </a:r>
          </a:p>
          <a:p>
            <a:endParaRPr lang="en-UG" dirty="0"/>
          </a:p>
        </p:txBody>
      </p:sp>
    </p:spTree>
    <p:extLst>
      <p:ext uri="{BB962C8B-B14F-4D97-AF65-F5344CB8AC3E}">
        <p14:creationId xmlns:p14="http://schemas.microsoft.com/office/powerpoint/2010/main" val="4140638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95E47-86B7-2B4A-9C80-7EE49B4C3D6B}"/>
              </a:ext>
            </a:extLst>
          </p:cNvPr>
          <p:cNvSpPr>
            <a:spLocks noGrp="1"/>
          </p:cNvSpPr>
          <p:nvPr>
            <p:ph type="title"/>
          </p:nvPr>
        </p:nvSpPr>
        <p:spPr/>
        <p:txBody>
          <a:bodyPr/>
          <a:lstStyle/>
          <a:p>
            <a:endParaRPr lang="en-UG"/>
          </a:p>
        </p:txBody>
      </p:sp>
      <p:sp>
        <p:nvSpPr>
          <p:cNvPr id="3" name="Content Placeholder 2">
            <a:extLst>
              <a:ext uri="{FF2B5EF4-FFF2-40B4-BE49-F238E27FC236}">
                <a16:creationId xmlns:a16="http://schemas.microsoft.com/office/drawing/2014/main" id="{D56DAC1E-8AFA-4C4F-9628-3F659A2CB50E}"/>
              </a:ext>
            </a:extLst>
          </p:cNvPr>
          <p:cNvSpPr>
            <a:spLocks noGrp="1"/>
          </p:cNvSpPr>
          <p:nvPr>
            <p:ph sz="half" idx="1"/>
          </p:nvPr>
        </p:nvSpPr>
        <p:spPr/>
        <p:txBody>
          <a:bodyPr>
            <a:normAutofit fontScale="77500" lnSpcReduction="20000"/>
          </a:bodyPr>
          <a:lstStyle/>
          <a:p>
            <a:r>
              <a:rPr lang="en-US" dirty="0"/>
              <a:t>This proposed intervention, will seek to build on the ongoing work in five countries. </a:t>
            </a:r>
          </a:p>
          <a:p>
            <a:pPr lvl="1"/>
            <a:r>
              <a:rPr lang="en-US" b="1" dirty="0"/>
              <a:t>In Malawi, </a:t>
            </a:r>
            <a:r>
              <a:rPr lang="en-US" dirty="0"/>
              <a:t>our current effort is to support local partners towards expanding grounds for legal abortion through reproductive justice litigation; </a:t>
            </a:r>
          </a:p>
          <a:p>
            <a:pPr lvl="1"/>
            <a:r>
              <a:rPr lang="en-US" b="1" dirty="0"/>
              <a:t>Nigeria </a:t>
            </a:r>
            <a:r>
              <a:rPr lang="en-US" dirty="0"/>
              <a:t>we are working with local partners to reduce abortion prosecutions through precedent-setting, strategic litigation and rapid legal response; </a:t>
            </a:r>
          </a:p>
          <a:p>
            <a:pPr lvl="1"/>
            <a:r>
              <a:rPr lang="en-US" b="1" dirty="0"/>
              <a:t>Senegal </a:t>
            </a:r>
            <a:r>
              <a:rPr lang="en-US" dirty="0"/>
              <a:t>our collaboration with local partners is focused on reducing abortion related prosecutions through building a harm reduction legal defense; </a:t>
            </a:r>
          </a:p>
          <a:p>
            <a:pPr lvl="1"/>
            <a:r>
              <a:rPr lang="en-US" b="1" dirty="0"/>
              <a:t>Uganda </a:t>
            </a:r>
            <a:r>
              <a:rPr lang="en-US" dirty="0"/>
              <a:t>we are working with local partners towards expanding grounds for legal abortion through supporting on-going and new strategic litigation as well as rapid legal responses; and  </a:t>
            </a:r>
          </a:p>
          <a:p>
            <a:pPr lvl="1"/>
            <a:r>
              <a:rPr lang="en-US" b="1" dirty="0"/>
              <a:t>Zimbabwe </a:t>
            </a:r>
            <a:r>
              <a:rPr lang="en-US" dirty="0"/>
              <a:t>the interventions are focused on expanding the grounds of legal abortion through strategic impact litigation and rapid legal responses. </a:t>
            </a:r>
            <a:endParaRPr lang="en-UG" dirty="0"/>
          </a:p>
          <a:p>
            <a:endParaRPr lang="en-UG" dirty="0"/>
          </a:p>
        </p:txBody>
      </p:sp>
      <p:sp>
        <p:nvSpPr>
          <p:cNvPr id="4" name="Content Placeholder 3">
            <a:extLst>
              <a:ext uri="{FF2B5EF4-FFF2-40B4-BE49-F238E27FC236}">
                <a16:creationId xmlns:a16="http://schemas.microsoft.com/office/drawing/2014/main" id="{3A70A6E6-A216-BF46-92B0-146FEE90F296}"/>
              </a:ext>
            </a:extLst>
          </p:cNvPr>
          <p:cNvSpPr>
            <a:spLocks noGrp="1"/>
          </p:cNvSpPr>
          <p:nvPr>
            <p:ph sz="half" idx="2"/>
          </p:nvPr>
        </p:nvSpPr>
        <p:spPr/>
        <p:txBody>
          <a:bodyPr>
            <a:normAutofit fontScale="77500" lnSpcReduction="20000"/>
          </a:bodyPr>
          <a:lstStyle/>
          <a:p>
            <a:endParaRPr lang="en-US" dirty="0"/>
          </a:p>
          <a:p>
            <a:endParaRPr lang="en-US" dirty="0"/>
          </a:p>
          <a:p>
            <a:r>
              <a:rPr lang="en-US" dirty="0"/>
              <a:t>Our approach also recognized that d</a:t>
            </a:r>
            <a:r>
              <a:rPr lang="en-UG" dirty="0"/>
              <a:t>espite the diversity that exists on the continent around abortion laws and </a:t>
            </a:r>
            <a:r>
              <a:rPr lang="en-US" dirty="0"/>
              <a:t>policies at the country level</a:t>
            </a:r>
            <a:r>
              <a:rPr lang="en-UG" dirty="0"/>
              <a:t>, there is a need to look beyond domestic or national frontiers. </a:t>
            </a:r>
          </a:p>
          <a:p>
            <a:r>
              <a:rPr lang="en-UG" dirty="0"/>
              <a:t>Strategic re-direction needs </a:t>
            </a:r>
            <a:r>
              <a:rPr lang="en-US" dirty="0"/>
              <a:t>on litigation on reproductive justice have to </a:t>
            </a:r>
            <a:r>
              <a:rPr lang="en-UG" dirty="0"/>
              <a:t>to occur at the regional level through, for instance, the prism of Regional Economic Communities </a:t>
            </a:r>
            <a:r>
              <a:rPr lang="en-US" dirty="0"/>
              <a:t>such the EAC, SADC, ECOWAS </a:t>
            </a:r>
            <a:r>
              <a:rPr lang="en-UG" dirty="0"/>
              <a:t>and the African human rights system </a:t>
            </a:r>
            <a:r>
              <a:rPr lang="en-US" dirty="0"/>
              <a:t>can</a:t>
            </a:r>
            <a:r>
              <a:rPr lang="en-UG" dirty="0"/>
              <a:t> ensure some level of uniformity in achieving equitable access to </a:t>
            </a:r>
            <a:r>
              <a:rPr lang="en-US" dirty="0"/>
              <a:t>comprehensive </a:t>
            </a:r>
            <a:r>
              <a:rPr lang="en-UG" dirty="0"/>
              <a:t>SRHR services on the continent.</a:t>
            </a:r>
          </a:p>
          <a:p>
            <a:r>
              <a:rPr lang="en-UG" dirty="0"/>
              <a:t> </a:t>
            </a:r>
          </a:p>
          <a:p>
            <a:endParaRPr lang="en-UG" dirty="0"/>
          </a:p>
        </p:txBody>
      </p:sp>
    </p:spTree>
    <p:extLst>
      <p:ext uri="{BB962C8B-B14F-4D97-AF65-F5344CB8AC3E}">
        <p14:creationId xmlns:p14="http://schemas.microsoft.com/office/powerpoint/2010/main" val="181038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C5B360-33CC-0A9C-0CBA-42AAB0653748}"/>
              </a:ext>
            </a:extLst>
          </p:cNvPr>
          <p:cNvSpPr>
            <a:spLocks noGrp="1"/>
          </p:cNvSpPr>
          <p:nvPr>
            <p:ph type="ctrTitle"/>
          </p:nvPr>
        </p:nvSpPr>
        <p:spPr>
          <a:xfrm>
            <a:off x="643813" y="3537554"/>
            <a:ext cx="11019451" cy="598812"/>
          </a:xfrm>
        </p:spPr>
        <p:txBody>
          <a:bodyPr>
            <a:normAutofit fontScale="90000"/>
          </a:bodyPr>
          <a:lstStyle/>
          <a:p>
            <a:r>
              <a:rPr lang="en-US" sz="4900" dirty="0"/>
              <a:t>THANK YOU</a:t>
            </a:r>
            <a:br>
              <a:rPr lang="en-US" dirty="0"/>
            </a:br>
            <a:endParaRPr lang="en-UG" dirty="0"/>
          </a:p>
        </p:txBody>
      </p:sp>
      <p:sp>
        <p:nvSpPr>
          <p:cNvPr id="9" name="Title 1">
            <a:extLst>
              <a:ext uri="{FF2B5EF4-FFF2-40B4-BE49-F238E27FC236}">
                <a16:creationId xmlns:a16="http://schemas.microsoft.com/office/drawing/2014/main" id="{76A5CE37-353E-AECD-5707-E2EF473E759F}"/>
              </a:ext>
            </a:extLst>
          </p:cNvPr>
          <p:cNvSpPr txBox="1">
            <a:spLocks/>
          </p:cNvSpPr>
          <p:nvPr/>
        </p:nvSpPr>
        <p:spPr>
          <a:xfrm>
            <a:off x="586273" y="4206346"/>
            <a:ext cx="11019451" cy="14649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b="1" kern="1200">
                <a:solidFill>
                  <a:schemeClr val="tx1"/>
                </a:solidFill>
                <a:latin typeface="Poppins" panose="00000500000000000000" pitchFamily="2" charset="0"/>
                <a:ea typeface="+mj-ea"/>
                <a:cs typeface="Poppins" panose="00000500000000000000" pitchFamily="2" charset="0"/>
              </a:defRPr>
            </a:lvl1pPr>
          </a:lstStyle>
          <a:p>
            <a:pPr>
              <a:lnSpc>
                <a:spcPct val="100000"/>
              </a:lnSpc>
            </a:pPr>
            <a:r>
              <a:rPr lang="en-US" sz="2000" baseline="30000" dirty="0" err="1">
                <a:solidFill>
                  <a:schemeClr val="tx1">
                    <a:lumMod val="75000"/>
                    <a:lumOff val="25000"/>
                  </a:schemeClr>
                </a:solidFill>
              </a:rPr>
              <a:t>Afya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na</a:t>
            </a:r>
            <a:r>
              <a:rPr lang="en-US" sz="2000" baseline="30000" dirty="0">
                <a:solidFill>
                  <a:schemeClr val="tx1">
                    <a:lumMod val="75000"/>
                    <a:lumOff val="25000"/>
                  </a:schemeClr>
                </a:solidFill>
              </a:rPr>
              <a:t> </a:t>
            </a:r>
            <a:r>
              <a:rPr lang="en-US" sz="2000" baseline="30000" dirty="0" err="1">
                <a:solidFill>
                  <a:schemeClr val="tx1">
                    <a:lumMod val="75000"/>
                    <a:lumOff val="25000"/>
                  </a:schemeClr>
                </a:solidFill>
              </a:rPr>
              <a:t>Haki</a:t>
            </a:r>
            <a:r>
              <a:rPr lang="en-US" sz="2000" baseline="30000" dirty="0">
                <a:solidFill>
                  <a:schemeClr val="tx1">
                    <a:lumMod val="75000"/>
                    <a:lumOff val="25000"/>
                  </a:schemeClr>
                </a:solidFill>
              </a:rPr>
              <a:t> Institute (Ahaki) </a:t>
            </a:r>
          </a:p>
          <a:p>
            <a:pPr>
              <a:lnSpc>
                <a:spcPct val="100000"/>
              </a:lnSpc>
            </a:pPr>
            <a:r>
              <a:rPr lang="en-US" sz="2000" b="0" baseline="30000" dirty="0">
                <a:solidFill>
                  <a:schemeClr val="tx1">
                    <a:lumMod val="75000"/>
                    <a:lumOff val="25000"/>
                  </a:schemeClr>
                </a:solidFill>
              </a:rPr>
              <a:t>Plot 6105 Valley Road, Gayaza, Nakwero </a:t>
            </a:r>
          </a:p>
          <a:p>
            <a:pPr>
              <a:lnSpc>
                <a:spcPct val="100000"/>
              </a:lnSpc>
            </a:pPr>
            <a:r>
              <a:rPr lang="en-US" sz="2000" b="0" baseline="30000" dirty="0">
                <a:solidFill>
                  <a:schemeClr val="tx1">
                    <a:lumMod val="75000"/>
                    <a:lumOff val="25000"/>
                  </a:schemeClr>
                </a:solidFill>
              </a:rPr>
              <a:t>P.O BOX 16617, Wandegeya - Kampala </a:t>
            </a:r>
          </a:p>
          <a:p>
            <a:pPr>
              <a:lnSpc>
                <a:spcPct val="100000"/>
              </a:lnSpc>
            </a:pPr>
            <a:r>
              <a:rPr lang="en-US" sz="2000" b="0" baseline="30000" dirty="0">
                <a:solidFill>
                  <a:schemeClr val="tx1">
                    <a:lumMod val="75000"/>
                    <a:lumOff val="25000"/>
                  </a:schemeClr>
                </a:solidFill>
              </a:rPr>
              <a:t>Tel: +256- 41- 4660733 </a:t>
            </a:r>
          </a:p>
          <a:p>
            <a:pPr>
              <a:lnSpc>
                <a:spcPct val="100000"/>
              </a:lnSpc>
            </a:pPr>
            <a:r>
              <a:rPr lang="fr-FR" sz="2000" b="0" baseline="30000" dirty="0" err="1">
                <a:solidFill>
                  <a:schemeClr val="tx1">
                    <a:lumMod val="75000"/>
                    <a:lumOff val="25000"/>
                  </a:schemeClr>
                </a:solidFill>
              </a:rPr>
              <a:t>Website</a:t>
            </a:r>
            <a:r>
              <a:rPr lang="fr-FR" sz="2000" b="0" baseline="30000" dirty="0">
                <a:solidFill>
                  <a:schemeClr val="tx1">
                    <a:lumMod val="75000"/>
                    <a:lumOff val="25000"/>
                  </a:schemeClr>
                </a:solidFill>
              </a:rPr>
              <a:t>: www.afyanahaki.org/ info@afyanahaki.org</a:t>
            </a:r>
          </a:p>
        </p:txBody>
      </p:sp>
    </p:spTree>
    <p:extLst>
      <p:ext uri="{BB962C8B-B14F-4D97-AF65-F5344CB8AC3E}">
        <p14:creationId xmlns:p14="http://schemas.microsoft.com/office/powerpoint/2010/main" val="888534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CB1DD-9B48-3843-89BC-7CA2917A23FE}"/>
              </a:ext>
            </a:extLst>
          </p:cNvPr>
          <p:cNvSpPr>
            <a:spLocks noGrp="1"/>
          </p:cNvSpPr>
          <p:nvPr>
            <p:ph type="title"/>
          </p:nvPr>
        </p:nvSpPr>
        <p:spPr/>
        <p:txBody>
          <a:bodyPr/>
          <a:lstStyle/>
          <a:p>
            <a:r>
              <a:rPr lang="en-UG" dirty="0"/>
              <a:t>I</a:t>
            </a:r>
            <a:r>
              <a:rPr lang="en-GB" dirty="0"/>
              <a:t>n</a:t>
            </a:r>
            <a:r>
              <a:rPr lang="en-UG" dirty="0"/>
              <a:t>troductions:</a:t>
            </a:r>
          </a:p>
        </p:txBody>
      </p:sp>
      <p:graphicFrame>
        <p:nvGraphicFramePr>
          <p:cNvPr id="6" name="Content Placeholder 2">
            <a:extLst>
              <a:ext uri="{FF2B5EF4-FFF2-40B4-BE49-F238E27FC236}">
                <a16:creationId xmlns:a16="http://schemas.microsoft.com/office/drawing/2014/main" id="{AD1C7B11-2036-6E12-5696-22735E15CAFB}"/>
              </a:ext>
            </a:extLst>
          </p:cNvPr>
          <p:cNvGraphicFramePr>
            <a:graphicFrameLocks noGrp="1"/>
          </p:cNvGraphicFramePr>
          <p:nvPr>
            <p:ph sz="half" idx="1"/>
            <p:extLst>
              <p:ext uri="{D42A27DB-BD31-4B8C-83A1-F6EECF244321}">
                <p14:modId xmlns:p14="http://schemas.microsoft.com/office/powerpoint/2010/main" val="4015230615"/>
              </p:ext>
            </p:extLst>
          </p:nvPr>
        </p:nvGraphicFramePr>
        <p:xfrm>
          <a:off x="838200" y="1017270"/>
          <a:ext cx="5181600" cy="465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C7E24983-C89B-9A4C-9A87-1865E69B5679}"/>
              </a:ext>
            </a:extLst>
          </p:cNvPr>
          <p:cNvSpPr>
            <a:spLocks noGrp="1"/>
          </p:cNvSpPr>
          <p:nvPr>
            <p:ph sz="half" idx="2"/>
          </p:nvPr>
        </p:nvSpPr>
        <p:spPr>
          <a:xfrm>
            <a:off x="6172200" y="1097280"/>
            <a:ext cx="5657850" cy="4983480"/>
          </a:xfrm>
        </p:spPr>
        <p:txBody>
          <a:bodyPr>
            <a:normAutofit/>
          </a:bodyPr>
          <a:lstStyle/>
          <a:p>
            <a:endParaRPr lang="en-US" dirty="0"/>
          </a:p>
          <a:p>
            <a:pPr marL="0" indent="0">
              <a:buNone/>
            </a:pPr>
            <a:endParaRPr lang="en-US" dirty="0"/>
          </a:p>
          <a:p>
            <a:pPr marL="0" indent="0">
              <a:buNone/>
            </a:pPr>
            <a:r>
              <a:rPr lang="en-US" dirty="0"/>
              <a:t>By </a:t>
            </a:r>
            <a:r>
              <a:rPr lang="en-US" i="1" dirty="0"/>
              <a:t>Dobbs v Jackson</a:t>
            </a:r>
            <a:r>
              <a:rPr lang="en-US" dirty="0"/>
              <a:t> overturning </a:t>
            </a:r>
            <a:r>
              <a:rPr lang="en-US" i="1" dirty="0"/>
              <a:t>Roe v Wade</a:t>
            </a:r>
            <a:r>
              <a:rPr lang="en-US" dirty="0"/>
              <a:t> - it’s a classic exemplar of </a:t>
            </a:r>
            <a:r>
              <a:rPr lang="en-US" b="1" dirty="0">
                <a:solidFill>
                  <a:srgbClr val="A61414"/>
                </a:solidFill>
              </a:rPr>
              <a:t>the need to rethink the liberal reproductive rights paradigm</a:t>
            </a:r>
            <a:r>
              <a:rPr lang="en-US" dirty="0">
                <a:solidFill>
                  <a:srgbClr val="A61414"/>
                </a:solidFill>
              </a:rPr>
              <a:t> </a:t>
            </a:r>
            <a:r>
              <a:rPr lang="en-US" dirty="0"/>
              <a:t>- how can we refocus resources on alleviating the restrictive </a:t>
            </a:r>
            <a:r>
              <a:rPr lang="en-US" b="1" dirty="0">
                <a:solidFill>
                  <a:srgbClr val="0070C0"/>
                </a:solidFill>
              </a:rPr>
              <a:t>socioeconomic, cultural, and political contextual issues </a:t>
            </a:r>
            <a:r>
              <a:rPr lang="en-US" dirty="0"/>
              <a:t>affecting  reproductive decisions.</a:t>
            </a:r>
            <a:endParaRPr lang="en-UG" dirty="0"/>
          </a:p>
          <a:p>
            <a:endParaRPr lang="en-UG" dirty="0"/>
          </a:p>
        </p:txBody>
      </p:sp>
    </p:spTree>
    <p:extLst>
      <p:ext uri="{BB962C8B-B14F-4D97-AF65-F5344CB8AC3E}">
        <p14:creationId xmlns:p14="http://schemas.microsoft.com/office/powerpoint/2010/main" val="4132969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C0E6CE-B845-6C4D-BD14-25C7CB0D15FB}"/>
              </a:ext>
            </a:extLst>
          </p:cNvPr>
          <p:cNvSpPr>
            <a:spLocks noGrp="1"/>
          </p:cNvSpPr>
          <p:nvPr>
            <p:ph type="title"/>
          </p:nvPr>
        </p:nvSpPr>
        <p:spPr>
          <a:xfrm>
            <a:off x="838200" y="668377"/>
            <a:ext cx="10515600" cy="1325563"/>
          </a:xfrm>
        </p:spPr>
        <p:txBody>
          <a:bodyPr>
            <a:normAutofit/>
          </a:bodyPr>
          <a:lstStyle/>
          <a:p>
            <a:r>
              <a:rPr lang="en-US" dirty="0"/>
              <a:t>Evolution of Reproductive Justice</a:t>
            </a:r>
            <a:br>
              <a:rPr lang="en-UG" dirty="0"/>
            </a:br>
            <a:endParaRPr lang="en-UG" dirty="0"/>
          </a:p>
        </p:txBody>
      </p:sp>
      <p:graphicFrame>
        <p:nvGraphicFramePr>
          <p:cNvPr id="35" name="Content Placeholder 2">
            <a:extLst>
              <a:ext uri="{FF2B5EF4-FFF2-40B4-BE49-F238E27FC236}">
                <a16:creationId xmlns:a16="http://schemas.microsoft.com/office/drawing/2014/main" id="{EAA03ADD-DDD3-2FE5-DF3F-5E1344055467}"/>
              </a:ext>
            </a:extLst>
          </p:cNvPr>
          <p:cNvGraphicFramePr>
            <a:graphicFrameLocks noGrp="1"/>
          </p:cNvGraphicFramePr>
          <p:nvPr>
            <p:ph sz="half" idx="1"/>
            <p:extLst>
              <p:ext uri="{D42A27DB-BD31-4B8C-83A1-F6EECF244321}">
                <p14:modId xmlns:p14="http://schemas.microsoft.com/office/powerpoint/2010/main" val="4153876248"/>
              </p:ext>
            </p:extLst>
          </p:nvPr>
        </p:nvGraphicFramePr>
        <p:xfrm>
          <a:off x="838200" y="1443317"/>
          <a:ext cx="5097780" cy="4746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36FDB331-2633-EA45-BA97-029879858346}"/>
              </a:ext>
            </a:extLst>
          </p:cNvPr>
          <p:cNvSpPr>
            <a:spLocks noGrp="1"/>
          </p:cNvSpPr>
          <p:nvPr>
            <p:ph sz="half" idx="2"/>
          </p:nvPr>
        </p:nvSpPr>
        <p:spPr>
          <a:xfrm>
            <a:off x="6256020" y="1515035"/>
            <a:ext cx="5097780" cy="4458169"/>
          </a:xfrm>
        </p:spPr>
        <p:txBody>
          <a:bodyPr>
            <a:normAutofit/>
          </a:bodyPr>
          <a:lstStyle/>
          <a:p>
            <a:pPr lvl="0">
              <a:buFont typeface="Wingdings" panose="05000000000000000000" pitchFamily="2" charset="2"/>
              <a:buChar char="§"/>
            </a:pPr>
            <a:r>
              <a:rPr lang="en-US" sz="1500" b="1" dirty="0">
                <a:latin typeface="Arial Narrow" panose="020B0604020202020204" pitchFamily="34" charset="0"/>
                <a:cs typeface="Arial Narrow" panose="020B0604020202020204" pitchFamily="34" charset="0"/>
              </a:rPr>
              <a:t>From Welfare to Human Rights </a:t>
            </a:r>
          </a:p>
          <a:p>
            <a:pPr lvl="1">
              <a:buFont typeface="Wingdings" panose="05000000000000000000" pitchFamily="2" charset="2"/>
              <a:buChar char="§"/>
            </a:pPr>
            <a:r>
              <a:rPr lang="en-US" sz="1500" dirty="0">
                <a:latin typeface="Arial Narrow" panose="020B0604020202020204" pitchFamily="34" charset="0"/>
                <a:cs typeface="Arial Narrow" panose="020B0604020202020204" pitchFamily="34" charset="0"/>
              </a:rPr>
              <a:t>3 population conferences leading up to Cairo. Teheran, Bucharest, Mexico</a:t>
            </a:r>
          </a:p>
          <a:p>
            <a:pPr lvl="1">
              <a:buFont typeface="Wingdings" panose="05000000000000000000" pitchFamily="2" charset="2"/>
              <a:buChar char="§"/>
            </a:pPr>
            <a:r>
              <a:rPr lang="en-US" sz="1500" dirty="0">
                <a:latin typeface="Arial Narrow" panose="020B0604020202020204" pitchFamily="34" charset="0"/>
                <a:cs typeface="Arial Narrow" panose="020B0604020202020204" pitchFamily="34" charset="0"/>
              </a:rPr>
              <a:t>Human rights principles including respect for privacy, choice in family, privacy </a:t>
            </a:r>
          </a:p>
          <a:p>
            <a:pPr lvl="1">
              <a:buFont typeface="Wingdings" panose="05000000000000000000" pitchFamily="2" charset="2"/>
              <a:buChar char="§"/>
            </a:pPr>
            <a:endParaRPr lang="en-US" sz="1500" dirty="0">
              <a:latin typeface="Arial Narrow" panose="020B0604020202020204" pitchFamily="34" charset="0"/>
              <a:cs typeface="Arial Narrow" panose="020B0604020202020204" pitchFamily="34" charset="0"/>
            </a:endParaRPr>
          </a:p>
          <a:p>
            <a:pPr lvl="0">
              <a:buFont typeface="Wingdings" panose="05000000000000000000" pitchFamily="2" charset="2"/>
              <a:buChar char="§"/>
            </a:pPr>
            <a:r>
              <a:rPr lang="en-US" sz="1500" b="1" dirty="0">
                <a:latin typeface="Arial Narrow" panose="020B0604020202020204" pitchFamily="34" charset="0"/>
                <a:cs typeface="Arial Narrow" panose="020B0604020202020204" pitchFamily="34" charset="0"/>
              </a:rPr>
              <a:t>Reproductive Justice and Social Justice (</a:t>
            </a:r>
            <a:r>
              <a:rPr lang="en-GB" sz="1600" dirty="0"/>
              <a:t>a broader view of reproductive freedom)</a:t>
            </a:r>
            <a:endParaRPr lang="en-US" sz="1500" b="1" dirty="0">
              <a:latin typeface="Arial Narrow" panose="020B0604020202020204" pitchFamily="34" charset="0"/>
              <a:cs typeface="Arial Narrow" panose="020B0604020202020204" pitchFamily="34" charset="0"/>
            </a:endParaRPr>
          </a:p>
          <a:p>
            <a:pPr lvl="1">
              <a:buFont typeface="Wingdings" panose="05000000000000000000" pitchFamily="2" charset="2"/>
              <a:buChar char="§"/>
            </a:pPr>
            <a:r>
              <a:rPr lang="en-US" sz="1500" dirty="0">
                <a:latin typeface="Arial Narrow" panose="020B0604020202020204" pitchFamily="34" charset="0"/>
                <a:cs typeface="Arial Narrow" panose="020B0604020202020204" pitchFamily="34" charset="0"/>
              </a:rPr>
              <a:t>The right not to have a child </a:t>
            </a:r>
          </a:p>
          <a:p>
            <a:pPr lvl="1">
              <a:buFont typeface="Wingdings" panose="05000000000000000000" pitchFamily="2" charset="2"/>
              <a:buChar char="§"/>
            </a:pPr>
            <a:r>
              <a:rPr lang="en-US" sz="1500" dirty="0">
                <a:latin typeface="Arial Narrow" panose="020B0604020202020204" pitchFamily="34" charset="0"/>
                <a:cs typeface="Arial Narrow" panose="020B0604020202020204" pitchFamily="34" charset="0"/>
              </a:rPr>
              <a:t>The right to have a child </a:t>
            </a:r>
          </a:p>
          <a:p>
            <a:pPr lvl="1">
              <a:buFont typeface="Wingdings" panose="05000000000000000000" pitchFamily="2" charset="2"/>
              <a:buChar char="§"/>
            </a:pPr>
            <a:r>
              <a:rPr lang="en-US" sz="1500" dirty="0">
                <a:latin typeface="Arial Narrow" panose="020B0604020202020204" pitchFamily="34" charset="0"/>
                <a:cs typeface="Arial Narrow" panose="020B0604020202020204" pitchFamily="34" charset="0"/>
              </a:rPr>
              <a:t>The right to parent a child (the environment)</a:t>
            </a:r>
          </a:p>
          <a:p>
            <a:pPr lvl="1">
              <a:buFont typeface="Wingdings" panose="05000000000000000000" pitchFamily="2" charset="2"/>
              <a:buChar char="§"/>
            </a:pPr>
            <a:endParaRPr lang="en-US" sz="1500" dirty="0">
              <a:latin typeface="Arial Narrow" panose="020B0604020202020204" pitchFamily="34" charset="0"/>
              <a:cs typeface="Arial Narrow" panose="020B0604020202020204" pitchFamily="34" charset="0"/>
            </a:endParaRPr>
          </a:p>
          <a:p>
            <a:pPr lvl="0">
              <a:buFont typeface="Wingdings" panose="05000000000000000000" pitchFamily="2" charset="2"/>
              <a:buChar char="§"/>
            </a:pPr>
            <a:r>
              <a:rPr lang="en-US" sz="1500" b="1" dirty="0">
                <a:latin typeface="Arial Narrow" panose="020B0604020202020204" pitchFamily="34" charset="0"/>
                <a:cs typeface="Arial Narrow" panose="020B0604020202020204" pitchFamily="34" charset="0"/>
              </a:rPr>
              <a:t>Civil society involvement </a:t>
            </a:r>
          </a:p>
          <a:p>
            <a:pPr lvl="1"/>
            <a:r>
              <a:rPr lang="en-US" sz="1500" dirty="0">
                <a:latin typeface="Arial Narrow" panose="020B0604020202020204" pitchFamily="34" charset="0"/>
                <a:cs typeface="Arial Narrow" panose="020B0604020202020204" pitchFamily="34" charset="0"/>
              </a:rPr>
              <a:t>USAID, IPPF, MSI – national and regional groups </a:t>
            </a:r>
          </a:p>
          <a:p>
            <a:endParaRPr lang="en-UG" sz="1500" dirty="0"/>
          </a:p>
        </p:txBody>
      </p:sp>
    </p:spTree>
    <p:extLst>
      <p:ext uri="{BB962C8B-B14F-4D97-AF65-F5344CB8AC3E}">
        <p14:creationId xmlns:p14="http://schemas.microsoft.com/office/powerpoint/2010/main" val="43560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D078C8-D54B-EE4A-862B-27E415B4B4B0}"/>
              </a:ext>
            </a:extLst>
          </p:cNvPr>
          <p:cNvSpPr>
            <a:spLocks noGrp="1"/>
          </p:cNvSpPr>
          <p:nvPr>
            <p:ph type="title"/>
          </p:nvPr>
        </p:nvSpPr>
        <p:spPr>
          <a:xfrm>
            <a:off x="838200" y="668377"/>
            <a:ext cx="10515600" cy="944323"/>
          </a:xfrm>
        </p:spPr>
        <p:txBody>
          <a:bodyPr>
            <a:normAutofit/>
          </a:bodyPr>
          <a:lstStyle/>
          <a:p>
            <a:r>
              <a:rPr lang="en-UG" dirty="0"/>
              <a:t>Repreductive Justice and/or Rights?</a:t>
            </a:r>
          </a:p>
        </p:txBody>
      </p:sp>
      <p:sp>
        <p:nvSpPr>
          <p:cNvPr id="3" name="Content Placeholder 2">
            <a:extLst>
              <a:ext uri="{FF2B5EF4-FFF2-40B4-BE49-F238E27FC236}">
                <a16:creationId xmlns:a16="http://schemas.microsoft.com/office/drawing/2014/main" id="{F25043A4-3343-6D45-B805-C8888BC466C4}"/>
              </a:ext>
            </a:extLst>
          </p:cNvPr>
          <p:cNvSpPr>
            <a:spLocks noGrp="1"/>
          </p:cNvSpPr>
          <p:nvPr>
            <p:ph sz="half" idx="1"/>
          </p:nvPr>
        </p:nvSpPr>
        <p:spPr>
          <a:xfrm>
            <a:off x="838200" y="1748790"/>
            <a:ext cx="5097780" cy="4224414"/>
          </a:xfrm>
        </p:spPr>
        <p:txBody>
          <a:bodyPr>
            <a:normAutofit/>
          </a:bodyPr>
          <a:lstStyle/>
          <a:p>
            <a:pPr marL="0" indent="0">
              <a:spcBef>
                <a:spcPts val="1200"/>
              </a:spcBef>
              <a:buNone/>
            </a:pPr>
            <a:r>
              <a:rPr lang="en-US" sz="2000" dirty="0">
                <a:latin typeface="Arial Narrow" panose="020B0604020202020204" pitchFamily="34" charset="0"/>
                <a:cs typeface="Arial Narrow" panose="020B0604020202020204" pitchFamily="34" charset="0"/>
              </a:rPr>
              <a:t>Why the turn to RJ?</a:t>
            </a:r>
          </a:p>
          <a:p>
            <a:pPr>
              <a:spcBef>
                <a:spcPts val="1200"/>
              </a:spcBef>
            </a:pPr>
            <a:r>
              <a:rPr lang="en-US" sz="2000" dirty="0">
                <a:latin typeface="Arial Narrow" panose="020B0604020202020204" pitchFamily="34" charset="0"/>
                <a:cs typeface="Arial Narrow" panose="020B0604020202020204" pitchFamily="34" charset="0"/>
              </a:rPr>
              <a:t>legacy of reproductive injustice</a:t>
            </a:r>
          </a:p>
          <a:p>
            <a:pPr>
              <a:spcBef>
                <a:spcPts val="1200"/>
              </a:spcBef>
            </a:pPr>
            <a:r>
              <a:rPr lang="en-US" sz="2000" dirty="0">
                <a:latin typeface="Arial Narrow" panose="020B0604020202020204" pitchFamily="34" charset="0"/>
                <a:cs typeface="Arial Narrow" panose="020B0604020202020204" pitchFamily="34" charset="0"/>
              </a:rPr>
              <a:t>eugenics</a:t>
            </a:r>
          </a:p>
          <a:p>
            <a:pPr>
              <a:spcBef>
                <a:spcPts val="1200"/>
              </a:spcBef>
            </a:pPr>
            <a:r>
              <a:rPr lang="en-US" sz="2000" dirty="0">
                <a:latin typeface="Arial Narrow" panose="020B0604020202020204" pitchFamily="34" charset="0"/>
                <a:cs typeface="Arial Narrow" panose="020B0604020202020204" pitchFamily="34" charset="0"/>
              </a:rPr>
              <a:t>forced sterilizations</a:t>
            </a:r>
          </a:p>
          <a:p>
            <a:pPr>
              <a:spcBef>
                <a:spcPts val="1200"/>
              </a:spcBef>
            </a:pPr>
            <a:r>
              <a:rPr lang="en-US" sz="2000" dirty="0">
                <a:latin typeface="Arial Narrow" panose="020B0604020202020204" pitchFamily="34" charset="0"/>
                <a:cs typeface="Arial Narrow" panose="020B0604020202020204" pitchFamily="34" charset="0"/>
              </a:rPr>
              <a:t>slavery</a:t>
            </a:r>
          </a:p>
          <a:p>
            <a:pPr>
              <a:spcBef>
                <a:spcPts val="1200"/>
              </a:spcBef>
            </a:pPr>
            <a:r>
              <a:rPr lang="en-US" sz="2000" dirty="0">
                <a:latin typeface="Arial Narrow" panose="020B0604020202020204" pitchFamily="34" charset="0"/>
                <a:cs typeface="Arial Narrow" panose="020B0604020202020204" pitchFamily="34" charset="0"/>
              </a:rPr>
              <a:t>Colonialism</a:t>
            </a:r>
          </a:p>
          <a:p>
            <a:pPr>
              <a:spcBef>
                <a:spcPts val="1200"/>
              </a:spcBef>
            </a:pPr>
            <a:r>
              <a:rPr lang="en-US" sz="2000" dirty="0">
                <a:latin typeface="Arial Narrow" panose="020B0604020202020204" pitchFamily="34" charset="0"/>
                <a:cs typeface="Arial Narrow" panose="020B0604020202020204" pitchFamily="34" charset="0"/>
              </a:rPr>
              <a:t>inadequacy of the choice framework  </a:t>
            </a:r>
          </a:p>
          <a:p>
            <a:pPr>
              <a:spcBef>
                <a:spcPts val="1200"/>
              </a:spcBef>
            </a:pPr>
            <a:r>
              <a:rPr lang="en-US" sz="2000" dirty="0">
                <a:latin typeface="Arial Narrow" panose="020B0604020202020204" pitchFamily="34" charset="0"/>
                <a:cs typeface="Arial Narrow" panose="020B0604020202020204" pitchFamily="34" charset="0"/>
              </a:rPr>
              <a:t>need for an intersectional framework beyond just legal accessibility for comprehensive SRHRs.</a:t>
            </a:r>
          </a:p>
          <a:p>
            <a:endParaRPr lang="en-UG" sz="2000" dirty="0"/>
          </a:p>
        </p:txBody>
      </p:sp>
      <p:sp>
        <p:nvSpPr>
          <p:cNvPr id="4" name="Content Placeholder 3">
            <a:extLst>
              <a:ext uri="{FF2B5EF4-FFF2-40B4-BE49-F238E27FC236}">
                <a16:creationId xmlns:a16="http://schemas.microsoft.com/office/drawing/2014/main" id="{0FADFAF8-454A-5D4C-8A69-71BDE1A3EC1C}"/>
              </a:ext>
            </a:extLst>
          </p:cNvPr>
          <p:cNvSpPr>
            <a:spLocks noGrp="1"/>
          </p:cNvSpPr>
          <p:nvPr>
            <p:ph sz="half" idx="2"/>
          </p:nvPr>
        </p:nvSpPr>
        <p:spPr>
          <a:xfrm>
            <a:off x="6256020" y="1748790"/>
            <a:ext cx="5097780" cy="4224414"/>
          </a:xfrm>
        </p:spPr>
        <p:txBody>
          <a:bodyPr>
            <a:normAutofit/>
          </a:bodyPr>
          <a:lstStyle/>
          <a:p>
            <a:pPr>
              <a:spcBef>
                <a:spcPts val="1200"/>
              </a:spcBef>
            </a:pPr>
            <a:r>
              <a:rPr lang="en-US" sz="2200" dirty="0">
                <a:latin typeface="Arial Narrow" panose="020B0604020202020204" pitchFamily="34" charset="0"/>
                <a:cs typeface="Arial Narrow" panose="020B0604020202020204" pitchFamily="34" charset="0"/>
              </a:rPr>
              <a:t>a theory; a framework; a movement</a:t>
            </a:r>
          </a:p>
          <a:p>
            <a:pPr>
              <a:spcBef>
                <a:spcPts val="1200"/>
              </a:spcBef>
            </a:pPr>
            <a:r>
              <a:rPr lang="en-US" sz="2200" dirty="0">
                <a:latin typeface="Arial Narrow" panose="020B0604020202020204" pitchFamily="34" charset="0"/>
                <a:cs typeface="Arial Narrow" panose="020B0604020202020204" pitchFamily="34" charset="0"/>
              </a:rPr>
              <a:t>Builds on the reproductive rights framework  </a:t>
            </a:r>
          </a:p>
          <a:p>
            <a:pPr>
              <a:spcBef>
                <a:spcPts val="1200"/>
              </a:spcBef>
            </a:pPr>
            <a:r>
              <a:rPr lang="en-US" sz="2200" dirty="0">
                <a:latin typeface="Arial Narrow" panose="020B0604020202020204" pitchFamily="34" charset="0"/>
                <a:cs typeface="Arial Narrow" panose="020B0604020202020204" pitchFamily="34" charset="0"/>
              </a:rPr>
              <a:t>the human right to control [our] sexuality, gender, work, and reproduction is only achievable if all women and girls have the complete economic, social, and political power and resources to make healthy decisions about our bodies, our families, and our communities in all areas of our lives.</a:t>
            </a:r>
          </a:p>
          <a:p>
            <a:endParaRPr lang="en-UG" sz="2200" dirty="0"/>
          </a:p>
        </p:txBody>
      </p:sp>
    </p:spTree>
    <p:extLst>
      <p:ext uri="{BB962C8B-B14F-4D97-AF65-F5344CB8AC3E}">
        <p14:creationId xmlns:p14="http://schemas.microsoft.com/office/powerpoint/2010/main" val="309001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6B53-1640-7BF9-67B8-6DAE3FB5DAA0}"/>
              </a:ext>
            </a:extLst>
          </p:cNvPr>
          <p:cNvSpPr>
            <a:spLocks noGrp="1"/>
          </p:cNvSpPr>
          <p:nvPr>
            <p:ph type="title"/>
          </p:nvPr>
        </p:nvSpPr>
        <p:spPr/>
        <p:txBody>
          <a:bodyPr/>
          <a:lstStyle/>
          <a:p>
            <a:r>
              <a:rPr lang="en-US" dirty="0">
                <a:ea typeface="Calibri" panose="020F0502020204030204" pitchFamily="34" charset="0"/>
              </a:rPr>
              <a:t>Sex and sexuality in </a:t>
            </a:r>
            <a:r>
              <a:rPr lang="en-US" dirty="0"/>
              <a:t>Precolonial Africa</a:t>
            </a:r>
            <a:endParaRPr lang="en-UG" dirty="0"/>
          </a:p>
        </p:txBody>
      </p:sp>
      <p:sp>
        <p:nvSpPr>
          <p:cNvPr id="3" name="Content Placeholder 2">
            <a:extLst>
              <a:ext uri="{FF2B5EF4-FFF2-40B4-BE49-F238E27FC236}">
                <a16:creationId xmlns:a16="http://schemas.microsoft.com/office/drawing/2014/main" id="{FD87346D-6E4E-65FA-CA10-D58944D58380}"/>
              </a:ext>
            </a:extLst>
          </p:cNvPr>
          <p:cNvSpPr>
            <a:spLocks noGrp="1"/>
          </p:cNvSpPr>
          <p:nvPr>
            <p:ph sz="half" idx="1"/>
          </p:nvPr>
        </p:nvSpPr>
        <p:spPr>
          <a:xfrm>
            <a:off x="838200" y="1174282"/>
            <a:ext cx="5181600" cy="2385943"/>
          </a:xfrm>
        </p:spPr>
        <p:txBody>
          <a:bodyPr>
            <a:normAutofit fontScale="70000" lnSpcReduction="20000"/>
          </a:bodyPr>
          <a:lstStyle/>
          <a:p>
            <a:pPr algn="just">
              <a:lnSpc>
                <a:spcPct val="100000"/>
              </a:lnSpc>
            </a:pPr>
            <a:r>
              <a:rPr lang="en-US" sz="2600" dirty="0">
                <a:effectLst/>
                <a:latin typeface="Arial Narrow" panose="020B0604020202020204" pitchFamily="34" charset="0"/>
                <a:ea typeface="Calibri" panose="020F0502020204030204" pitchFamily="34" charset="0"/>
                <a:cs typeface="Arial Narrow" panose="020B0604020202020204" pitchFamily="34" charset="0"/>
              </a:rPr>
              <a:t>African women did not live </a:t>
            </a:r>
            <a:r>
              <a:rPr lang="en-US" sz="2600" b="1" dirty="0">
                <a:solidFill>
                  <a:srgbClr val="9C1D20"/>
                </a:solidFill>
                <a:effectLst/>
                <a:latin typeface="Arial Narrow" panose="020B0604020202020204" pitchFamily="34" charset="0"/>
                <a:ea typeface="Calibri" panose="020F0502020204030204" pitchFamily="34" charset="0"/>
                <a:cs typeface="Arial Narrow" panose="020B0604020202020204" pitchFamily="34" charset="0"/>
              </a:rPr>
              <a:t>static, uniform and unchanging lives</a:t>
            </a:r>
            <a:r>
              <a:rPr lang="en-US" sz="2600" b="1" dirty="0">
                <a:solidFill>
                  <a:srgbClr val="FF0000"/>
                </a:solidFill>
                <a:effectLst/>
                <a:latin typeface="Arial Narrow" panose="020B0604020202020204" pitchFamily="34" charset="0"/>
                <a:ea typeface="Calibri" panose="020F0502020204030204" pitchFamily="34" charset="0"/>
                <a:cs typeface="Arial Narrow" panose="020B0604020202020204" pitchFamily="34" charset="0"/>
              </a:rPr>
              <a:t> </a:t>
            </a:r>
            <a:r>
              <a:rPr lang="en-US" sz="2600" dirty="0">
                <a:effectLst/>
                <a:latin typeface="Arial Narrow" panose="020B0604020202020204" pitchFamily="34" charset="0"/>
                <a:ea typeface="Calibri" panose="020F0502020204030204" pitchFamily="34" charset="0"/>
                <a:cs typeface="Arial Narrow" panose="020B0604020202020204" pitchFamily="34" charset="0"/>
              </a:rPr>
              <a:t>of perpetual victimhood. For one, women valued their fertility, especially in societies where economic production depended on human labor;</a:t>
            </a:r>
          </a:p>
          <a:p>
            <a:pPr algn="just">
              <a:lnSpc>
                <a:spcPct val="100000"/>
              </a:lnSpc>
            </a:pPr>
            <a:r>
              <a:rPr lang="en-US" sz="2600" dirty="0">
                <a:effectLst/>
                <a:latin typeface="Arial Narrow" panose="020B0604020202020204" pitchFamily="34" charset="0"/>
                <a:ea typeface="Calibri" panose="020F0502020204030204" pitchFamily="34" charset="0"/>
                <a:cs typeface="Arial Narrow" panose="020B0604020202020204" pitchFamily="34" charset="0"/>
              </a:rPr>
              <a:t>Children were important for </a:t>
            </a:r>
            <a:r>
              <a:rPr lang="en-US" sz="2600" b="1" dirty="0">
                <a:solidFill>
                  <a:srgbClr val="9C1D20"/>
                </a:solidFill>
                <a:effectLst/>
                <a:latin typeface="Arial Narrow" panose="020B0604020202020204" pitchFamily="34" charset="0"/>
                <a:ea typeface="Calibri" panose="020F0502020204030204" pitchFamily="34" charset="0"/>
                <a:cs typeface="Arial Narrow" panose="020B0604020202020204" pitchFamily="34" charset="0"/>
              </a:rPr>
              <a:t>securing lineages and providing social security</a:t>
            </a:r>
            <a:r>
              <a:rPr lang="en-US" sz="2600" dirty="0">
                <a:effectLst/>
                <a:latin typeface="Arial Narrow" panose="020B0604020202020204" pitchFamily="34" charset="0"/>
                <a:ea typeface="Calibri" panose="020F0502020204030204" pitchFamily="34" charset="0"/>
                <a:cs typeface="Arial Narrow" panose="020B0604020202020204" pitchFamily="34" charset="0"/>
              </a:rPr>
              <a:t> while the women who bore them enhanced their social identity, security, security and status;</a:t>
            </a:r>
          </a:p>
          <a:p>
            <a:pPr algn="just">
              <a:lnSpc>
                <a:spcPct val="100000"/>
              </a:lnSpc>
            </a:pPr>
            <a:endParaRPr lang="en-UG" sz="1800" dirty="0"/>
          </a:p>
        </p:txBody>
      </p:sp>
      <p:sp>
        <p:nvSpPr>
          <p:cNvPr id="5" name="Content Placeholder 4">
            <a:extLst>
              <a:ext uri="{FF2B5EF4-FFF2-40B4-BE49-F238E27FC236}">
                <a16:creationId xmlns:a16="http://schemas.microsoft.com/office/drawing/2014/main" id="{8C480C7F-FF4E-9CEE-53A2-986408C57AB7}"/>
              </a:ext>
            </a:extLst>
          </p:cNvPr>
          <p:cNvSpPr>
            <a:spLocks noGrp="1"/>
          </p:cNvSpPr>
          <p:nvPr>
            <p:ph sz="half" idx="2"/>
          </p:nvPr>
        </p:nvSpPr>
        <p:spPr>
          <a:xfrm>
            <a:off x="914400" y="3638358"/>
            <a:ext cx="5181600" cy="2385937"/>
          </a:xfrm>
        </p:spPr>
        <p:txBody>
          <a:bodyPr>
            <a:normAutofit fontScale="70000" lnSpcReduction="20000"/>
          </a:bodyPr>
          <a:lstStyle/>
          <a:p>
            <a:pPr algn="just"/>
            <a:endParaRPr lang="en-US" sz="1800" dirty="0"/>
          </a:p>
          <a:p>
            <a:pPr algn="just"/>
            <a:r>
              <a:rPr lang="en-US" dirty="0">
                <a:latin typeface="Arial Narrow" panose="020B0604020202020204" pitchFamily="34" charset="0"/>
                <a:ea typeface="Calibri" panose="020F0502020204030204" pitchFamily="34" charset="0"/>
                <a:cs typeface="Arial Narrow" panose="020B0604020202020204" pitchFamily="34" charset="0"/>
              </a:rPr>
              <a:t>R</a:t>
            </a:r>
            <a:r>
              <a:rPr lang="en-US" dirty="0">
                <a:effectLst/>
                <a:latin typeface="Arial Narrow" panose="020B0604020202020204" pitchFamily="34" charset="0"/>
                <a:ea typeface="Calibri" panose="020F0502020204030204" pitchFamily="34" charset="0"/>
                <a:cs typeface="Arial Narrow" panose="020B0604020202020204" pitchFamily="34" charset="0"/>
              </a:rPr>
              <a:t>eproduction was so important to the </a:t>
            </a:r>
            <a:r>
              <a:rPr lang="en-US" b="1" dirty="0">
                <a:solidFill>
                  <a:srgbClr val="9C1D20"/>
                </a:solidFill>
                <a:effectLst/>
                <a:latin typeface="Arial Narrow" panose="020B0604020202020204" pitchFamily="34" charset="0"/>
                <a:ea typeface="Calibri" panose="020F0502020204030204" pitchFamily="34" charset="0"/>
                <a:cs typeface="Arial Narrow" panose="020B0604020202020204" pitchFamily="34" charset="0"/>
              </a:rPr>
              <a:t>survival of these societies</a:t>
            </a:r>
            <a:r>
              <a:rPr lang="en-US" dirty="0">
                <a:effectLst/>
                <a:latin typeface="Arial Narrow" panose="020B0604020202020204" pitchFamily="34" charset="0"/>
                <a:ea typeface="Calibri" panose="020F0502020204030204" pitchFamily="34" charset="0"/>
                <a:cs typeface="Arial Narrow" panose="020B0604020202020204" pitchFamily="34" charset="0"/>
              </a:rPr>
              <a:t> that motherhood was crucial to the transformation of some communities from stateless ones into centralized polities with hierarchical systems with </a:t>
            </a:r>
            <a:r>
              <a:rPr lang="en-US" b="1" dirty="0">
                <a:solidFill>
                  <a:srgbClr val="9C1D20"/>
                </a:solidFill>
                <a:latin typeface="Arial Narrow" panose="020B0604020202020204" pitchFamily="34" charset="0"/>
                <a:ea typeface="Calibri" panose="020F0502020204030204" pitchFamily="34" charset="0"/>
                <a:cs typeface="Arial Narrow" panose="020B0604020202020204" pitchFamily="34" charset="0"/>
              </a:rPr>
              <a:t>Q</a:t>
            </a:r>
            <a:r>
              <a:rPr lang="en-US" b="1" dirty="0">
                <a:solidFill>
                  <a:srgbClr val="9C1D20"/>
                </a:solidFill>
                <a:effectLst/>
                <a:latin typeface="Arial Narrow" panose="020B0604020202020204" pitchFamily="34" charset="0"/>
                <a:ea typeface="Calibri" panose="020F0502020204030204" pitchFamily="34" charset="0"/>
                <a:cs typeface="Arial Narrow" panose="020B0604020202020204" pitchFamily="34" charset="0"/>
              </a:rPr>
              <a:t>ueen </a:t>
            </a:r>
            <a:r>
              <a:rPr lang="en-US" b="1" dirty="0">
                <a:solidFill>
                  <a:srgbClr val="9C1D20"/>
                </a:solidFill>
                <a:latin typeface="Arial Narrow" panose="020B0604020202020204" pitchFamily="34" charset="0"/>
                <a:ea typeface="Calibri" panose="020F0502020204030204" pitchFamily="34" charset="0"/>
                <a:cs typeface="Arial Narrow" panose="020B0604020202020204" pitchFamily="34" charset="0"/>
              </a:rPr>
              <a:t>M</a:t>
            </a:r>
            <a:r>
              <a:rPr lang="en-US" b="1" dirty="0">
                <a:solidFill>
                  <a:srgbClr val="9C1D20"/>
                </a:solidFill>
                <a:effectLst/>
                <a:latin typeface="Arial Narrow" panose="020B0604020202020204" pitchFamily="34" charset="0"/>
                <a:ea typeface="Calibri" panose="020F0502020204030204" pitchFamily="34" charset="0"/>
                <a:cs typeface="Arial Narrow" panose="020B0604020202020204" pitchFamily="34" charset="0"/>
              </a:rPr>
              <a:t>others </a:t>
            </a:r>
            <a:r>
              <a:rPr lang="en-US" dirty="0">
                <a:effectLst/>
                <a:latin typeface="Arial Narrow" panose="020B0604020202020204" pitchFamily="34" charset="0"/>
                <a:ea typeface="Calibri" panose="020F0502020204030204" pitchFamily="34" charset="0"/>
                <a:cs typeface="Arial Narrow" panose="020B0604020202020204" pitchFamily="34" charset="0"/>
              </a:rPr>
              <a:t>holding absolute power in some cases such as Buganda</a:t>
            </a:r>
          </a:p>
          <a:p>
            <a:pPr algn="just"/>
            <a:r>
              <a:rPr lang="en-US" b="1" dirty="0">
                <a:solidFill>
                  <a:srgbClr val="9C1D20"/>
                </a:solidFill>
                <a:effectLst/>
                <a:latin typeface="Arial Narrow" panose="020B0604020202020204" pitchFamily="34" charset="0"/>
                <a:ea typeface="Calibri" panose="020F0502020204030204" pitchFamily="34" charset="0"/>
                <a:cs typeface="Arial Narrow" panose="020B0604020202020204" pitchFamily="34" charset="0"/>
              </a:rPr>
              <a:t>Older women often innovated and jealously guarded specialized knowledge </a:t>
            </a:r>
            <a:r>
              <a:rPr lang="en-US" dirty="0">
                <a:effectLst/>
                <a:latin typeface="Arial Narrow" panose="020B0604020202020204" pitchFamily="34" charset="0"/>
                <a:ea typeface="Calibri" panose="020F0502020204030204" pitchFamily="34" charset="0"/>
                <a:cs typeface="Arial Narrow" panose="020B0604020202020204" pitchFamily="34" charset="0"/>
              </a:rPr>
              <a:t>related to contraception and reproduction. Managing fertility involved a wide range of reproductive practices. </a:t>
            </a:r>
            <a:endParaRPr lang="en-US" dirty="0">
              <a:latin typeface="Arial Narrow" panose="020B0604020202020204" pitchFamily="34" charset="0"/>
              <a:cs typeface="Arial Narrow" panose="020B0604020202020204" pitchFamily="34" charset="0"/>
            </a:endParaRPr>
          </a:p>
          <a:p>
            <a:pPr algn="just"/>
            <a:endParaRPr lang="en-US" sz="1800" dirty="0"/>
          </a:p>
        </p:txBody>
      </p:sp>
      <p:cxnSp>
        <p:nvCxnSpPr>
          <p:cNvPr id="8" name="Straight Connector 7">
            <a:extLst>
              <a:ext uri="{FF2B5EF4-FFF2-40B4-BE49-F238E27FC236}">
                <a16:creationId xmlns:a16="http://schemas.microsoft.com/office/drawing/2014/main" id="{8E2FFE3D-F302-E384-01C8-8DDC73A67086}"/>
              </a:ext>
            </a:extLst>
          </p:cNvPr>
          <p:cNvCxnSpPr/>
          <p:nvPr/>
        </p:nvCxnSpPr>
        <p:spPr>
          <a:xfrm flipH="1">
            <a:off x="1017917" y="3560227"/>
            <a:ext cx="4891177" cy="0"/>
          </a:xfrm>
          <a:prstGeom prst="line">
            <a:avLst/>
          </a:prstGeom>
          <a:ln>
            <a:solidFill>
              <a:srgbClr val="A61414"/>
            </a:solidFill>
          </a:ln>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25C03895-5865-ABD2-DD09-CF0C5E146ED7}"/>
              </a:ext>
            </a:extLst>
          </p:cNvPr>
          <p:cNvCxnSpPr/>
          <p:nvPr/>
        </p:nvCxnSpPr>
        <p:spPr>
          <a:xfrm>
            <a:off x="6236898" y="1794242"/>
            <a:ext cx="0" cy="4028047"/>
          </a:xfrm>
          <a:prstGeom prst="line">
            <a:avLst/>
          </a:prstGeom>
          <a:ln>
            <a:solidFill>
              <a:srgbClr val="A61414"/>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2">
            <a:extLst>
              <a:ext uri="{FF2B5EF4-FFF2-40B4-BE49-F238E27FC236}">
                <a16:creationId xmlns:a16="http://schemas.microsoft.com/office/drawing/2014/main" id="{166A53E2-E322-40B9-E184-39B61528E8D0}"/>
              </a:ext>
            </a:extLst>
          </p:cNvPr>
          <p:cNvGraphicFramePr/>
          <p:nvPr>
            <p:extLst>
              <p:ext uri="{D42A27DB-BD31-4B8C-83A1-F6EECF244321}">
                <p14:modId xmlns:p14="http://schemas.microsoft.com/office/powerpoint/2010/main" val="2332392285"/>
              </p:ext>
            </p:extLst>
          </p:nvPr>
        </p:nvGraphicFramePr>
        <p:xfrm>
          <a:off x="6370983" y="1656219"/>
          <a:ext cx="5181600" cy="4081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745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algn="l"/>
            <a:r>
              <a:rPr lang="en-US" sz="4400" kern="1200">
                <a:solidFill>
                  <a:schemeClr val="tx1"/>
                </a:solidFill>
                <a:latin typeface="+mj-lt"/>
                <a:ea typeface="+mj-ea"/>
                <a:cs typeface="+mj-cs"/>
              </a:rPr>
              <a:t>Precolonial Africa (contd)</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825625"/>
            <a:ext cx="10515600" cy="4351338"/>
          </a:xfrm>
        </p:spPr>
        <p:txBody>
          <a:bodyPr vert="horz" lIns="91440" tIns="45720" rIns="91440" bIns="45720" rtlCol="0">
            <a:normAutofit/>
          </a:bodyPr>
          <a:lstStyle/>
          <a:p>
            <a:pPr marL="252000">
              <a:spcBef>
                <a:spcPts val="1200"/>
              </a:spcBef>
            </a:pPr>
            <a:r>
              <a:rPr lang="en-US" sz="1700" b="1" dirty="0">
                <a:latin typeface="+mn-lt"/>
                <a:cs typeface="+mn-cs"/>
              </a:rPr>
              <a:t>Existence of innovative and specialized knowledge on contraception and pregnancy: </a:t>
            </a:r>
            <a:r>
              <a:rPr lang="en-US" sz="1700" dirty="0">
                <a:effectLst/>
                <a:latin typeface="+mn-lt"/>
                <a:cs typeface="+mn-cs"/>
              </a:rPr>
              <a:t>Older women often innovated and jealously guarded specialized knowledge related to contraception and reproduction. </a:t>
            </a:r>
          </a:p>
          <a:p>
            <a:pPr marL="252000">
              <a:spcBef>
                <a:spcPts val="1200"/>
              </a:spcBef>
            </a:pPr>
            <a:r>
              <a:rPr lang="en-US" sz="1700" b="1" dirty="0">
                <a:latin typeface="+mn-lt"/>
                <a:cs typeface="+mn-cs"/>
              </a:rPr>
              <a:t>P</a:t>
            </a:r>
            <a:r>
              <a:rPr lang="en-US" sz="1700" b="1" dirty="0">
                <a:effectLst/>
                <a:latin typeface="+mn-lt"/>
                <a:cs typeface="+mn-cs"/>
              </a:rPr>
              <a:t>remarital pregnancy </a:t>
            </a:r>
            <a:r>
              <a:rPr lang="en-US" sz="1700" dirty="0">
                <a:effectLst/>
                <a:latin typeface="+mn-lt"/>
                <a:cs typeface="+mn-cs"/>
              </a:rPr>
              <a:t>was often a serious violation of </a:t>
            </a:r>
            <a:r>
              <a:rPr lang="en-US" sz="1700" b="1" dirty="0">
                <a:solidFill>
                  <a:srgbClr val="9C1D20"/>
                </a:solidFill>
                <a:effectLst/>
                <a:latin typeface="+mn-lt"/>
                <a:cs typeface="+mn-cs"/>
              </a:rPr>
              <a:t>social norms </a:t>
            </a:r>
            <a:r>
              <a:rPr lang="en-US" sz="1700" dirty="0">
                <a:effectLst/>
                <a:latin typeface="+mn-lt"/>
                <a:cs typeface="+mn-cs"/>
              </a:rPr>
              <a:t>and youth were typically taught ways to avoid conception while engaging in premarital sex.</a:t>
            </a:r>
            <a:endParaRPr lang="en-US" sz="1700" b="1" dirty="0">
              <a:latin typeface="+mn-lt"/>
              <a:cs typeface="+mn-cs"/>
            </a:endParaRPr>
          </a:p>
          <a:p>
            <a:pPr marL="252000">
              <a:spcBef>
                <a:spcPts val="1200"/>
              </a:spcBef>
            </a:pPr>
            <a:r>
              <a:rPr lang="en-US" sz="1700" b="1" dirty="0">
                <a:latin typeface="+mn-lt"/>
                <a:cs typeface="+mn-cs"/>
              </a:rPr>
              <a:t>In pre-colonial Africa </a:t>
            </a:r>
            <a:r>
              <a:rPr lang="en-US" sz="1700" b="1" dirty="0">
                <a:solidFill>
                  <a:srgbClr val="9C1D20"/>
                </a:solidFill>
                <a:latin typeface="+mn-lt"/>
                <a:cs typeface="+mn-cs"/>
              </a:rPr>
              <a:t>contraception existed </a:t>
            </a:r>
            <a:r>
              <a:rPr lang="en-US" sz="1700" b="1" dirty="0">
                <a:latin typeface="+mn-lt"/>
                <a:cs typeface="+mn-cs"/>
              </a:rPr>
              <a:t>and was widely known: </a:t>
            </a:r>
            <a:r>
              <a:rPr lang="en-US" sz="1700" dirty="0">
                <a:latin typeface="+mn-lt"/>
                <a:cs typeface="+mn-cs"/>
              </a:rPr>
              <a:t>The use of herbs was also prominent during this stage </a:t>
            </a:r>
            <a:r>
              <a:rPr lang="en-US" sz="1700" dirty="0" err="1">
                <a:latin typeface="+mn-lt"/>
                <a:cs typeface="+mn-cs"/>
              </a:rPr>
              <a:t>eg</a:t>
            </a:r>
            <a:r>
              <a:rPr lang="en-US" sz="1700" dirty="0">
                <a:latin typeface="+mn-lt"/>
                <a:cs typeface="+mn-cs"/>
              </a:rPr>
              <a:t> </a:t>
            </a:r>
            <a:r>
              <a:rPr lang="en-US" sz="1700" dirty="0" err="1">
                <a:latin typeface="+mn-lt"/>
                <a:cs typeface="+mn-cs"/>
              </a:rPr>
              <a:t>cannbis</a:t>
            </a:r>
            <a:r>
              <a:rPr lang="en-US" sz="1700" dirty="0">
                <a:latin typeface="+mn-lt"/>
                <a:cs typeface="+mn-cs"/>
              </a:rPr>
              <a:t> in Zimbabwe and postpartum abstinence. Africentric methods such as the use of “waistbands” to prevent pregnancy was very common in countries such as Nigeria, Malawi, Uganda. </a:t>
            </a:r>
          </a:p>
          <a:p>
            <a:pPr marL="252000">
              <a:spcBef>
                <a:spcPts val="1200"/>
              </a:spcBef>
            </a:pPr>
            <a:r>
              <a:rPr lang="en-US" sz="1700" b="1" dirty="0">
                <a:effectLst/>
                <a:latin typeface="+mn-lt"/>
                <a:cs typeface="+mn-cs"/>
              </a:rPr>
              <a:t>Abortions existed: </a:t>
            </a:r>
            <a:r>
              <a:rPr lang="en-US" sz="1700" dirty="0">
                <a:effectLst/>
                <a:latin typeface="+mn-lt"/>
                <a:cs typeface="+mn-cs"/>
              </a:rPr>
              <a:t>Women procured abortions using a variety of methods, including </a:t>
            </a:r>
            <a:r>
              <a:rPr lang="en-US" sz="1700" b="1" dirty="0">
                <a:solidFill>
                  <a:srgbClr val="9C1D20"/>
                </a:solidFill>
                <a:effectLst/>
                <a:latin typeface="+mn-lt"/>
                <a:cs typeface="+mn-cs"/>
              </a:rPr>
              <a:t>ingestion of plant-based concoctions.</a:t>
            </a:r>
          </a:p>
          <a:p>
            <a:pPr marL="252000">
              <a:spcBef>
                <a:spcPts val="1200"/>
              </a:spcBef>
            </a:pPr>
            <a:r>
              <a:rPr lang="en-US" sz="1700" b="1" dirty="0">
                <a:effectLst/>
                <a:latin typeface="+mn-lt"/>
                <a:cs typeface="+mn-cs"/>
              </a:rPr>
              <a:t>Sex and sexuality: </a:t>
            </a:r>
            <a:r>
              <a:rPr lang="en-US" sz="1700" dirty="0">
                <a:effectLst/>
                <a:latin typeface="+mn-lt"/>
                <a:cs typeface="+mn-cs"/>
              </a:rPr>
              <a:t>these were </a:t>
            </a:r>
            <a:r>
              <a:rPr lang="en-US" sz="1700" b="1" dirty="0">
                <a:solidFill>
                  <a:srgbClr val="C00000"/>
                </a:solidFill>
                <a:effectLst/>
                <a:latin typeface="+mn-lt"/>
                <a:cs typeface="+mn-cs"/>
              </a:rPr>
              <a:t>not viewed conservatively </a:t>
            </a:r>
            <a:r>
              <a:rPr lang="en-US" sz="1700" dirty="0">
                <a:effectLst/>
                <a:latin typeface="+mn-lt"/>
                <a:cs typeface="+mn-cs"/>
              </a:rPr>
              <a:t>and when women were considered “of age” they would be taken to their aunties to teach them about sex. Sex was also seen </a:t>
            </a:r>
            <a:r>
              <a:rPr lang="en-US" sz="1700" dirty="0">
                <a:solidFill>
                  <a:srgbClr val="C00000"/>
                </a:solidFill>
                <a:effectLst/>
                <a:latin typeface="+mn-lt"/>
                <a:cs typeface="+mn-cs"/>
              </a:rPr>
              <a:t>a hospitality </a:t>
            </a:r>
            <a:r>
              <a:rPr lang="en-US" sz="1700" dirty="0">
                <a:effectLst/>
                <a:latin typeface="+mn-lt"/>
                <a:cs typeface="+mn-cs"/>
              </a:rPr>
              <a:t>for instanc</a:t>
            </a:r>
            <a:r>
              <a:rPr lang="en-US" sz="1700" dirty="0">
                <a:latin typeface="+mn-lt"/>
                <a:cs typeface="+mn-cs"/>
              </a:rPr>
              <a:t>e </a:t>
            </a:r>
            <a:r>
              <a:rPr lang="en-US" sz="1700" dirty="0">
                <a:effectLst/>
                <a:latin typeface="+mn-lt"/>
                <a:cs typeface="+mn-cs"/>
              </a:rPr>
              <a:t>the </a:t>
            </a:r>
            <a:r>
              <a:rPr lang="en-US" sz="1700" dirty="0" err="1">
                <a:effectLst/>
                <a:latin typeface="+mn-lt"/>
                <a:cs typeface="+mn-cs"/>
              </a:rPr>
              <a:t>Humba</a:t>
            </a:r>
            <a:r>
              <a:rPr lang="en-US" sz="1700" dirty="0">
                <a:effectLst/>
                <a:latin typeface="+mn-lt"/>
                <a:cs typeface="+mn-cs"/>
              </a:rPr>
              <a:t> people of Northern Namibia would “offer sex” to their guests. Sexual practices and sexuality were found in </a:t>
            </a:r>
            <a:r>
              <a:rPr lang="en-US" sz="1700" dirty="0">
                <a:solidFill>
                  <a:srgbClr val="C00000"/>
                </a:solidFill>
                <a:effectLst/>
                <a:latin typeface="+mn-lt"/>
                <a:cs typeface="+mn-cs"/>
              </a:rPr>
              <a:t>dances, fork tales and other oral traditions.</a:t>
            </a:r>
            <a:endParaRPr lang="en-US" sz="1700" dirty="0">
              <a:solidFill>
                <a:srgbClr val="C00000"/>
              </a:solidFill>
              <a:latin typeface="+mn-lt"/>
              <a:cs typeface="+mn-cs"/>
            </a:endParaRPr>
          </a:p>
        </p:txBody>
      </p:sp>
    </p:spTree>
    <p:extLst>
      <p:ext uri="{BB962C8B-B14F-4D97-AF65-F5344CB8AC3E}">
        <p14:creationId xmlns:p14="http://schemas.microsoft.com/office/powerpoint/2010/main" val="90455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Exclamation mark on a yellow background">
            <a:extLst>
              <a:ext uri="{FF2B5EF4-FFF2-40B4-BE49-F238E27FC236}">
                <a16:creationId xmlns:a16="http://schemas.microsoft.com/office/drawing/2014/main" id="{E70AF080-6074-4434-24CA-9293454970AD}"/>
              </a:ext>
            </a:extLst>
          </p:cNvPr>
          <p:cNvPicPr>
            <a:picLocks noChangeAspect="1"/>
          </p:cNvPicPr>
          <p:nvPr/>
        </p:nvPicPr>
        <p:blipFill rotWithShape="1">
          <a:blip r:embed="rId2">
            <a:duotone>
              <a:schemeClr val="bg2">
                <a:shade val="45000"/>
                <a:satMod val="135000"/>
              </a:schemeClr>
              <a:prstClr val="white"/>
            </a:duotone>
          </a:blip>
          <a:srcRect t="2500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algn="l"/>
            <a:r>
              <a:rPr lang="en-US" sz="4400" dirty="0">
                <a:latin typeface="+mj-lt"/>
                <a:cs typeface="+mj-cs"/>
              </a:rPr>
              <a:t>Colonial Africa: distortion, disruption and imposition</a:t>
            </a:r>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825625"/>
            <a:ext cx="10515600" cy="4351338"/>
          </a:xfrm>
        </p:spPr>
        <p:txBody>
          <a:bodyPr vert="horz" lIns="91440" tIns="45720" rIns="91440" bIns="45720" rtlCol="0">
            <a:normAutofit/>
          </a:bodyPr>
          <a:lstStyle/>
          <a:p>
            <a:pPr marL="252000">
              <a:spcBef>
                <a:spcPts val="1200"/>
              </a:spcBef>
            </a:pPr>
            <a:r>
              <a:rPr lang="en-US" sz="1700" b="1" dirty="0">
                <a:latin typeface="+mn-lt"/>
                <a:cs typeface="+mn-cs"/>
              </a:rPr>
              <a:t>Introduction of colonial “tropical” medicine: </a:t>
            </a:r>
            <a:r>
              <a:rPr lang="en-US" sz="1700" dirty="0">
                <a:effectLst/>
                <a:latin typeface="+mn-lt"/>
                <a:cs typeface="+mn-cs"/>
              </a:rPr>
              <a:t>This brought with it </a:t>
            </a:r>
            <a:r>
              <a:rPr lang="en-US" sz="1700" b="1" dirty="0">
                <a:solidFill>
                  <a:srgbClr val="C00000"/>
                </a:solidFill>
                <a:effectLst/>
                <a:latin typeface="+mn-lt"/>
                <a:cs typeface="+mn-cs"/>
              </a:rPr>
              <a:t>warped views about the continent as disease-ravaged</a:t>
            </a:r>
            <a:r>
              <a:rPr lang="en-US" sz="1700" dirty="0">
                <a:effectLst/>
                <a:latin typeface="+mn-lt"/>
                <a:cs typeface="+mn-cs"/>
              </a:rPr>
              <a:t> and one in need of “</a:t>
            </a:r>
            <a:r>
              <a:rPr lang="en-US" sz="1700" b="1" dirty="0">
                <a:solidFill>
                  <a:srgbClr val="C00000"/>
                </a:solidFill>
                <a:effectLst/>
                <a:latin typeface="+mn-lt"/>
                <a:cs typeface="+mn-cs"/>
              </a:rPr>
              <a:t>civilization</a:t>
            </a:r>
            <a:r>
              <a:rPr lang="en-US" sz="1700" dirty="0">
                <a:effectLst/>
                <a:latin typeface="+mn-lt"/>
                <a:cs typeface="+mn-cs"/>
              </a:rPr>
              <a:t>,” “</a:t>
            </a:r>
            <a:r>
              <a:rPr lang="en-US" sz="1700" b="1" dirty="0">
                <a:solidFill>
                  <a:srgbClr val="C00000"/>
                </a:solidFill>
                <a:effectLst/>
                <a:latin typeface="+mn-lt"/>
                <a:cs typeface="+mn-cs"/>
              </a:rPr>
              <a:t>salvation</a:t>
            </a:r>
            <a:r>
              <a:rPr lang="en-US" sz="1700" dirty="0">
                <a:effectLst/>
                <a:latin typeface="+mn-lt"/>
                <a:cs typeface="+mn-cs"/>
              </a:rPr>
              <a:t>,” and “</a:t>
            </a:r>
            <a:r>
              <a:rPr lang="en-US" sz="1700" b="1" dirty="0">
                <a:solidFill>
                  <a:srgbClr val="C00000"/>
                </a:solidFill>
                <a:effectLst/>
                <a:latin typeface="+mn-lt"/>
                <a:cs typeface="+mn-cs"/>
              </a:rPr>
              <a:t>progress</a:t>
            </a:r>
            <a:r>
              <a:rPr lang="en-US" sz="1700" dirty="0">
                <a:effectLst/>
                <a:latin typeface="+mn-lt"/>
                <a:cs typeface="+mn-cs"/>
              </a:rPr>
              <a:t>.” </a:t>
            </a:r>
          </a:p>
          <a:p>
            <a:pPr marL="252000">
              <a:spcBef>
                <a:spcPts val="1200"/>
              </a:spcBef>
            </a:pPr>
            <a:r>
              <a:rPr lang="en-US" sz="1700" dirty="0">
                <a:effectLst/>
                <a:latin typeface="+mn-lt"/>
                <a:cs typeface="+mn-cs"/>
              </a:rPr>
              <a:t>With these ideas, Europeans virtually justified whatever actions they took to treat disease including sexually transmitted infections despite the fact that they were responsible for introducing some of them to the continent;</a:t>
            </a:r>
            <a:endParaRPr lang="en-US" sz="1700" b="1" dirty="0">
              <a:latin typeface="+mn-lt"/>
              <a:cs typeface="+mn-cs"/>
            </a:endParaRPr>
          </a:p>
          <a:p>
            <a:pPr marL="252000">
              <a:spcBef>
                <a:spcPts val="1200"/>
              </a:spcBef>
            </a:pPr>
            <a:r>
              <a:rPr lang="en-US" sz="1700" b="1" dirty="0">
                <a:latin typeface="+mn-lt"/>
                <a:cs typeface="+mn-cs"/>
              </a:rPr>
              <a:t>Violation of bodily autonomy: </a:t>
            </a:r>
            <a:r>
              <a:rPr lang="en-US" sz="1700" dirty="0">
                <a:effectLst/>
                <a:latin typeface="+mn-lt"/>
                <a:cs typeface="+mn-cs"/>
              </a:rPr>
              <a:t>For instance in Buganda chiefs were paid to forcefully </a:t>
            </a:r>
            <a:r>
              <a:rPr lang="en-US" sz="1700" b="1" dirty="0">
                <a:solidFill>
                  <a:srgbClr val="9C1D20"/>
                </a:solidFill>
                <a:effectLst/>
                <a:latin typeface="+mn-lt"/>
                <a:cs typeface="+mn-cs"/>
              </a:rPr>
              <a:t>inject people that were </a:t>
            </a:r>
            <a:r>
              <a:rPr lang="en-US" sz="1700" b="1" dirty="0">
                <a:solidFill>
                  <a:srgbClr val="9C1D20"/>
                </a:solidFill>
                <a:latin typeface="+mn-lt"/>
                <a:cs typeface="+mn-cs"/>
              </a:rPr>
              <a:t>f</a:t>
            </a:r>
            <a:r>
              <a:rPr lang="en-US" sz="1700" b="1" dirty="0">
                <a:solidFill>
                  <a:srgbClr val="9C1D20"/>
                </a:solidFill>
                <a:effectLst/>
                <a:latin typeface="+mn-lt"/>
                <a:cs typeface="+mn-cs"/>
              </a:rPr>
              <a:t>ound with syphilis with mercury injections</a:t>
            </a:r>
            <a:r>
              <a:rPr lang="en-US" sz="1700" dirty="0">
                <a:effectLst/>
                <a:latin typeface="+mn-lt"/>
                <a:cs typeface="+mn-cs"/>
              </a:rPr>
              <a:t>. There was hardly any respect for what we know to be human rights today including matters of consent</a:t>
            </a:r>
            <a:r>
              <a:rPr lang="en-US" sz="1700" dirty="0">
                <a:latin typeface="+mn-lt"/>
                <a:cs typeface="+mn-cs"/>
              </a:rPr>
              <a:t>;</a:t>
            </a:r>
            <a:endParaRPr lang="en-US" sz="1700" dirty="0">
              <a:effectLst/>
              <a:latin typeface="+mn-lt"/>
              <a:cs typeface="+mn-cs"/>
            </a:endParaRPr>
          </a:p>
          <a:p>
            <a:pPr marL="252000">
              <a:spcBef>
                <a:spcPts val="1200"/>
              </a:spcBef>
            </a:pPr>
            <a:r>
              <a:rPr lang="en-US" sz="1700" b="1" dirty="0">
                <a:latin typeface="+mn-lt"/>
                <a:cs typeface="+mn-cs"/>
              </a:rPr>
              <a:t>Destruction of social norms</a:t>
            </a:r>
            <a:r>
              <a:rPr lang="en-US" sz="1700" dirty="0">
                <a:latin typeface="+mn-lt"/>
                <a:cs typeface="+mn-cs"/>
              </a:rPr>
              <a:t>:</a:t>
            </a:r>
            <a:r>
              <a:rPr lang="en-US" sz="1700" dirty="0">
                <a:effectLst/>
                <a:latin typeface="+mn-lt"/>
                <a:cs typeface="+mn-cs"/>
              </a:rPr>
              <a:t> Social norms were diluted/replaced by criminal codes to regulate sex and sexuality. This period also saw the restriction of sexual expression and sexuality through criminalization </a:t>
            </a:r>
            <a:r>
              <a:rPr lang="en-US" sz="1700" dirty="0" err="1">
                <a:effectLst/>
                <a:latin typeface="+mn-lt"/>
                <a:cs typeface="+mn-cs"/>
              </a:rPr>
              <a:t>i.e</a:t>
            </a:r>
            <a:r>
              <a:rPr lang="en-US" sz="1700" dirty="0">
                <a:effectLst/>
                <a:latin typeface="+mn-lt"/>
                <a:cs typeface="+mn-cs"/>
              </a:rPr>
              <a:t> creating offences against “</a:t>
            </a:r>
            <a:r>
              <a:rPr lang="en-US" sz="1700" b="1" dirty="0">
                <a:solidFill>
                  <a:srgbClr val="C00000"/>
                </a:solidFill>
                <a:effectLst/>
                <a:latin typeface="+mn-lt"/>
                <a:cs typeface="+mn-cs"/>
              </a:rPr>
              <a:t>adultery</a:t>
            </a:r>
            <a:r>
              <a:rPr lang="en-US" sz="1700" dirty="0">
                <a:solidFill>
                  <a:srgbClr val="C00000"/>
                </a:solidFill>
                <a:effectLst/>
                <a:latin typeface="+mn-lt"/>
                <a:cs typeface="+mn-cs"/>
              </a:rPr>
              <a:t>,” </a:t>
            </a:r>
            <a:r>
              <a:rPr lang="en-US" sz="1700" dirty="0">
                <a:effectLst/>
                <a:latin typeface="+mn-lt"/>
                <a:cs typeface="+mn-cs"/>
              </a:rPr>
              <a:t>“</a:t>
            </a:r>
            <a:r>
              <a:rPr lang="en-US" sz="1700" b="1" dirty="0">
                <a:solidFill>
                  <a:srgbClr val="C00000"/>
                </a:solidFill>
                <a:effectLst/>
                <a:latin typeface="+mn-lt"/>
                <a:cs typeface="+mn-cs"/>
              </a:rPr>
              <a:t>bigamy</a:t>
            </a:r>
            <a:r>
              <a:rPr lang="en-US" sz="1700" dirty="0">
                <a:effectLst/>
                <a:latin typeface="+mn-lt"/>
                <a:cs typeface="+mn-cs"/>
              </a:rPr>
              <a:t>” in the penal codes. Criminalization was new feature for African communities;</a:t>
            </a:r>
          </a:p>
          <a:p>
            <a:pPr>
              <a:spcBef>
                <a:spcPts val="1200"/>
              </a:spcBef>
            </a:pPr>
            <a:r>
              <a:rPr lang="en-US" sz="1700" b="1" dirty="0">
                <a:latin typeface="+mn-lt"/>
                <a:cs typeface="+mn-cs"/>
              </a:rPr>
              <a:t>Criminalization: </a:t>
            </a:r>
            <a:r>
              <a:rPr lang="en-US" sz="1700" b="1" dirty="0">
                <a:solidFill>
                  <a:srgbClr val="9C1D20"/>
                </a:solidFill>
                <a:latin typeface="+mn-lt"/>
                <a:cs typeface="+mn-cs"/>
              </a:rPr>
              <a:t>Expansion of the criminalization of SRHRs </a:t>
            </a:r>
            <a:r>
              <a:rPr lang="en-US" sz="1700" dirty="0">
                <a:latin typeface="+mn-lt"/>
                <a:cs typeface="+mn-cs"/>
              </a:rPr>
              <a:t>which was aided by conservative CSOs aligned to the religious groups;</a:t>
            </a:r>
          </a:p>
          <a:p>
            <a:pPr>
              <a:spcBef>
                <a:spcPts val="1200"/>
              </a:spcBef>
            </a:pPr>
            <a:r>
              <a:rPr lang="en-US" sz="1700" b="1" dirty="0">
                <a:latin typeface="+mn-lt"/>
                <a:cs typeface="+mn-cs"/>
              </a:rPr>
              <a:t>Away from Liberal Approaches: </a:t>
            </a:r>
            <a:r>
              <a:rPr lang="en-US" sz="1700" dirty="0">
                <a:latin typeface="+mn-lt"/>
                <a:cs typeface="+mn-cs"/>
              </a:rPr>
              <a:t>A shift from a liberal view on sexuality to conservative views such as no sex before marriage among others (adultery, bigamy and generally fornication). All these were informed by Victorian mores from the UK and the US)</a:t>
            </a:r>
          </a:p>
          <a:p>
            <a:pPr marL="252000">
              <a:spcBef>
                <a:spcPts val="1200"/>
              </a:spcBef>
            </a:pPr>
            <a:endParaRPr lang="en-US" sz="1700" dirty="0">
              <a:effectLst/>
              <a:latin typeface="+mn-lt"/>
              <a:cs typeface="+mn-cs"/>
            </a:endParaRPr>
          </a:p>
          <a:p>
            <a:pPr marL="0">
              <a:spcBef>
                <a:spcPts val="1200"/>
              </a:spcBef>
            </a:pPr>
            <a:endParaRPr lang="en-US" sz="1700" dirty="0">
              <a:latin typeface="+mn-lt"/>
              <a:cs typeface="+mn-cs"/>
            </a:endParaRPr>
          </a:p>
        </p:txBody>
      </p:sp>
    </p:spTree>
    <p:extLst>
      <p:ext uri="{BB962C8B-B14F-4D97-AF65-F5344CB8AC3E}">
        <p14:creationId xmlns:p14="http://schemas.microsoft.com/office/powerpoint/2010/main" val="188143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C3F916D-4CA2-911C-AC9C-2996FB2DEC80}"/>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algn="l"/>
            <a:r>
              <a:rPr lang="en-US" sz="4200" kern="1200">
                <a:solidFill>
                  <a:schemeClr val="tx1"/>
                </a:solidFill>
                <a:latin typeface="+mj-lt"/>
                <a:ea typeface="+mj-ea"/>
                <a:cs typeface="+mj-cs"/>
              </a:rPr>
              <a:t>Colonial Africa: distortion, disruption and imposition (contd)</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D7E6B5C-4D88-310B-9557-6FD991A439D6}"/>
              </a:ext>
            </a:extLst>
          </p:cNvPr>
          <p:cNvSpPr>
            <a:spLocks noGrp="1"/>
          </p:cNvSpPr>
          <p:nvPr>
            <p:ph sz="half" idx="1"/>
          </p:nvPr>
        </p:nvSpPr>
        <p:spPr>
          <a:xfrm>
            <a:off x="838200" y="1929384"/>
            <a:ext cx="10515600" cy="4251960"/>
          </a:xfrm>
        </p:spPr>
        <p:txBody>
          <a:bodyPr vert="horz" lIns="91440" tIns="45720" rIns="91440" bIns="45720" rtlCol="0">
            <a:normAutofit/>
          </a:bodyPr>
          <a:lstStyle/>
          <a:p>
            <a:pPr>
              <a:spcBef>
                <a:spcPts val="1200"/>
              </a:spcBef>
            </a:pPr>
            <a:r>
              <a:rPr lang="en-US" sz="1900" b="1" dirty="0">
                <a:latin typeface="+mn-lt"/>
                <a:cs typeface="+mn-cs"/>
              </a:rPr>
              <a:t>Importation of Colonial Legislation: </a:t>
            </a:r>
            <a:r>
              <a:rPr lang="en-US" sz="1900" dirty="0">
                <a:latin typeface="+mn-lt"/>
                <a:cs typeface="+mn-cs"/>
              </a:rPr>
              <a:t>During this period, many of the African countries were under colonial rule and as </a:t>
            </a:r>
            <a:r>
              <a:rPr lang="en-US" sz="1900" b="1" dirty="0">
                <a:solidFill>
                  <a:srgbClr val="9C1D20"/>
                </a:solidFill>
                <a:latin typeface="+mn-lt"/>
                <a:cs typeface="+mn-cs"/>
              </a:rPr>
              <a:t>such inherited laws from their colonizers </a:t>
            </a:r>
            <a:r>
              <a:rPr lang="en-US" sz="1900" dirty="0">
                <a:latin typeface="+mn-lt"/>
                <a:cs typeface="+mn-cs"/>
              </a:rPr>
              <a:t>such as the colonial sodomy laws. In Namibia, the common law crime of sodomy was enacted during colonization.  </a:t>
            </a:r>
          </a:p>
          <a:p>
            <a:pPr>
              <a:spcBef>
                <a:spcPts val="1200"/>
              </a:spcBef>
            </a:pPr>
            <a:r>
              <a:rPr lang="en-US" sz="1900" b="1" dirty="0">
                <a:latin typeface="+mn-lt"/>
                <a:cs typeface="+mn-cs"/>
              </a:rPr>
              <a:t>Enforcement of heterosexual norms: </a:t>
            </a:r>
            <a:r>
              <a:rPr lang="en-US" sz="1900" dirty="0">
                <a:latin typeface="+mn-lt"/>
                <a:cs typeface="+mn-cs"/>
              </a:rPr>
              <a:t>This includes </a:t>
            </a:r>
            <a:r>
              <a:rPr lang="en-US" sz="1900" b="1" dirty="0">
                <a:solidFill>
                  <a:srgbClr val="9C1D20"/>
                </a:solidFill>
                <a:latin typeface="+mn-lt"/>
                <a:cs typeface="+mn-cs"/>
              </a:rPr>
              <a:t>traditional gender roles </a:t>
            </a:r>
            <a:r>
              <a:rPr lang="en-US" sz="1900" dirty="0">
                <a:latin typeface="+mn-lt"/>
                <a:cs typeface="+mn-cs"/>
              </a:rPr>
              <a:t>(including in health service delivery – nurses vs Drs); marriage and family; patriarchy and male authority (the courts of law); procreation and family honor all of which varied significantly across different communities and regions.  </a:t>
            </a:r>
          </a:p>
          <a:p>
            <a:pPr>
              <a:spcBef>
                <a:spcPts val="1200"/>
              </a:spcBef>
            </a:pPr>
            <a:r>
              <a:rPr lang="en-US" sz="1900" b="1" dirty="0">
                <a:latin typeface="+mn-lt"/>
                <a:cs typeface="+mn-cs"/>
              </a:rPr>
              <a:t>Colonial Health Systems: </a:t>
            </a:r>
            <a:r>
              <a:rPr lang="en-US" sz="1900" dirty="0">
                <a:latin typeface="+mn-lt"/>
                <a:cs typeface="+mn-cs"/>
              </a:rPr>
              <a:t>Health systems were a replication of the colonies and didn’t address the </a:t>
            </a:r>
            <a:r>
              <a:rPr lang="en-US" sz="1900" b="1" dirty="0">
                <a:solidFill>
                  <a:srgbClr val="9C1D20"/>
                </a:solidFill>
                <a:latin typeface="+mn-lt"/>
                <a:cs typeface="+mn-cs"/>
              </a:rPr>
              <a:t>contextual problems </a:t>
            </a:r>
            <a:r>
              <a:rPr lang="en-US" sz="1900" dirty="0">
                <a:latin typeface="+mn-lt"/>
                <a:cs typeface="+mn-cs"/>
              </a:rPr>
              <a:t>of the people in the respective countries.</a:t>
            </a:r>
          </a:p>
          <a:p>
            <a:pPr>
              <a:spcBef>
                <a:spcPts val="1200"/>
              </a:spcBef>
            </a:pPr>
            <a:r>
              <a:rPr lang="en-US" sz="1900" b="1" dirty="0">
                <a:solidFill>
                  <a:srgbClr val="9C1D20"/>
                </a:solidFill>
                <a:latin typeface="+mn-lt"/>
                <a:cs typeface="+mn-cs"/>
              </a:rPr>
              <a:t>Criminalization of Traditional Health Services</a:t>
            </a:r>
            <a:r>
              <a:rPr lang="en-US" sz="1900" b="1" dirty="0">
                <a:latin typeface="+mn-lt"/>
                <a:cs typeface="+mn-cs"/>
              </a:rPr>
              <a:t>: </a:t>
            </a:r>
            <a:r>
              <a:rPr lang="en-US" sz="1900" dirty="0">
                <a:latin typeface="+mn-lt"/>
                <a:cs typeface="+mn-cs"/>
              </a:rPr>
              <a:t>Given the transition from the pre-colonial period to colonialism period, traditional ways of accessing health care still existed but were accessed on secrecy. </a:t>
            </a:r>
          </a:p>
          <a:p>
            <a:pPr>
              <a:spcBef>
                <a:spcPts val="1200"/>
              </a:spcBef>
            </a:pPr>
            <a:r>
              <a:rPr lang="en-US" sz="1900" b="1" dirty="0">
                <a:solidFill>
                  <a:srgbClr val="9C1D20"/>
                </a:solidFill>
                <a:latin typeface="+mn-lt"/>
                <a:cs typeface="+mn-cs"/>
              </a:rPr>
              <a:t>Imposition of Demographic anxiety</a:t>
            </a:r>
            <a:r>
              <a:rPr lang="en-US" sz="1900" b="1" dirty="0">
                <a:latin typeface="+mn-lt"/>
                <a:cs typeface="+mn-cs"/>
              </a:rPr>
              <a:t>: </a:t>
            </a:r>
            <a:r>
              <a:rPr lang="en-US" sz="1900" dirty="0">
                <a:latin typeface="+mn-lt"/>
                <a:cs typeface="+mn-cs"/>
              </a:rPr>
              <a:t>European colonizers aggressively attempted to root out any practices that they considered responsible for low birth rates including abortion</a:t>
            </a:r>
          </a:p>
          <a:p>
            <a:pPr marL="0">
              <a:spcBef>
                <a:spcPts val="1200"/>
              </a:spcBef>
            </a:pPr>
            <a:endParaRPr lang="en-US" sz="1900" dirty="0">
              <a:latin typeface="+mn-lt"/>
              <a:cs typeface="+mn-cs"/>
            </a:endParaRPr>
          </a:p>
        </p:txBody>
      </p:sp>
    </p:spTree>
    <p:extLst>
      <p:ext uri="{BB962C8B-B14F-4D97-AF65-F5344CB8AC3E}">
        <p14:creationId xmlns:p14="http://schemas.microsoft.com/office/powerpoint/2010/main" val="2134757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4074</Words>
  <Application>Microsoft Office PowerPoint</Application>
  <PresentationFormat>Widescreen</PresentationFormat>
  <Paragraphs>198</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Calibri Light</vt:lpstr>
      <vt:lpstr>Poppins</vt:lpstr>
      <vt:lpstr>Wingdings</vt:lpstr>
      <vt:lpstr>Office Theme</vt:lpstr>
      <vt:lpstr>Africentric Approaches to Reproductive Justice in the EAC Region: Is there Potential for a Viable Litigation Agenda? </vt:lpstr>
      <vt:lpstr>Introduction </vt:lpstr>
      <vt:lpstr>Introductions:</vt:lpstr>
      <vt:lpstr>Evolution of Reproductive Justice </vt:lpstr>
      <vt:lpstr>Repreductive Justice and/or Rights?</vt:lpstr>
      <vt:lpstr>Sex and sexuality in Precolonial Africa</vt:lpstr>
      <vt:lpstr>Precolonial Africa (contd)</vt:lpstr>
      <vt:lpstr>Colonial Africa: distortion, disruption and imposition</vt:lpstr>
      <vt:lpstr>Colonial Africa: distortion, disruption and imposition (contd)</vt:lpstr>
      <vt:lpstr>Post-Colonial Africa: The Population Control Agenda</vt:lpstr>
      <vt:lpstr>Important Observations: </vt:lpstr>
      <vt:lpstr>The Role of CSOs over the years:</vt:lpstr>
      <vt:lpstr>The Role of CSOs</vt:lpstr>
      <vt:lpstr> Emerging issues: Creating a Redirection  </vt:lpstr>
      <vt:lpstr>What the new paradigm in Africa would look like:</vt:lpstr>
      <vt:lpstr>Litigating Reproductive Justice:</vt:lpstr>
      <vt:lpstr>PowerPoint Presentation</vt:lpstr>
      <vt:lpstr>Rethinking the Litigation Agenda in Africa </vt:lpstr>
      <vt:lpstr>The Proposed Regional Litigation Strategic </vt:lpstr>
      <vt:lpstr>PowerPoint Presentation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Afrocentric Approaches to SRHR in the EAC Region: Is there Potential for a Viable Litigation Agenda for SRHR?</dc:title>
  <dc:creator>muhammad mulumba</dc:creator>
  <cp:lastModifiedBy>Fatina Mwebe</cp:lastModifiedBy>
  <cp:revision>14</cp:revision>
  <dcterms:created xsi:type="dcterms:W3CDTF">2023-06-01T21:58:31Z</dcterms:created>
  <dcterms:modified xsi:type="dcterms:W3CDTF">2023-08-09T08:38:05Z</dcterms:modified>
</cp:coreProperties>
</file>